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84" r:id="rId3"/>
    <p:sldId id="281" r:id="rId4"/>
    <p:sldId id="257" r:id="rId5"/>
    <p:sldId id="278" r:id="rId6"/>
    <p:sldId id="275" r:id="rId7"/>
    <p:sldId id="277" r:id="rId8"/>
    <p:sldId id="274" r:id="rId9"/>
    <p:sldId id="280" r:id="rId10"/>
    <p:sldId id="285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534376640@qq.com" initials="1" lastIdx="0" clrIdx="0">
    <p:extLst>
      <p:ext uri="{19B8F6BF-5375-455C-9EA6-DF929625EA0E}">
        <p15:presenceInfo xmlns:p15="http://schemas.microsoft.com/office/powerpoint/2012/main" userId="f959f65a558066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E8EAE-4D7A-47DC-8D2E-532F6828A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125386-0E54-4CBD-92DD-5EDA9D0E3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127C4-4C20-476B-B2E1-CB2B6B9F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56E7-7872-4E22-9A6E-3B3A8AD67B13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60B11-9201-43B5-B29C-0FEE4156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AB094-3ED5-4253-9AD1-C5CF5144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EAE-ACAC-485B-83CF-F275C781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11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3EC47-9439-4CC1-9E95-D16557D3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563D5-2D88-41BC-8F36-C2B3503B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6DEE2-E045-4104-AABD-3AAD1CB7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56E7-7872-4E22-9A6E-3B3A8AD67B13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A7C2E-BDB8-4C1F-861A-083FF269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DCCFD-7F2F-434B-BA4F-E0E51817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EAE-ACAC-485B-83CF-F275C781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8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43D34F-C803-4644-94E7-2E78A1EED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F4B2EB-7480-4026-9C72-67CD167F9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FED42-1A96-462E-99ED-33AA19C2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56E7-7872-4E22-9A6E-3B3A8AD67B13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B0C1C-04B1-4CE6-A9B8-361B1620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C3D79-A86B-4715-991F-7F3B52FE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EAE-ACAC-485B-83CF-F275C781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06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7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65B16-18EA-44DF-A86B-0FEF4807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CDD98-9F53-4F03-99FC-BD22E5B9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D8935-22E9-485D-84B5-2663A744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56E7-7872-4E22-9A6E-3B3A8AD67B13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09944-E2FB-443E-8529-E1A7C2E9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369CD-D959-4FF6-AD0E-E3C2EBF1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EAE-ACAC-485B-83CF-F275C781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11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3DDD3-396E-406A-B0B4-B70D53B5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6DE80-5213-45E2-B172-520EFADB7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57EDD-65B3-4024-B9EE-C1193BA6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56E7-7872-4E22-9A6E-3B3A8AD67B13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6BFE0-C054-4AEA-B2AF-6C2BE81F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065FA-27B0-486B-AF33-95F889B0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EAE-ACAC-485B-83CF-F275C781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6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6AE5E-581C-41CF-AA1A-2FCA34E7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C9B67-DE5D-405F-9E00-E6EBC0456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F161F-37E0-48C5-902E-B357F42ED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7F16EE-95AF-4E9C-86C3-A6079EE3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56E7-7872-4E22-9A6E-3B3A8AD67B13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74DC8-D2F4-46E7-947A-9D6A380E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BE9D58-9A98-41D0-8FFF-D0B87410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EAE-ACAC-485B-83CF-F275C781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0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7AE15-1BC0-4EBC-9118-D5C09FD1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3D169B-CC25-47D3-824E-C57DBC13F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9F223A-4F78-4332-9225-084A21553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A04BC0-805B-4E1A-832E-340DC3082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D41618-D485-44C6-910E-38BBC95ED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33937A-2D24-4314-9D9C-966129F9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56E7-7872-4E22-9A6E-3B3A8AD67B13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2C8984-05B3-42B9-8FF8-68E35E08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EAAC99-FD63-4536-A907-71E0BD79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EAE-ACAC-485B-83CF-F275C781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E6D34-76CE-44F4-A224-AD7B15CE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27AB24-71FF-4454-BC7A-BB637361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56E7-7872-4E22-9A6E-3B3A8AD67B13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96CAE4-D65A-4B4E-B3C0-FC71894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450016-522F-444F-92C4-708D649F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EAE-ACAC-485B-83CF-F275C781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6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9E6CE4-A0C4-4178-9625-F882B92C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56E7-7872-4E22-9A6E-3B3A8AD67B13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AA8B54-13CA-4B56-8E3C-9BFEEC16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5B4E3A-067E-4370-A2C3-186E03C9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EAE-ACAC-485B-83CF-F275C781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16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8E8D7-FF88-4407-95AD-C32D6E7E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2FA92-998B-4E57-9674-907371DC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4E1A75-B0A6-4055-9B94-097D272E0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A7AD3-2D79-4320-9482-ED8E824B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56E7-7872-4E22-9A6E-3B3A8AD67B13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F02BB-A6D2-4980-86BF-81E4331F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3206DF-ADCD-4DF0-AE3B-2AC81046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EAE-ACAC-485B-83CF-F275C781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40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5467E-1130-478F-9535-0390448F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7FF6EC-1088-41DB-8E18-92FE1C0ED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41F3E4-7E38-43B8-A30E-6B394FE62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06AF39-7999-42C7-A36A-99DF91DF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56E7-7872-4E22-9A6E-3B3A8AD67B13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731AF-A539-437A-A9DD-7891B69C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B4523-8C3E-4C2A-9658-4CC6FCB2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EAE-ACAC-485B-83CF-F275C781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62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EC9B99-231C-495A-B002-7F8602DD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2A511-4F39-44AF-A314-68516617E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0199A-B35F-4242-A1B6-D29DF6147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E56E7-7872-4E22-9A6E-3B3A8AD67B13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ABB7B-78C7-431E-8A1D-A7A0D819A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121AB-0EF0-4238-B61D-7C53BA4C0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D9EAE-ACAC-485B-83CF-F275C781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E60DF40-A70D-473D-9B0F-D7CA61D9BD54}"/>
              </a:ext>
            </a:extLst>
          </p:cNvPr>
          <p:cNvSpPr txBox="1">
            <a:spLocks/>
          </p:cNvSpPr>
          <p:nvPr/>
        </p:nvSpPr>
        <p:spPr>
          <a:xfrm>
            <a:off x="2005048" y="2780989"/>
            <a:ext cx="8392715" cy="21869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课题文献阅读</a:t>
            </a:r>
            <a:endParaRPr lang="en-US" altLang="zh-CN" sz="5400" b="1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5400" b="1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认知控制影响与游戏成瘾机理</a:t>
            </a:r>
          </a:p>
        </p:txBody>
      </p:sp>
    </p:spTree>
    <p:extLst>
      <p:ext uri="{BB962C8B-B14F-4D97-AF65-F5344CB8AC3E}">
        <p14:creationId xmlns:p14="http://schemas.microsoft.com/office/powerpoint/2010/main" val="136529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8DA2E-C28B-4B0D-A5C4-024B3882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750" y="365125"/>
            <a:ext cx="9261049" cy="1325563"/>
          </a:xfrm>
        </p:spPr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更多发现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A82C5-7D4D-4A71-83C7-C793E92A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750" y="1825625"/>
            <a:ext cx="9261049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神经网络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图论分析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000" dirty="0"/>
              <a:t>弥散张量成像研究发现网络成瘾患者的突显网络异常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网络成瘾患者可能有大规模的脑结构网络改变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图论分析提供量化大脑网络的框架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相关文献较少</a:t>
            </a:r>
            <a:r>
              <a:rPr lang="en-US" altLang="zh-CN" sz="2000" dirty="0"/>
              <a:t>……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97841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69FC44-DCD0-4E1A-96D2-2C98618480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9064" y="2933326"/>
            <a:ext cx="4488112" cy="1365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更多探索中</a:t>
            </a:r>
            <a:endParaRPr lang="en-US" altLang="zh-CN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偏好、沉浸、阈限、抑制</a:t>
            </a:r>
            <a:r>
              <a:rPr lang="en-US" altLang="zh-CN" sz="2600" dirty="0">
                <a:latin typeface="华文行楷" panose="02010800040101010101" pitchFamily="2" charset="-122"/>
                <a:ea typeface="华文行楷" panose="02010800040101010101" pitchFamily="2" charset="-122"/>
              </a:rPr>
              <a:t>……</a:t>
            </a:r>
            <a:endParaRPr lang="zh-CN" altLang="en-US" sz="2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78F513A-0BAF-41E7-94A6-06256B00942B}"/>
              </a:ext>
            </a:extLst>
          </p:cNvPr>
          <p:cNvSpPr txBox="1">
            <a:spLocks/>
          </p:cNvSpPr>
          <p:nvPr/>
        </p:nvSpPr>
        <p:spPr>
          <a:xfrm>
            <a:off x="3339101" y="522792"/>
            <a:ext cx="6780944" cy="1254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723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8B169-C869-4E8B-944C-6DCA7FDE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959" y="365125"/>
            <a:ext cx="7253556" cy="908871"/>
          </a:xfrm>
        </p:spPr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研究内容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28983-FB06-4239-A4E1-49ADA6B4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663" y="1715785"/>
            <a:ext cx="8352147" cy="4181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）研究网络、电子游戏对儿童青少年</a:t>
            </a:r>
            <a:r>
              <a:rPr lang="zh-CN" altLang="en-US" u="sng" dirty="0"/>
              <a:t>认知控制和行为能力发展</a:t>
            </a:r>
            <a:r>
              <a:rPr lang="zh-CN" altLang="en-US" dirty="0"/>
              <a:t>的影响，以及电子游戏促进或降低认知控制的因素； 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）研究电子游戏成瘾的</a:t>
            </a:r>
            <a:r>
              <a:rPr lang="zh-CN" altLang="en-US" u="sng" dirty="0"/>
              <a:t>大脑功能区域</a:t>
            </a:r>
            <a:r>
              <a:rPr lang="zh-CN" altLang="en-US" dirty="0"/>
              <a:t>的影响关系；探索物理技术在成瘾及其他精神应用及其神经机制的解释，如</a:t>
            </a:r>
            <a:r>
              <a:rPr lang="zh-CN" altLang="en-US" u="sng" dirty="0"/>
              <a:t>神经信号实时反馈</a:t>
            </a:r>
            <a:r>
              <a:rPr lang="zh-CN" altLang="en-US" dirty="0"/>
              <a:t>、心理治疗、</a:t>
            </a:r>
            <a:r>
              <a:rPr lang="en-US" altLang="zh-CN" dirty="0" err="1"/>
              <a:t>tDCS</a:t>
            </a:r>
            <a:r>
              <a:rPr lang="zh-CN" altLang="en-US" dirty="0"/>
              <a:t>等；研究电子游戏的</a:t>
            </a:r>
            <a:r>
              <a:rPr lang="zh-CN" altLang="en-US" u="sng" dirty="0"/>
              <a:t>认知控制线索的解释</a:t>
            </a:r>
            <a:r>
              <a:rPr lang="zh-CN" altLang="en-US" dirty="0"/>
              <a:t>，以及游戏迁移现象和其他认知和感知方面的改变机理。</a:t>
            </a:r>
          </a:p>
          <a:p>
            <a:pPr marL="0" indent="0">
              <a:buNone/>
            </a:pPr>
            <a:r>
              <a:rPr lang="en-US" altLang="zh-CN" dirty="0"/>
              <a:t>				——</a:t>
            </a:r>
            <a:r>
              <a:rPr lang="zh-CN" altLang="en-US" dirty="0"/>
              <a:t>摘自：报告框架</a:t>
            </a:r>
          </a:p>
        </p:txBody>
      </p:sp>
    </p:spTree>
    <p:extLst>
      <p:ext uri="{BB962C8B-B14F-4D97-AF65-F5344CB8AC3E}">
        <p14:creationId xmlns:p14="http://schemas.microsoft.com/office/powerpoint/2010/main" val="1243196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8DA2E-C28B-4B0D-A5C4-024B3882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544" y="365125"/>
            <a:ext cx="9685256" cy="1325563"/>
          </a:xfrm>
        </p:spPr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研究方法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A82C5-7D4D-4A71-83C7-C793E92A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544" y="1599382"/>
            <a:ext cx="9685256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教材及相关书籍的简单阅读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《</a:t>
            </a:r>
            <a:r>
              <a:rPr lang="zh-CN" altLang="en-US" sz="2400" dirty="0"/>
              <a:t>认知心理学</a:t>
            </a:r>
            <a:r>
              <a:rPr lang="en-US" altLang="zh-CN" sz="2400" dirty="0"/>
              <a:t>》</a:t>
            </a:r>
            <a:r>
              <a:rPr lang="zh-CN" altLang="en-US" sz="2400" dirty="0"/>
              <a:t>：知觉的广度；注意与偏好；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《</a:t>
            </a:r>
            <a:r>
              <a:rPr lang="zh-CN" altLang="en-US" sz="2400" dirty="0"/>
              <a:t>娱乐至死</a:t>
            </a:r>
            <a:r>
              <a:rPr lang="en-US" altLang="zh-CN" sz="2400" dirty="0"/>
              <a:t>》</a:t>
            </a:r>
            <a:r>
              <a:rPr lang="zh-CN" altLang="en-US" sz="2400" dirty="0"/>
              <a:t>：媒介即“信息” “隐喻” “认知论”；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相关论文的查找阅读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引文追溯和摘要；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挑战、沉浸、控制与成瘾；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网络成瘾：具有高奖赏寻求和低认知控制特征；</a:t>
            </a:r>
          </a:p>
        </p:txBody>
      </p:sp>
    </p:spTree>
    <p:extLst>
      <p:ext uri="{BB962C8B-B14F-4D97-AF65-F5344CB8AC3E}">
        <p14:creationId xmlns:p14="http://schemas.microsoft.com/office/powerpoint/2010/main" val="694537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8B169-C869-4E8B-944C-6DCA7FDE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959" y="365125"/>
            <a:ext cx="7253556" cy="908871"/>
          </a:xfrm>
        </p:spPr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认知控制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28983-FB06-4239-A4E1-49ADA6B4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59" y="1414021"/>
            <a:ext cx="7661027" cy="4483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认知控制是人们在进行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目标导向</a:t>
            </a:r>
            <a:r>
              <a:rPr lang="zh-CN" altLang="en-US" dirty="0"/>
              <a:t>的行为时所表现出的高级认知机能。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认知控制 </a:t>
            </a:r>
            <a:r>
              <a:rPr lang="en-US" altLang="zh-CN" dirty="0"/>
              <a:t>(cognitive control) , </a:t>
            </a:r>
            <a:r>
              <a:rPr lang="zh-CN" altLang="en-US" dirty="0"/>
              <a:t>也称作执行控制 </a:t>
            </a:r>
            <a:r>
              <a:rPr lang="en-US" altLang="zh-CN" dirty="0"/>
              <a:t>(executive control) , </a:t>
            </a:r>
            <a:r>
              <a:rPr lang="zh-CN" altLang="en-US" dirty="0"/>
              <a:t>是指个体在信息加工中根据当前任务目标</a:t>
            </a:r>
            <a:r>
              <a:rPr lang="en-US" altLang="zh-CN" dirty="0"/>
              <a:t>,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自上而下</a:t>
            </a:r>
            <a:r>
              <a:rPr lang="zh-CN" altLang="en-US" dirty="0"/>
              <a:t>地对相关信息进行储存、计划和操控的过程。当需要人们克服自动化的行为</a:t>
            </a:r>
            <a:r>
              <a:rPr lang="en-US" altLang="zh-CN" dirty="0"/>
              <a:t>, </a:t>
            </a:r>
            <a:r>
              <a:rPr lang="zh-CN" altLang="en-US" dirty="0"/>
              <a:t>或者当前任务是不熟悉的、危险的、需要规划和决策的时候</a:t>
            </a:r>
            <a:r>
              <a:rPr lang="en-US" altLang="zh-CN" dirty="0"/>
              <a:t>, </a:t>
            </a:r>
            <a:r>
              <a:rPr lang="zh-CN" altLang="en-US" dirty="0"/>
              <a:t>认知控制能力显得尤为必要 </a:t>
            </a:r>
            <a:r>
              <a:rPr lang="en-US" altLang="zh-CN" dirty="0"/>
              <a:t>(Gazzaniga, </a:t>
            </a:r>
            <a:r>
              <a:rPr lang="en-US" altLang="zh-CN" dirty="0" err="1"/>
              <a:t>Ivry</a:t>
            </a:r>
            <a:r>
              <a:rPr lang="en-US" altLang="zh-CN" dirty="0"/>
              <a:t>, &amp;Mangun, 2009)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——</a:t>
            </a:r>
            <a:r>
              <a:rPr lang="zh-CN" altLang="en-US" dirty="0"/>
              <a:t>摘自：认知控制的模块化组织</a:t>
            </a:r>
          </a:p>
        </p:txBody>
      </p:sp>
    </p:spTree>
    <p:extLst>
      <p:ext uri="{BB962C8B-B14F-4D97-AF65-F5344CB8AC3E}">
        <p14:creationId xmlns:p14="http://schemas.microsoft.com/office/powerpoint/2010/main" val="8787789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8DA2E-C28B-4B0D-A5C4-024B3882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认知控制影响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A82C5-7D4D-4A71-83C7-C793E92A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主流研究方法：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）行为学数据：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字色不一致（</a:t>
            </a:r>
            <a:r>
              <a:rPr lang="en-US" altLang="zh-CN" sz="2400" dirty="0"/>
              <a:t>color-word Stroop)</a:t>
            </a:r>
            <a:r>
              <a:rPr lang="zh-CN" altLang="en-US" sz="2400" dirty="0"/>
              <a:t>实验</a:t>
            </a:r>
            <a:r>
              <a:rPr lang="en-US" altLang="zh-CN" sz="2400" dirty="0"/>
              <a:t>——</a:t>
            </a:r>
            <a:r>
              <a:rPr lang="zh-CN" altLang="en-US" sz="2400" dirty="0"/>
              <a:t>网络成瘾者反应时间短，错</a:t>
            </a:r>
            <a:r>
              <a:rPr lang="en-US" altLang="zh-CN" sz="2400" dirty="0"/>
              <a:t>	</a:t>
            </a:r>
            <a:r>
              <a:rPr lang="zh-CN" altLang="en-US" sz="2400" dirty="0"/>
              <a:t>误次数多；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 </a:t>
            </a:r>
            <a:r>
              <a:rPr lang="en-US" altLang="zh-CN" sz="2400" dirty="0" err="1"/>
              <a:t>GoStop</a:t>
            </a:r>
            <a:r>
              <a:rPr lang="en-US" altLang="zh-CN" sz="2400" dirty="0"/>
              <a:t> </a:t>
            </a:r>
            <a:r>
              <a:rPr lang="zh-CN" altLang="en-US" sz="2400" dirty="0"/>
              <a:t>任务 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）影像学</a:t>
            </a:r>
            <a:r>
              <a:rPr lang="en-US" altLang="zh-CN" sz="2400" dirty="0"/>
              <a:t>-</a:t>
            </a:r>
            <a:r>
              <a:rPr lang="zh-CN" altLang="en-US" sz="2400" dirty="0"/>
              <a:t>磁共振成像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前额叶到纹状体网络回路协调运作</a:t>
            </a:r>
            <a:r>
              <a:rPr lang="en-US" altLang="zh-CN" sz="2400" dirty="0"/>
              <a:t>……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（</a:t>
            </a:r>
            <a:r>
              <a:rPr lang="en-US" altLang="zh-CN" sz="2400" dirty="0"/>
              <a:t>Altered brain activation…/Prefrontal cortical modulation…)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8705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8B169-C869-4E8B-944C-6DCA7FDE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959" y="365125"/>
            <a:ext cx="7253556" cy="908871"/>
          </a:xfrm>
        </p:spPr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成瘾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28983-FB06-4239-A4E1-49ADA6B4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019" y="1527142"/>
            <a:ext cx="7927942" cy="43702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……</a:t>
            </a:r>
            <a:r>
              <a:rPr lang="zh-CN" altLang="en-US" dirty="0"/>
              <a:t>刺激使得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奖赏回路</a:t>
            </a:r>
            <a:r>
              <a:rPr lang="zh-CN" altLang="en-US" dirty="0"/>
              <a:t>受到影响同时影响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抑制控制回路、动机回路和记忆回路</a:t>
            </a:r>
            <a:r>
              <a:rPr lang="en-US" altLang="zh-CN" dirty="0"/>
              <a:t>……</a:t>
            </a:r>
            <a:r>
              <a:rPr lang="zh-CN" altLang="en-US" dirty="0"/>
              <a:t>导致控制回路失能，即时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已知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……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不良后果</a:t>
            </a:r>
            <a:r>
              <a:rPr lang="zh-CN" altLang="en-US" dirty="0"/>
              <a:t>并告诫自身基进行戒除，成瘾者仍然无法控制自己</a:t>
            </a:r>
            <a:r>
              <a:rPr lang="en-US" altLang="zh-CN" dirty="0"/>
              <a:t>……</a:t>
            </a:r>
          </a:p>
          <a:p>
            <a:pPr marL="0" indent="0">
              <a:buNone/>
            </a:pPr>
            <a:r>
              <a:rPr lang="en-US" altLang="zh-CN" dirty="0"/>
              <a:t>		——</a:t>
            </a:r>
            <a:r>
              <a:rPr lang="zh-CN" altLang="en-US" dirty="0"/>
              <a:t>摘自：青少年网络游戏成瘾脑结</a:t>
            </a:r>
            <a:r>
              <a:rPr lang="en-US" altLang="zh-CN" dirty="0"/>
              <a:t>		</a:t>
            </a:r>
            <a:r>
              <a:rPr lang="zh-CN" altLang="en-US" dirty="0"/>
              <a:t>构影像学与认知控制研究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8310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8DA2E-C28B-4B0D-A5C4-024B3882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854" y="226685"/>
            <a:ext cx="9041092" cy="1325563"/>
          </a:xfrm>
        </p:spPr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成瘾与脑功能区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A82C5-7D4D-4A71-83C7-C793E92A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806" y="1552248"/>
            <a:ext cx="9041091" cy="4351338"/>
          </a:xfrm>
        </p:spPr>
        <p:txBody>
          <a:bodyPr/>
          <a:lstStyle/>
          <a:p>
            <a:r>
              <a:rPr lang="zh-CN" altLang="en-US" dirty="0"/>
              <a:t>背外侧前额叶皮层和前额叶到纹状体回路</a:t>
            </a:r>
            <a:endParaRPr lang="en-US" altLang="zh-CN" dirty="0"/>
          </a:p>
          <a:p>
            <a:r>
              <a:rPr lang="zh-CN" altLang="en-US" dirty="0"/>
              <a:t>双边尾状核功能障碍</a:t>
            </a:r>
            <a:endParaRPr lang="en-US" altLang="zh-CN" dirty="0"/>
          </a:p>
          <a:p>
            <a:r>
              <a:rPr lang="zh-CN" altLang="en-US" dirty="0"/>
              <a:t>多巴胺转运体水平降低</a:t>
            </a:r>
            <a:r>
              <a:rPr lang="en-US" altLang="zh-CN" dirty="0"/>
              <a:t>……</a:t>
            </a:r>
          </a:p>
          <a:p>
            <a:pPr marL="0" indent="0">
              <a:buNone/>
            </a:pPr>
            <a:r>
              <a:rPr lang="zh-CN" altLang="en-US" sz="2400" dirty="0"/>
              <a:t>（主要涉及奖赏系统和控制系统）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相关性</a:t>
            </a:r>
            <a:r>
              <a:rPr lang="en-US" altLang="zh-CN" sz="2400" dirty="0"/>
              <a:t>VS</a:t>
            </a:r>
            <a:r>
              <a:rPr lang="zh-CN" altLang="en-US" sz="2400" dirty="0"/>
              <a:t>因果？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具体神经机制？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被试内实验？</a:t>
            </a:r>
          </a:p>
        </p:txBody>
      </p:sp>
    </p:spTree>
    <p:extLst>
      <p:ext uri="{BB962C8B-B14F-4D97-AF65-F5344CB8AC3E}">
        <p14:creationId xmlns:p14="http://schemas.microsoft.com/office/powerpoint/2010/main" val="3477908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8B169-C869-4E8B-944C-6DCA7FDE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959" y="572515"/>
            <a:ext cx="7253556" cy="908871"/>
          </a:xfrm>
        </p:spPr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纵向研究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28983-FB06-4239-A4E1-49ADA6B4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498" y="1828403"/>
            <a:ext cx="7538478" cy="418158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玩游戏前</a:t>
            </a:r>
            <a:r>
              <a:rPr lang="en-US" altLang="zh-CN" dirty="0"/>
              <a:t>fMRI</a:t>
            </a:r>
            <a:r>
              <a:rPr lang="zh-CN" altLang="en-US" dirty="0"/>
              <a:t>扫描</a:t>
            </a:r>
            <a:r>
              <a:rPr lang="en-US" altLang="zh-CN" dirty="0"/>
              <a:t>—&gt;</a:t>
            </a:r>
            <a:r>
              <a:rPr lang="zh-CN" altLang="en-US" dirty="0"/>
              <a:t>游戏</a:t>
            </a:r>
            <a:r>
              <a:rPr lang="en-US" altLang="zh-CN" dirty="0"/>
              <a:t>6</a:t>
            </a:r>
            <a:r>
              <a:rPr lang="zh-CN" altLang="en-US" dirty="0"/>
              <a:t>周</a:t>
            </a:r>
            <a:r>
              <a:rPr lang="en-US" altLang="zh-CN" dirty="0"/>
              <a:t>—&gt; fMRI</a:t>
            </a:r>
            <a:r>
              <a:rPr lang="zh-CN" altLang="en-US" dirty="0"/>
              <a:t>扫描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周药物（抑制多巴胺重摄取）治疗网络成瘾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网络成瘾者不但对奖赏的敏感性增强，而且对损失的敏感性降低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……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312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8DA2E-C28B-4B0D-A5C4-024B3882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872" y="365125"/>
            <a:ext cx="9147927" cy="1325563"/>
          </a:xfrm>
        </p:spPr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更多发现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A82C5-7D4D-4A71-83C7-C793E92A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872" y="1825625"/>
            <a:ext cx="9147928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平行分布式加工（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PDP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dirty="0"/>
              <a:t>背景：</a:t>
            </a:r>
            <a:endParaRPr lang="en-US" altLang="zh-CN" dirty="0"/>
          </a:p>
          <a:p>
            <a:r>
              <a:rPr lang="zh-CN" altLang="en-US" sz="2000" dirty="0"/>
              <a:t>神经传递：相对迟缓、“多噪音”的活动</a:t>
            </a:r>
            <a:endParaRPr lang="en-US" altLang="zh-CN" sz="2000" dirty="0"/>
          </a:p>
          <a:p>
            <a:r>
              <a:rPr lang="zh-CN" altLang="en-US" sz="2000" dirty="0"/>
              <a:t>人的反应速度：视觉刺激到识别和反应</a:t>
            </a:r>
            <a:r>
              <a:rPr lang="en-US" altLang="zh-CN" sz="2000" dirty="0"/>
              <a:t>-300ms</a:t>
            </a:r>
          </a:p>
          <a:p>
            <a:pPr marL="0" indent="0">
              <a:buNone/>
            </a:pPr>
            <a:r>
              <a:rPr lang="zh-CN" altLang="en-US" dirty="0"/>
              <a:t>提出：</a:t>
            </a:r>
            <a:endParaRPr lang="en-US" altLang="zh-CN" dirty="0"/>
          </a:p>
          <a:p>
            <a:r>
              <a:rPr lang="zh-CN" altLang="en-US" sz="2000" dirty="0"/>
              <a:t>以神经活动为根源，涉及人类心智的加工机制</a:t>
            </a:r>
            <a:endParaRPr lang="en-US" altLang="zh-CN" sz="2000" dirty="0"/>
          </a:p>
          <a:p>
            <a:r>
              <a:rPr lang="zh-CN" altLang="en-US" sz="2000" dirty="0"/>
              <a:t>大脑百亿计的神经元相互联结</a:t>
            </a:r>
            <a:r>
              <a:rPr lang="en-US" altLang="zh-CN" sz="2000" dirty="0"/>
              <a:t>&amp;</a:t>
            </a:r>
            <a:r>
              <a:rPr lang="zh-CN" altLang="en-US" sz="2000" dirty="0"/>
              <a:t>神经网络的工作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dirty="0"/>
              <a:t>现状：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以此为基础的认知理论正在构建中</a:t>
            </a:r>
            <a:r>
              <a:rPr lang="en-US" altLang="zh-CN" sz="2000" dirty="0"/>
              <a:t>……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00015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2175</TotalTime>
  <Words>534</Words>
  <Application>Microsoft Office PowerPoint</Application>
  <PresentationFormat>宽屏</PresentationFormat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华文行楷</vt:lpstr>
      <vt:lpstr>Arial</vt:lpstr>
      <vt:lpstr>Wingdings</vt:lpstr>
      <vt:lpstr>Office 主题​​</vt:lpstr>
      <vt:lpstr>PowerPoint 演示文稿</vt:lpstr>
      <vt:lpstr>研究内容</vt:lpstr>
      <vt:lpstr>研究方法</vt:lpstr>
      <vt:lpstr>认知控制</vt:lpstr>
      <vt:lpstr>认知控制影响</vt:lpstr>
      <vt:lpstr>成瘾</vt:lpstr>
      <vt:lpstr>成瘾与脑功能区</vt:lpstr>
      <vt:lpstr>纵向研究</vt:lpstr>
      <vt:lpstr>更多发现</vt:lpstr>
      <vt:lpstr>更多发现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1534376640@qq.com</dc:creator>
  <cp:lastModifiedBy>1534376640@qq.com</cp:lastModifiedBy>
  <cp:revision>31</cp:revision>
  <dcterms:created xsi:type="dcterms:W3CDTF">2018-09-02T08:25:51Z</dcterms:created>
  <dcterms:modified xsi:type="dcterms:W3CDTF">2018-09-11T13:21:41Z</dcterms:modified>
</cp:coreProperties>
</file>