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73" r:id="rId2"/>
    <p:sldId id="256" r:id="rId3"/>
    <p:sldId id="257" r:id="rId4"/>
    <p:sldId id="263" r:id="rId5"/>
    <p:sldId id="274" r:id="rId6"/>
    <p:sldId id="265" r:id="rId7"/>
    <p:sldId id="264" r:id="rId8"/>
    <p:sldId id="269" r:id="rId9"/>
    <p:sldId id="267" r:id="rId10"/>
    <p:sldId id="268" r:id="rId11"/>
    <p:sldId id="270" r:id="rId12"/>
    <p:sldId id="258" r:id="rId13"/>
    <p:sldId id="259" r:id="rId14"/>
    <p:sldId id="260" r:id="rId15"/>
    <p:sldId id="271" r:id="rId16"/>
    <p:sldId id="272" r:id="rId17"/>
    <p:sldId id="261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62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E8E-054A-4896-BCA8-D9403E2047E6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7878-EADC-446E-9FA0-2380FD94878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81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E8E-054A-4896-BCA8-D9403E2047E6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7878-EADC-446E-9FA0-2380FD948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13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E8E-054A-4896-BCA8-D9403E2047E6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7878-EADC-446E-9FA0-2380FD948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10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E8E-054A-4896-BCA8-D9403E2047E6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7878-EADC-446E-9FA0-2380FD9487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1870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E8E-054A-4896-BCA8-D9403E2047E6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7878-EADC-446E-9FA0-2380FD948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663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E8E-054A-4896-BCA8-D9403E2047E6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7878-EADC-446E-9FA0-2380FD9487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4704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E8E-054A-4896-BCA8-D9403E2047E6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7878-EADC-446E-9FA0-2380FD948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940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E8E-054A-4896-BCA8-D9403E2047E6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7878-EADC-446E-9FA0-2380FD948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66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E8E-054A-4896-BCA8-D9403E2047E6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7878-EADC-446E-9FA0-2380FD948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26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E8E-054A-4896-BCA8-D9403E2047E6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7878-EADC-446E-9FA0-2380FD948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05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E8E-054A-4896-BCA8-D9403E2047E6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7878-EADC-446E-9FA0-2380FD948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1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E8E-054A-4896-BCA8-D9403E2047E6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7878-EADC-446E-9FA0-2380FD948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E8E-054A-4896-BCA8-D9403E2047E6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7878-EADC-446E-9FA0-2380FD948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00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E8E-054A-4896-BCA8-D9403E2047E6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7878-EADC-446E-9FA0-2380FD948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19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E8E-054A-4896-BCA8-D9403E2047E6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7878-EADC-446E-9FA0-2380FD948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E8E-054A-4896-BCA8-D9403E2047E6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7878-EADC-446E-9FA0-2380FD948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7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E8E-054A-4896-BCA8-D9403E2047E6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7878-EADC-446E-9FA0-2380FD948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71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37BE8E-054A-4896-BCA8-D9403E2047E6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CD7878-EADC-446E-9FA0-2380FD948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2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cd.who.int/dev11/l-m/e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C1D76A-A90A-4644-91A0-C66B8E74872D}"/>
              </a:ext>
            </a:extLst>
          </p:cNvPr>
          <p:cNvSpPr txBox="1"/>
          <p:nvPr/>
        </p:nvSpPr>
        <p:spPr>
          <a:xfrm>
            <a:off x="8163340" y="5022573"/>
            <a:ext cx="4664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92D050"/>
                </a:solidFill>
              </a:rPr>
              <a:t>P F</a:t>
            </a:r>
          </a:p>
          <a:p>
            <a:r>
              <a:rPr lang="en-US" altLang="zh-CN" sz="2400" dirty="0">
                <a:solidFill>
                  <a:srgbClr val="92D050"/>
                </a:solidFill>
              </a:rPr>
              <a:t>Time</a:t>
            </a:r>
            <a:r>
              <a:rPr lang="zh-CN" altLang="en-US" sz="2400" dirty="0">
                <a:solidFill>
                  <a:srgbClr val="92D050"/>
                </a:solidFill>
              </a:rPr>
              <a:t>：</a:t>
            </a:r>
            <a:r>
              <a:rPr lang="en-US" altLang="zh-CN" sz="2400" dirty="0">
                <a:solidFill>
                  <a:srgbClr val="92D050"/>
                </a:solidFill>
              </a:rPr>
              <a:t>1</a:t>
            </a:r>
            <a:endParaRPr lang="zh-CN" altLang="en-US" sz="2400" dirty="0">
              <a:solidFill>
                <a:srgbClr val="92D05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B5ADF-5D2A-4B10-B360-964F1D1AD636}"/>
              </a:ext>
            </a:extLst>
          </p:cNvPr>
          <p:cNvSpPr txBox="1"/>
          <p:nvPr/>
        </p:nvSpPr>
        <p:spPr>
          <a:xfrm>
            <a:off x="3087757" y="2570921"/>
            <a:ext cx="5526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aspects</a:t>
            </a:r>
            <a:endParaRPr lang="zh-CN" altLang="en-US" sz="4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7233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D7FE1AF-3070-415A-B389-0BBFA7F6B380}"/>
              </a:ext>
            </a:extLst>
          </p:cNvPr>
          <p:cNvSpPr txBox="1"/>
          <p:nvPr/>
        </p:nvSpPr>
        <p:spPr>
          <a:xfrm>
            <a:off x="1510748" y="384313"/>
            <a:ext cx="72489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 . </a:t>
            </a:r>
          </a:p>
          <a:p>
            <a:r>
              <a:rPr lang="zh-CN" altLang="en-US" sz="2800" dirty="0"/>
              <a:t>认知控制缺乏是电子游戏成瘾的风险因子 ；自我控制能力和成瘾显著负相关，并且自我控制水平能够预测和评估网络成瘾。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4BFAFB-31DC-466B-A612-56068D553A42}"/>
              </a:ext>
            </a:extLst>
          </p:cNvPr>
          <p:cNvSpPr txBox="1"/>
          <p:nvPr/>
        </p:nvSpPr>
        <p:spPr>
          <a:xfrm>
            <a:off x="1510748" y="3034748"/>
            <a:ext cx="71561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e.</a:t>
            </a:r>
          </a:p>
          <a:p>
            <a:r>
              <a:rPr lang="zh-CN" altLang="en-US" sz="2800" dirty="0"/>
              <a:t>与青少年成瘾者相比，大学生网络成瘾者的网龄更长，长期玩网络游戏可能弥补甚至提升了他们的抑制控制能力 ．</a:t>
            </a:r>
          </a:p>
        </p:txBody>
      </p:sp>
    </p:spTree>
    <p:extLst>
      <p:ext uri="{BB962C8B-B14F-4D97-AF65-F5344CB8AC3E}">
        <p14:creationId xmlns:p14="http://schemas.microsoft.com/office/powerpoint/2010/main" val="59681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3980619-EA7A-4B93-824F-3AC7A4C9C85D}"/>
              </a:ext>
            </a:extLst>
          </p:cNvPr>
          <p:cNvSpPr/>
          <p:nvPr/>
        </p:nvSpPr>
        <p:spPr>
          <a:xfrm>
            <a:off x="1093305" y="2761278"/>
            <a:ext cx="100053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成瘾者奖赏和认知控制系统的神经机制</a:t>
            </a:r>
          </a:p>
        </p:txBody>
      </p:sp>
    </p:spTree>
    <p:extLst>
      <p:ext uri="{BB962C8B-B14F-4D97-AF65-F5344CB8AC3E}">
        <p14:creationId xmlns:p14="http://schemas.microsoft.com/office/powerpoint/2010/main" val="426828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9FD0E5-B8D8-4485-9503-B1DE5E31F2E7}"/>
              </a:ext>
            </a:extLst>
          </p:cNvPr>
          <p:cNvSpPr txBox="1"/>
          <p:nvPr/>
        </p:nvSpPr>
        <p:spPr>
          <a:xfrm>
            <a:off x="397565" y="344557"/>
            <a:ext cx="1053547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奖赏系统：构成网络成瘾的重要神经生物基</a:t>
            </a:r>
          </a:p>
          <a:p>
            <a:r>
              <a:rPr lang="zh-CN" altLang="en-US" sz="2800" dirty="0"/>
              <a:t>础 ． </a:t>
            </a:r>
            <a:endParaRPr lang="en-US" altLang="zh-CN" sz="2800" dirty="0"/>
          </a:p>
          <a:p>
            <a:r>
              <a:rPr lang="zh-CN" altLang="en-US" sz="2800" dirty="0"/>
              <a:t>*研究表明，</a:t>
            </a:r>
            <a:r>
              <a:rPr lang="zh-CN" altLang="en-US" sz="2800" dirty="0">
                <a:solidFill>
                  <a:srgbClr val="92D050"/>
                </a:solidFill>
              </a:rPr>
              <a:t>与奖赏有关的纹状体和中脑区域包括整个纹状体和黑质</a:t>
            </a:r>
            <a:r>
              <a:rPr lang="en-US" altLang="zh-CN" sz="2800" dirty="0">
                <a:solidFill>
                  <a:srgbClr val="92D050"/>
                </a:solidFill>
              </a:rPr>
              <a:t>(substantia </a:t>
            </a:r>
            <a:r>
              <a:rPr lang="en-US" altLang="zh-CN" sz="2800" dirty="0" err="1">
                <a:solidFill>
                  <a:srgbClr val="92D050"/>
                </a:solidFill>
              </a:rPr>
              <a:t>nigra</a:t>
            </a:r>
            <a:r>
              <a:rPr lang="en-US" altLang="zh-CN" sz="2800" dirty="0">
                <a:solidFill>
                  <a:srgbClr val="92D050"/>
                </a:solidFill>
              </a:rPr>
              <a:t>)</a:t>
            </a:r>
            <a:r>
              <a:rPr lang="zh-CN" altLang="en-US" sz="2800" dirty="0">
                <a:solidFill>
                  <a:srgbClr val="92D050"/>
                </a:solidFill>
              </a:rPr>
              <a:t>的多巴胺神经元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*形态测量研究发现，网络成瘾者在与情绪性行为调节相联系的左前扣带皮层、左后扣带皮层、左脑岛和左舌回等区域的灰质密度降低 ． 这表明，</a:t>
            </a:r>
            <a:r>
              <a:rPr lang="zh-CN" altLang="en-US" sz="2800" dirty="0">
                <a:solidFill>
                  <a:srgbClr val="92D050"/>
                </a:solidFill>
              </a:rPr>
              <a:t>网络成瘾者大脑结构的改变可能是网络成瘾的发病机理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*采 用 正 电 子 断 层 摄 影 术 </a:t>
            </a:r>
            <a:r>
              <a:rPr lang="en-US" altLang="zh-CN" sz="2800" dirty="0"/>
              <a:t>(positron-</a:t>
            </a:r>
            <a:r>
              <a:rPr lang="en-US" altLang="zh-CN" sz="2800" dirty="0" err="1"/>
              <a:t>emissiontomography</a:t>
            </a:r>
            <a:r>
              <a:rPr lang="zh-CN" altLang="en-US" sz="2800" dirty="0"/>
              <a:t>，</a:t>
            </a:r>
            <a:r>
              <a:rPr lang="en-US" altLang="zh-CN" sz="2800" dirty="0"/>
              <a:t>PET)</a:t>
            </a:r>
            <a:r>
              <a:rPr lang="zh-CN" altLang="en-US" sz="2800" dirty="0"/>
              <a:t>的一项研究发现网络成瘾组相比于健康组，纹状体中绑定</a:t>
            </a:r>
          </a:p>
          <a:p>
            <a:r>
              <a:rPr lang="zh-CN" altLang="en-US" sz="2800" dirty="0"/>
              <a:t>到 </a:t>
            </a:r>
            <a:r>
              <a:rPr lang="en-US" altLang="zh-CN" sz="2800" dirty="0"/>
              <a:t>D2 </a:t>
            </a:r>
            <a:r>
              <a:rPr lang="zh-CN" altLang="en-US" sz="2800" dirty="0"/>
              <a:t>受体的雷氯必利减少，且减少程度和网络成</a:t>
            </a:r>
          </a:p>
          <a:p>
            <a:r>
              <a:rPr lang="zh-CN" altLang="en-US" sz="2800" dirty="0"/>
              <a:t>瘾程度正相关 </a:t>
            </a:r>
            <a:r>
              <a:rPr lang="en-US" altLang="zh-CN" sz="2800" dirty="0"/>
              <a:t>[47] </a:t>
            </a:r>
            <a:r>
              <a:rPr lang="zh-CN" altLang="en-US" sz="2800" dirty="0"/>
              <a:t>，这证实了</a:t>
            </a:r>
            <a:r>
              <a:rPr lang="zh-CN" altLang="en-US" sz="2800" dirty="0">
                <a:solidFill>
                  <a:srgbClr val="92D050"/>
                </a:solidFill>
              </a:rPr>
              <a:t>网络成瘾者神经生化水</a:t>
            </a:r>
          </a:p>
          <a:p>
            <a:r>
              <a:rPr lang="zh-CN" altLang="en-US" sz="2800" dirty="0">
                <a:solidFill>
                  <a:srgbClr val="92D050"/>
                </a:solidFill>
              </a:rPr>
              <a:t>平的改变</a:t>
            </a:r>
            <a:endParaRPr lang="en-US" altLang="zh-CN" sz="2800" dirty="0">
              <a:solidFill>
                <a:srgbClr val="92D050"/>
              </a:solidFill>
            </a:endParaRPr>
          </a:p>
          <a:p>
            <a:r>
              <a:rPr lang="zh-CN" altLang="en-US" sz="2800" dirty="0">
                <a:solidFill>
                  <a:srgbClr val="92D050"/>
                </a:solidFill>
              </a:rPr>
              <a:t>*成瘾者不但对奖赏的敏感性增强，而且对损失的敏感性降低 ．</a:t>
            </a:r>
          </a:p>
        </p:txBody>
      </p:sp>
    </p:spTree>
    <p:extLst>
      <p:ext uri="{BB962C8B-B14F-4D97-AF65-F5344CB8AC3E}">
        <p14:creationId xmlns:p14="http://schemas.microsoft.com/office/powerpoint/2010/main" val="1301178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14527C1-3416-4B60-8C9F-741C5DAE8F54}"/>
              </a:ext>
            </a:extLst>
          </p:cNvPr>
          <p:cNvSpPr txBox="1"/>
          <p:nvPr/>
        </p:nvSpPr>
        <p:spPr>
          <a:xfrm>
            <a:off x="1172817" y="1577008"/>
            <a:ext cx="98463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认知控制系统：</a:t>
            </a:r>
            <a:endParaRPr lang="en-US" altLang="zh-CN" sz="2800" dirty="0"/>
          </a:p>
          <a:p>
            <a:r>
              <a:rPr lang="zh-CN" altLang="en-US" sz="2800" dirty="0"/>
              <a:t>*</a:t>
            </a:r>
            <a:r>
              <a:rPr lang="zh-CN" altLang="en-US" sz="2800" dirty="0">
                <a:solidFill>
                  <a:srgbClr val="92D050"/>
                </a:solidFill>
              </a:rPr>
              <a:t>成瘾者信息加工更加低效、冲动控制能力更差，需</a:t>
            </a:r>
          </a:p>
          <a:p>
            <a:r>
              <a:rPr lang="zh-CN" altLang="en-US" sz="2800" dirty="0">
                <a:solidFill>
                  <a:srgbClr val="92D050"/>
                </a:solidFill>
              </a:rPr>
              <a:t>要更多的认知资源和意志努力进行反应评估和抑制</a:t>
            </a:r>
          </a:p>
          <a:p>
            <a:r>
              <a:rPr lang="zh-CN" altLang="en-US" sz="2800" dirty="0">
                <a:solidFill>
                  <a:srgbClr val="92D050"/>
                </a:solidFill>
              </a:rPr>
              <a:t>控制 ．</a:t>
            </a:r>
            <a:endParaRPr lang="en-US" altLang="zh-CN" sz="2800" dirty="0">
              <a:solidFill>
                <a:srgbClr val="92D050"/>
              </a:solidFill>
            </a:endParaRPr>
          </a:p>
          <a:p>
            <a:r>
              <a:rPr lang="zh-CN" altLang="en-US" sz="2800" dirty="0"/>
              <a:t>*成瘾者有认知控制的缺陷，并且这种缺</a:t>
            </a:r>
          </a:p>
          <a:p>
            <a:r>
              <a:rPr lang="zh-CN" altLang="en-US" sz="2800" dirty="0"/>
              <a:t>陷</a:t>
            </a:r>
            <a:r>
              <a:rPr lang="zh-CN" altLang="en-US" sz="2800" dirty="0">
                <a:solidFill>
                  <a:srgbClr val="92D050"/>
                </a:solidFill>
              </a:rPr>
              <a:t>通过认知 </a:t>
            </a:r>
            <a:r>
              <a:rPr lang="en-US" altLang="zh-CN" sz="2800" dirty="0">
                <a:solidFill>
                  <a:srgbClr val="92D050"/>
                </a:solidFill>
              </a:rPr>
              <a:t>- </a:t>
            </a:r>
            <a:r>
              <a:rPr lang="zh-CN" altLang="en-US" sz="2800" dirty="0">
                <a:solidFill>
                  <a:srgbClr val="92D050"/>
                </a:solidFill>
              </a:rPr>
              <a:t>行为治疗是可以弥补。</a:t>
            </a:r>
          </a:p>
        </p:txBody>
      </p:sp>
    </p:spTree>
    <p:extLst>
      <p:ext uri="{BB962C8B-B14F-4D97-AF65-F5344CB8AC3E}">
        <p14:creationId xmlns:p14="http://schemas.microsoft.com/office/powerpoint/2010/main" val="96683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19CDAAA-F5E2-4326-B7F2-7C8396BC53FD}"/>
              </a:ext>
            </a:extLst>
          </p:cNvPr>
          <p:cNvSpPr/>
          <p:nvPr/>
        </p:nvSpPr>
        <p:spPr>
          <a:xfrm>
            <a:off x="0" y="2027033"/>
            <a:ext cx="1203297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网络成瘾与药物成瘾在奖赏寻求和认知</a:t>
            </a:r>
          </a:p>
          <a:p>
            <a:pPr algn="ctr"/>
            <a:r>
              <a:rPr lang="zh-CN" altLang="en-US" sz="4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控制方面的共性和差异</a:t>
            </a:r>
          </a:p>
        </p:txBody>
      </p:sp>
    </p:spTree>
    <p:extLst>
      <p:ext uri="{BB962C8B-B14F-4D97-AF65-F5344CB8AC3E}">
        <p14:creationId xmlns:p14="http://schemas.microsoft.com/office/powerpoint/2010/main" val="1037542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1030AA-988E-48E4-98C3-D4B9A3B6C6F0}"/>
              </a:ext>
            </a:extLst>
          </p:cNvPr>
          <p:cNvSpPr txBox="1"/>
          <p:nvPr/>
        </p:nvSpPr>
        <p:spPr>
          <a:xfrm>
            <a:off x="1457739" y="1113183"/>
            <a:ext cx="84681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Com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zh-CN" altLang="en-US" sz="2800" dirty="0"/>
              <a:t>*网络成瘾者与药物成瘾者在奖赏系统和认知控</a:t>
            </a:r>
          </a:p>
          <a:p>
            <a:r>
              <a:rPr lang="zh-CN" altLang="en-US" sz="2800" dirty="0"/>
              <a:t>制系统方面同样存在缺陷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*在延迟折扣任务中，网络成瘾者和药物</a:t>
            </a:r>
          </a:p>
          <a:p>
            <a:r>
              <a:rPr lang="zh-CN" altLang="en-US" sz="2800" dirty="0"/>
              <a:t>成瘾者的延迟折扣率都高于控制组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*神经成像的研究支持网络成瘾和药物成瘾共享神经元回路。</a:t>
            </a:r>
          </a:p>
        </p:txBody>
      </p:sp>
    </p:spTree>
    <p:extLst>
      <p:ext uri="{BB962C8B-B14F-4D97-AF65-F5344CB8AC3E}">
        <p14:creationId xmlns:p14="http://schemas.microsoft.com/office/powerpoint/2010/main" val="381717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F190A0-3256-4A51-BA78-00F0E3A0743A}"/>
              </a:ext>
            </a:extLst>
          </p:cNvPr>
          <p:cNvSpPr txBox="1"/>
          <p:nvPr/>
        </p:nvSpPr>
        <p:spPr>
          <a:xfrm>
            <a:off x="1166191" y="755374"/>
            <a:ext cx="105354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Dif</a:t>
            </a:r>
            <a:r>
              <a:rPr lang="zh-CN" altLang="en-US" sz="3600" dirty="0"/>
              <a:t>：</a:t>
            </a:r>
            <a:endParaRPr lang="en-US" altLang="zh-CN" sz="3600" dirty="0"/>
          </a:p>
          <a:p>
            <a:r>
              <a:rPr lang="zh-CN" altLang="en-US" sz="3600" dirty="0"/>
              <a:t>*网络成瘾在奖赏寻</a:t>
            </a:r>
          </a:p>
          <a:p>
            <a:r>
              <a:rPr lang="zh-CN" altLang="en-US" sz="3600" dirty="0"/>
              <a:t>求和认知控制方面的缺陷没有受到任何药物摄入的</a:t>
            </a:r>
          </a:p>
          <a:p>
            <a:r>
              <a:rPr lang="zh-CN" altLang="en-US" sz="3600" dirty="0"/>
              <a:t>影响，是一种</a:t>
            </a:r>
            <a:r>
              <a:rPr lang="zh-CN" altLang="en-US" sz="3600" dirty="0">
                <a:solidFill>
                  <a:srgbClr val="92D050"/>
                </a:solidFill>
              </a:rPr>
              <a:t>纯粹的精神成瘾</a:t>
            </a:r>
            <a:endParaRPr lang="en-US" altLang="zh-CN" sz="3600" dirty="0">
              <a:solidFill>
                <a:srgbClr val="92D050"/>
              </a:solidFill>
            </a:endParaRPr>
          </a:p>
          <a:p>
            <a:endParaRPr lang="en-US" altLang="zh-CN" sz="3600" dirty="0"/>
          </a:p>
          <a:p>
            <a:r>
              <a:rPr lang="zh-CN" altLang="en-US" sz="3600" dirty="0"/>
              <a:t>*网络成瘾者能够注意到潜在的损失，而药物成瘾者只关注</a:t>
            </a:r>
          </a:p>
          <a:p>
            <a:r>
              <a:rPr lang="zh-CN" altLang="en-US" sz="3600" dirty="0"/>
              <a:t>即刻的奖赏而没有注意到潜在的损失 ．</a:t>
            </a:r>
          </a:p>
        </p:txBody>
      </p:sp>
    </p:spTree>
    <p:extLst>
      <p:ext uri="{BB962C8B-B14F-4D97-AF65-F5344CB8AC3E}">
        <p14:creationId xmlns:p14="http://schemas.microsoft.com/office/powerpoint/2010/main" val="4130177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77B92-1C76-42BE-8132-4E898B62D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0977" y="1229138"/>
            <a:ext cx="8001000" cy="2971801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source</a:t>
            </a:r>
            <a:endParaRPr lang="zh-CN" altLang="en-US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1159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7475B29-EF16-4CFB-871F-F0C9691B18C4}"/>
              </a:ext>
            </a:extLst>
          </p:cNvPr>
          <p:cNvSpPr txBox="1"/>
          <p:nvPr/>
        </p:nvSpPr>
        <p:spPr>
          <a:xfrm>
            <a:off x="119270" y="238539"/>
            <a:ext cx="11092069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大学生网络游戏成瘾的现状调查分析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Controversy in Negative Effects of Video Games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网络成瘾者奖赏系统和认知控制系统的神经机制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relationship between online game addiction and aggression, self-control and narcissistic personality traits.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长期玩电子游戏使脑受损上瘾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青少年网络游戏成瘾脑结构影像学与认知控制研究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69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6C268A-8B3E-43DA-99BD-78651118B2EA}"/>
              </a:ext>
            </a:extLst>
          </p:cNvPr>
          <p:cNvSpPr txBox="1"/>
          <p:nvPr/>
        </p:nvSpPr>
        <p:spPr>
          <a:xfrm>
            <a:off x="2749825" y="4128698"/>
            <a:ext cx="557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u="sng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https://icd.who.int/dev11/l-m/en</a:t>
            </a:r>
            <a:r>
              <a:rPr lang="en-US" altLang="zh-CN" u="sng" dirty="0">
                <a:solidFill>
                  <a:srgbClr val="FFC000"/>
                </a:solidFill>
              </a:rPr>
              <a:t>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45088B-FCD5-4271-B555-06DDD92278F7}"/>
              </a:ext>
            </a:extLst>
          </p:cNvPr>
          <p:cNvSpPr txBox="1"/>
          <p:nvPr/>
        </p:nvSpPr>
        <p:spPr>
          <a:xfrm>
            <a:off x="2842590" y="2344581"/>
            <a:ext cx="548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成瘾标准</a:t>
            </a:r>
          </a:p>
        </p:txBody>
      </p:sp>
    </p:spTree>
    <p:extLst>
      <p:ext uri="{BB962C8B-B14F-4D97-AF65-F5344CB8AC3E}">
        <p14:creationId xmlns:p14="http://schemas.microsoft.com/office/powerpoint/2010/main" val="263065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55A81DD-9338-4A40-8083-0DF14C9DFC6D}"/>
              </a:ext>
            </a:extLst>
          </p:cNvPr>
          <p:cNvSpPr txBox="1"/>
          <p:nvPr/>
        </p:nvSpPr>
        <p:spPr>
          <a:xfrm>
            <a:off x="927652" y="410867"/>
            <a:ext cx="9872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 “impaired control over gaming (e.g., onset, frequency, intensity, duration, termination, context)”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8E1F9B-2EF8-4B93-98F9-DAFFEDDE0ACA}"/>
              </a:ext>
            </a:extLst>
          </p:cNvPr>
          <p:cNvSpPr txBox="1"/>
          <p:nvPr/>
        </p:nvSpPr>
        <p:spPr>
          <a:xfrm>
            <a:off x="927650" y="2044005"/>
            <a:ext cx="92500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 increasing priority given to gaming to the extent that gaming takes precedence over other life interests and daily activities”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B47844-2FC2-40C5-97FA-C8C7C7BBA502}"/>
              </a:ext>
            </a:extLst>
          </p:cNvPr>
          <p:cNvSpPr txBox="1"/>
          <p:nvPr/>
        </p:nvSpPr>
        <p:spPr>
          <a:xfrm>
            <a:off x="927650" y="4064940"/>
            <a:ext cx="92500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r>
              <a:rPr lang="zh-CN" altLang="en-US" sz="2800" dirty="0"/>
              <a:t>，“</a:t>
            </a:r>
            <a:r>
              <a:rPr lang="en-US" altLang="zh-CN" sz="2800" dirty="0"/>
              <a:t>continuation or escalation of gaming despite the occurrence of negative consequences.”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1624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0AFBA9-1348-4DB0-9533-C1D835112C7A}"/>
              </a:ext>
            </a:extLst>
          </p:cNvPr>
          <p:cNvSpPr txBox="1"/>
          <p:nvPr/>
        </p:nvSpPr>
        <p:spPr>
          <a:xfrm>
            <a:off x="1590260" y="1443841"/>
            <a:ext cx="81368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other</a:t>
            </a:r>
            <a:r>
              <a:rPr lang="zh-CN" altLang="zh-CN" sz="2800" dirty="0"/>
              <a:t>：“</a:t>
            </a:r>
            <a:r>
              <a:rPr lang="en-US" altLang="zh-CN" sz="2800" dirty="0"/>
              <a:t>The pattern of gaming behaviour may be continuous or episodic and recurrent. The gaming behaviour and other features are normally evident over a period of at least 12 months in order for a diagnosis to be assigned, although the required duration may be shortened if all diagnostic requirements are met and symptoms are severe.”</a:t>
            </a:r>
            <a:br>
              <a:rPr lang="zh-CN" altLang="zh-CN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253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CE2465-7045-40B0-B651-F6E64E81259D}"/>
              </a:ext>
            </a:extLst>
          </p:cNvPr>
          <p:cNvSpPr txBox="1"/>
          <p:nvPr/>
        </p:nvSpPr>
        <p:spPr>
          <a:xfrm>
            <a:off x="1325217" y="2160105"/>
            <a:ext cx="81500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成瘾原因</a:t>
            </a:r>
          </a:p>
        </p:txBody>
      </p:sp>
    </p:spTree>
    <p:extLst>
      <p:ext uri="{BB962C8B-B14F-4D97-AF65-F5344CB8AC3E}">
        <p14:creationId xmlns:p14="http://schemas.microsoft.com/office/powerpoint/2010/main" val="104300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5AB444-1070-4023-8431-B815EFCD9D56}"/>
              </a:ext>
            </a:extLst>
          </p:cNvPr>
          <p:cNvSpPr txBox="1"/>
          <p:nvPr/>
        </p:nvSpPr>
        <p:spPr>
          <a:xfrm>
            <a:off x="1417983" y="2363062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3600" dirty="0"/>
              <a:t>B.</a:t>
            </a:r>
          </a:p>
          <a:p>
            <a:r>
              <a:rPr lang="en-US" altLang="zh-CN" sz="2800" dirty="0"/>
              <a:t>game addiction among young people is related to their weak self-control and discipline</a:t>
            </a:r>
            <a:endParaRPr lang="zh-CN" altLang="en-US" sz="2800" dirty="0"/>
          </a:p>
          <a:p>
            <a:endParaRPr lang="en-US" altLang="zh-CN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BBCB3B-B072-4010-A2CB-31918EB4D00B}"/>
              </a:ext>
            </a:extLst>
          </p:cNvPr>
          <p:cNvSpPr txBox="1"/>
          <p:nvPr/>
        </p:nvSpPr>
        <p:spPr>
          <a:xfrm>
            <a:off x="1417983" y="3934123"/>
            <a:ext cx="91440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 C. </a:t>
            </a:r>
          </a:p>
          <a:p>
            <a:r>
              <a:rPr lang="en-US" altLang="zh-CN" sz="2800" dirty="0"/>
              <a:t>certain psychological characteristics such as</a:t>
            </a:r>
          </a:p>
          <a:p>
            <a:r>
              <a:rPr lang="en-US" altLang="zh-CN" sz="2800" dirty="0"/>
              <a:t>aggression, self-control, and narcissistic personality traits may predispose some individuals to become addicted to online games</a:t>
            </a:r>
            <a:r>
              <a:rPr lang="en-US" altLang="zh-CN" sz="3600" dirty="0"/>
              <a:t>.</a:t>
            </a:r>
          </a:p>
          <a:p>
            <a:r>
              <a:rPr lang="en-US" altLang="zh-CN" sz="2800" dirty="0"/>
              <a:t> 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3BB76E-2609-466C-A900-77D4ECF77C59}"/>
              </a:ext>
            </a:extLst>
          </p:cNvPr>
          <p:cNvSpPr txBox="1"/>
          <p:nvPr/>
        </p:nvSpPr>
        <p:spPr>
          <a:xfrm>
            <a:off x="1417983" y="424070"/>
            <a:ext cx="9422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A.</a:t>
            </a:r>
          </a:p>
          <a:p>
            <a:r>
              <a:rPr lang="en-US" altLang="zh-CN" sz="2800" dirty="0"/>
              <a:t>nature. Players have the power to talk online, make friends and conduct transactions involving real or virtual assets.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647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23CD6C3-7576-4728-BD43-B472D473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38" y="155903"/>
            <a:ext cx="8758445" cy="42336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04D109-3ECC-4FBC-9849-DC8E3A615270}"/>
              </a:ext>
            </a:extLst>
          </p:cNvPr>
          <p:cNvSpPr txBox="1"/>
          <p:nvPr/>
        </p:nvSpPr>
        <p:spPr>
          <a:xfrm>
            <a:off x="2333004" y="4585252"/>
            <a:ext cx="655982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D.</a:t>
            </a:r>
          </a:p>
          <a:p>
            <a:r>
              <a:rPr lang="zh-CN" altLang="en-US" sz="2800" dirty="0"/>
              <a:t>各种成瘾行为可能是其大脑奖赏系统</a:t>
            </a:r>
          </a:p>
          <a:p>
            <a:r>
              <a:rPr lang="zh-CN" altLang="en-US" sz="2800" dirty="0"/>
              <a:t>和认知控制系统发展不均衡的结果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152E75-0EC4-473E-A9EE-1047AE8FE033}"/>
              </a:ext>
            </a:extLst>
          </p:cNvPr>
          <p:cNvSpPr txBox="1"/>
          <p:nvPr/>
        </p:nvSpPr>
        <p:spPr>
          <a:xfrm>
            <a:off x="10893288" y="2020667"/>
            <a:ext cx="954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大脑发育的神经生物模型</a:t>
            </a:r>
          </a:p>
        </p:txBody>
      </p:sp>
    </p:spTree>
    <p:extLst>
      <p:ext uri="{BB962C8B-B14F-4D97-AF65-F5344CB8AC3E}">
        <p14:creationId xmlns:p14="http://schemas.microsoft.com/office/powerpoint/2010/main" val="126014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262B9ED-5B94-4831-B152-E3550338478D}"/>
              </a:ext>
            </a:extLst>
          </p:cNvPr>
          <p:cNvSpPr/>
          <p:nvPr/>
        </p:nvSpPr>
        <p:spPr>
          <a:xfrm>
            <a:off x="1771739" y="3044279"/>
            <a:ext cx="86485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成瘾者奖赏寻求和认知控制的行为</a:t>
            </a:r>
          </a:p>
        </p:txBody>
      </p:sp>
    </p:spTree>
    <p:extLst>
      <p:ext uri="{BB962C8B-B14F-4D97-AF65-F5344CB8AC3E}">
        <p14:creationId xmlns:p14="http://schemas.microsoft.com/office/powerpoint/2010/main" val="12852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FEDD7A-8177-4A59-98BE-5A1C6F66D61B}"/>
              </a:ext>
            </a:extLst>
          </p:cNvPr>
          <p:cNvSpPr txBox="1"/>
          <p:nvPr/>
        </p:nvSpPr>
        <p:spPr>
          <a:xfrm>
            <a:off x="1497496" y="424070"/>
            <a:ext cx="79115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 .</a:t>
            </a:r>
          </a:p>
          <a:p>
            <a:r>
              <a:rPr lang="zh-CN" altLang="en-US" sz="2800" dirty="0"/>
              <a:t>奖赏寻求作为一个风险因素是成瘾的风险因子，</a:t>
            </a:r>
            <a:endParaRPr lang="en-US" altLang="zh-CN" sz="2800" dirty="0"/>
          </a:p>
          <a:p>
            <a:r>
              <a:rPr lang="zh-CN" altLang="en-US" sz="2800" dirty="0"/>
              <a:t>奖赏的渴望可以作为评估和预测游戏成瘾行为的指标 </a:t>
            </a:r>
            <a:r>
              <a:rPr lang="en-US" altLang="zh-CN" sz="2800" dirty="0"/>
              <a:t>.</a:t>
            </a:r>
          </a:p>
          <a:p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E64CCB-552B-47F5-B512-04D065B077F6}"/>
              </a:ext>
            </a:extLst>
          </p:cNvPr>
          <p:cNvSpPr txBox="1"/>
          <p:nvPr/>
        </p:nvSpPr>
        <p:spPr>
          <a:xfrm>
            <a:off x="1497496" y="2670839"/>
            <a:ext cx="817659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b.</a:t>
            </a:r>
          </a:p>
          <a:p>
            <a:r>
              <a:rPr lang="zh-CN" altLang="en-US" sz="2800" dirty="0"/>
              <a:t>成瘾者具有较高的奖赏寻求特征 ． 延迟折扣的研究发现，相比于非成瘾者，成瘾者延迟折扣率更大</a:t>
            </a:r>
            <a:r>
              <a:rPr lang="en-US" altLang="zh-CN" sz="2800" dirty="0"/>
              <a:t>(</a:t>
            </a:r>
            <a:r>
              <a:rPr lang="zh-CN" altLang="en-US" sz="2800" dirty="0"/>
              <a:t>他们更难为了大的长远利益而放弃眼前小的诱惑</a:t>
            </a:r>
            <a:r>
              <a:rPr lang="en-US" altLang="zh-CN" sz="2800" dirty="0"/>
              <a:t>.)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947DB4-0A94-46C8-A711-B1C2635DF3DD}"/>
              </a:ext>
            </a:extLst>
          </p:cNvPr>
          <p:cNvSpPr txBox="1"/>
          <p:nvPr/>
        </p:nvSpPr>
        <p:spPr>
          <a:xfrm>
            <a:off x="1497496" y="5048935"/>
            <a:ext cx="81765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 </a:t>
            </a:r>
            <a:r>
              <a:rPr lang="zh-CN" altLang="en-US" sz="2800" dirty="0"/>
              <a:t>． </a:t>
            </a:r>
            <a:endParaRPr lang="en-US" altLang="zh-CN" sz="2800" dirty="0"/>
          </a:p>
          <a:p>
            <a:r>
              <a:rPr lang="zh-CN" altLang="en-US" sz="2800" dirty="0"/>
              <a:t>游戏本身的结构特点促进奖赏寻求行为，进而促进成瘾的产生 ．</a:t>
            </a:r>
          </a:p>
        </p:txBody>
      </p:sp>
    </p:spTree>
    <p:extLst>
      <p:ext uri="{BB962C8B-B14F-4D97-AF65-F5344CB8AC3E}">
        <p14:creationId xmlns:p14="http://schemas.microsoft.com/office/powerpoint/2010/main" val="834878597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371</TotalTime>
  <Words>833</Words>
  <Application>Microsoft Office PowerPoint</Application>
  <PresentationFormat>宽屏</PresentationFormat>
  <Paragraphs>79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微软雅黑</vt:lpstr>
      <vt:lpstr>幼圆</vt:lpstr>
      <vt:lpstr>Century Gothic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Main source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1.标准 2.几个可能的原因方向 3.电子与药物之区别（浅） 4.影响</dc:title>
  <dc:creator>Lenovo</dc:creator>
  <cp:lastModifiedBy>Lenovo</cp:lastModifiedBy>
  <cp:revision>63</cp:revision>
  <dcterms:created xsi:type="dcterms:W3CDTF">2018-09-12T04:09:08Z</dcterms:created>
  <dcterms:modified xsi:type="dcterms:W3CDTF">2018-09-12T10:20:50Z</dcterms:modified>
</cp:coreProperties>
</file>