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72" r:id="rId2"/>
    <p:sldId id="273" r:id="rId3"/>
    <p:sldId id="274" r:id="rId4"/>
    <p:sldId id="281" r:id="rId5"/>
    <p:sldId id="282" r:id="rId6"/>
    <p:sldId id="275" r:id="rId7"/>
    <p:sldId id="276" r:id="rId8"/>
    <p:sldId id="277" r:id="rId9"/>
    <p:sldId id="279" r:id="rId10"/>
    <p:sldId id="278" r:id="rId11"/>
    <p:sldId id="280" r:id="rId12"/>
    <p:sldId id="283" r:id="rId13"/>
    <p:sldId id="289" r:id="rId14"/>
    <p:sldId id="286" r:id="rId15"/>
    <p:sldId id="287" r:id="rId16"/>
    <p:sldId id="290" r:id="rId17"/>
    <p:sldId id="291" r:id="rId18"/>
    <p:sldId id="292" r:id="rId19"/>
    <p:sldId id="293" r:id="rId20"/>
    <p:sldId id="294" r:id="rId2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2018年9月22日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2018年9月22日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2</a:t>
            </a:fld>
            <a:endParaRPr lang="zh-CN" altLang="en-US" noProof="0" dirty="0"/>
          </a:p>
        </p:txBody>
      </p:sp>
    </p:spTree>
    <p:extLst>
      <p:ext uri="{BB962C8B-B14F-4D97-AF65-F5344CB8AC3E}">
        <p14:creationId xmlns:p14="http://schemas.microsoft.com/office/powerpoint/2010/main" val="210311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3</a:t>
            </a:fld>
            <a:endParaRPr lang="zh-CN" altLang="en-US" noProof="0" dirty="0"/>
          </a:p>
        </p:txBody>
      </p:sp>
    </p:spTree>
    <p:extLst>
      <p:ext uri="{BB962C8B-B14F-4D97-AF65-F5344CB8AC3E}">
        <p14:creationId xmlns:p14="http://schemas.microsoft.com/office/powerpoint/2010/main" val="349133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6</a:t>
            </a:fld>
            <a:endParaRPr lang="zh-CN" altLang="en-US" noProof="0" dirty="0"/>
          </a:p>
        </p:txBody>
      </p:sp>
    </p:spTree>
    <p:extLst>
      <p:ext uri="{BB962C8B-B14F-4D97-AF65-F5344CB8AC3E}">
        <p14:creationId xmlns:p14="http://schemas.microsoft.com/office/powerpoint/2010/main" val="3742652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7</a:t>
            </a:fld>
            <a:endParaRPr lang="zh-CN" altLang="en-US" noProof="0" dirty="0"/>
          </a:p>
        </p:txBody>
      </p:sp>
    </p:spTree>
    <p:extLst>
      <p:ext uri="{BB962C8B-B14F-4D97-AF65-F5344CB8AC3E}">
        <p14:creationId xmlns:p14="http://schemas.microsoft.com/office/powerpoint/2010/main" val="15300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8</a:t>
            </a:fld>
            <a:endParaRPr lang="zh-CN" altLang="en-US" noProof="0" dirty="0"/>
          </a:p>
        </p:txBody>
      </p:sp>
    </p:spTree>
    <p:extLst>
      <p:ext uri="{BB962C8B-B14F-4D97-AF65-F5344CB8AC3E}">
        <p14:creationId xmlns:p14="http://schemas.microsoft.com/office/powerpoint/2010/main" val="268128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9</a:t>
            </a:fld>
            <a:endParaRPr lang="zh-CN" altLang="en-US" noProof="0" dirty="0"/>
          </a:p>
        </p:txBody>
      </p:sp>
    </p:spTree>
    <p:extLst>
      <p:ext uri="{BB962C8B-B14F-4D97-AF65-F5344CB8AC3E}">
        <p14:creationId xmlns:p14="http://schemas.microsoft.com/office/powerpoint/2010/main" val="410990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10</a:t>
            </a:fld>
            <a:endParaRPr lang="zh-CN" altLang="en-US" noProof="0" dirty="0"/>
          </a:p>
        </p:txBody>
      </p:sp>
    </p:spTree>
    <p:extLst>
      <p:ext uri="{BB962C8B-B14F-4D97-AF65-F5344CB8AC3E}">
        <p14:creationId xmlns:p14="http://schemas.microsoft.com/office/powerpoint/2010/main" val="13236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a:t>单击此处编辑母版副标题样式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2018年9月22日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2018年9月22日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2018年9月22日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2018年9月22日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2018年9月22日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2018年9月22日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2018年9月22日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2018年9月22日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2018年9月22日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a:t>编辑母版文本样式</a:t>
            </a:r>
          </a:p>
          <a:p>
            <a:pPr lvl="1" rtl="0" eaLnBrk="1" latinLnBrk="0" hangingPunct="1"/>
            <a:r>
              <a:rPr lang="zh-CN" altLang="en-US"/>
              <a:t>第二级</a:t>
            </a:r>
          </a:p>
          <a:p>
            <a:pPr lvl="2" rtl="0" eaLnBrk="1" latinLnBrk="0" hangingPunct="1"/>
            <a:r>
              <a:rPr lang="zh-CN" altLang="en-US"/>
              <a:t>第三级</a:t>
            </a:r>
          </a:p>
          <a:p>
            <a:pPr lvl="3" rtl="0" eaLnBrk="1" latinLnBrk="0" hangingPunct="1"/>
            <a:r>
              <a:rPr lang="zh-CN" altLang="en-US"/>
              <a:t>第四级</a:t>
            </a:r>
          </a:p>
          <a:p>
            <a:pPr lvl="4" rtl="0" eaLnBrk="1" latinLnBrk="0" hangingPunct="1"/>
            <a:r>
              <a:rPr lang="zh-CN" altLang="en-US"/>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2018年9月22日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2018年9月22日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2018年9月22日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topics/neuroscience/likert-scale" TargetMode="External"/><Relationship Id="rId2" Type="http://schemas.openxmlformats.org/officeDocument/2006/relationships/hyperlink" Target="https://www.sciencedirect.com/topics/neuroscience/neuroticis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dx.doi.org/10.3390/ijerph809352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11200" y="2721008"/>
            <a:ext cx="10468864" cy="1828800"/>
          </a:xfrm>
        </p:spPr>
        <p:txBody>
          <a:bodyPr rtlCol="0">
            <a:noAutofit/>
          </a:bodyPr>
          <a:lstStyle/>
          <a:p>
            <a:pPr algn="l" rtl="0"/>
            <a:r>
              <a:rPr lang="en-US" altLang="zh-CN" sz="9600" dirty="0"/>
              <a:t>Presentation on </a:t>
            </a:r>
            <a:br>
              <a:rPr lang="en-US" altLang="zh-CN" sz="9600" dirty="0"/>
            </a:br>
            <a:r>
              <a:rPr lang="en-US" altLang="zh-CN" sz="9600" dirty="0"/>
              <a:t>September 22th  </a:t>
            </a:r>
            <a:endParaRPr lang="zh-CN" altLang="en-US" sz="9600" dirty="0"/>
          </a:p>
        </p:txBody>
      </p:sp>
      <p:sp>
        <p:nvSpPr>
          <p:cNvPr id="5" name="副标题 4"/>
          <p:cNvSpPr>
            <a:spLocks noGrp="1"/>
          </p:cNvSpPr>
          <p:nvPr>
            <p:ph type="subTitle" idx="1"/>
          </p:nvPr>
        </p:nvSpPr>
        <p:spPr/>
        <p:txBody>
          <a:bodyPr rtlCol="0"/>
          <a:lstStyle/>
          <a:p>
            <a:pPr rtl="0"/>
            <a:endParaRPr lang="zh-CN" altLang="en-US" dirty="0"/>
          </a:p>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600" y="1529717"/>
            <a:ext cx="10972800" cy="1143000"/>
          </a:xfrm>
        </p:spPr>
        <p:txBody>
          <a:bodyPr rtlCol="0">
            <a:normAutofit fontScale="90000"/>
          </a:bodyPr>
          <a:lstStyle/>
          <a:p>
            <a:pPr rtl="0"/>
            <a:r>
              <a:rPr lang="en-US" altLang="zh-CN" b="1" dirty="0">
                <a:solidFill>
                  <a:schemeClr val="tx1"/>
                </a:solidFill>
              </a:rPr>
              <a:t>Other aspects:</a:t>
            </a:r>
            <a:br>
              <a:rPr lang="en-US" altLang="zh-CN" b="1" dirty="0">
                <a:solidFill>
                  <a:schemeClr val="tx1"/>
                </a:solidFill>
              </a:rPr>
            </a:br>
            <a:r>
              <a:rPr lang="en-US" altLang="zh-CN" b="1" dirty="0">
                <a:solidFill>
                  <a:schemeClr val="tx1"/>
                </a:solidFill>
              </a:rPr>
              <a:t>Correlations between other factors</a:t>
            </a:r>
            <a:endParaRPr lang="zh-CN" altLang="en-US" b="1" dirty="0">
              <a:solidFill>
                <a:schemeClr val="tx1"/>
              </a:solidFill>
            </a:endParaRPr>
          </a:p>
        </p:txBody>
      </p:sp>
      <p:sp>
        <p:nvSpPr>
          <p:cNvPr id="2" name="内容占位符 1"/>
          <p:cNvSpPr>
            <a:spLocks noGrp="1"/>
          </p:cNvSpPr>
          <p:nvPr>
            <p:ph idx="1"/>
          </p:nvPr>
        </p:nvSpPr>
        <p:spPr/>
        <p:txBody>
          <a:bodyPr rtlCol="0"/>
          <a:lstStyle/>
          <a:p>
            <a:pPr marL="0" indent="0">
              <a:buNone/>
            </a:pPr>
            <a:r>
              <a:rPr lang="en-US" altLang="zh-CN" dirty="0"/>
              <a:t> </a:t>
            </a:r>
          </a:p>
          <a:p>
            <a:pPr marL="0" indent="0">
              <a:buNone/>
            </a:pPr>
            <a:endParaRPr lang="en-US" altLang="zh-CN" dirty="0"/>
          </a:p>
          <a:p>
            <a:pPr marL="0" indent="0">
              <a:buNone/>
            </a:pPr>
            <a:r>
              <a:rPr lang="en-US" altLang="zh-CN" sz="2800" dirty="0">
                <a:latin typeface="Times New Roman" panose="02020603050405020304" pitchFamily="18" charset="0"/>
                <a:cs typeface="Times New Roman" panose="02020603050405020304" pitchFamily="18" charset="0"/>
              </a:rPr>
              <a:t>The findings indicated that there was a weak positive correlation between loneliness and SNS game addiction and a moderate positive correlation between leisure boredom and SNS game addiction. Moreover, the gratifications “inclusion” (in a social group) and “achievement” (in game), leisure boredom, and male gender significantly predicted SNS game addiction.</a:t>
            </a:r>
          </a:p>
          <a:p>
            <a:pPr marL="0" indent="0">
              <a:buNone/>
            </a:pPr>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66764-3E7A-4B9D-B287-5678E0766030}"/>
              </a:ext>
            </a:extLst>
          </p:cNvPr>
          <p:cNvSpPr>
            <a:spLocks noGrp="1"/>
          </p:cNvSpPr>
          <p:nvPr>
            <p:ph type="title"/>
          </p:nvPr>
        </p:nvSpPr>
        <p:spPr/>
        <p:txBody>
          <a:bodyPr>
            <a:normAutofit fontScale="90000"/>
          </a:bodyPr>
          <a:lstStyle/>
          <a:p>
            <a:r>
              <a:rPr lang="zh-CN" altLang="en-US" b="1" dirty="0">
                <a:solidFill>
                  <a:schemeClr val="tx1"/>
                </a:solidFill>
              </a:rPr>
              <a:t>（</a:t>
            </a:r>
            <a:r>
              <a:rPr lang="en-US" altLang="zh-CN" b="1" dirty="0">
                <a:solidFill>
                  <a:schemeClr val="tx1"/>
                </a:solidFill>
              </a:rPr>
              <a:t>6</a:t>
            </a:r>
            <a:r>
              <a:rPr lang="zh-CN" altLang="en-US" b="1" dirty="0">
                <a:solidFill>
                  <a:schemeClr val="tx1"/>
                </a:solidFill>
              </a:rPr>
              <a:t>）</a:t>
            </a:r>
            <a:r>
              <a:rPr lang="en-US" altLang="zh-CN" b="1" dirty="0">
                <a:solidFill>
                  <a:schemeClr val="tx1"/>
                </a:solidFill>
              </a:rPr>
              <a:t> SNS addiction specificity and comorbidity</a:t>
            </a:r>
            <a:endParaRPr lang="zh-CN" altLang="en-US" b="1" dirty="0">
              <a:solidFill>
                <a:schemeClr val="tx1"/>
              </a:solidFill>
            </a:endParaRPr>
          </a:p>
        </p:txBody>
      </p:sp>
      <p:sp>
        <p:nvSpPr>
          <p:cNvPr id="3" name="内容占位符 2">
            <a:extLst>
              <a:ext uri="{FF2B5EF4-FFF2-40B4-BE49-F238E27FC236}">
                <a16:creationId xmlns:a16="http://schemas.microsoft.com/office/drawing/2014/main" id="{B0E876D6-CE41-414F-894F-7A2943411E46}"/>
              </a:ext>
            </a:extLst>
          </p:cNvPr>
          <p:cNvSpPr>
            <a:spLocks noGrp="1"/>
          </p:cNvSpPr>
          <p:nvPr>
            <p:ph idx="1"/>
          </p:nvPr>
        </p:nvSpPr>
        <p:spPr/>
        <p:txBody>
          <a:bodyPr>
            <a:normAutofit fontScale="85000" lnSpcReduction="10000"/>
          </a:bodyPr>
          <a:lstStyle/>
          <a:p>
            <a:r>
              <a:rPr lang="en-US" altLang="zh-CN" dirty="0">
                <a:latin typeface="Times New Roman" panose="02020603050405020304" pitchFamily="18" charset="0"/>
                <a:cs typeface="Times New Roman" panose="02020603050405020304" pitchFamily="18" charset="0"/>
              </a:rPr>
              <a:t>There are a number of speculative assumptions that can be made about co-addiction co-morbidity in relation to SNS addiction.</a:t>
            </a:r>
          </a:p>
          <a:p>
            <a:r>
              <a:rPr lang="en-US" altLang="zh-CN" dirty="0">
                <a:latin typeface="Times New Roman" panose="02020603050405020304" pitchFamily="18" charset="0"/>
                <a:cs typeface="Times New Roman" panose="02020603050405020304" pitchFamily="18" charset="0"/>
              </a:rPr>
              <a:t>Thus, secondly, it is theoretically possible for a social networking addict to have an additional drug addiction, as it is perfectly feasible to engage in both a behavioral and chemical addiction simultaneously </a:t>
            </a:r>
          </a:p>
          <a:p>
            <a:r>
              <a:rPr lang="en-US" altLang="zh-CN" dirty="0">
                <a:latin typeface="Times New Roman" panose="02020603050405020304" pitchFamily="18" charset="0"/>
                <a:cs typeface="Times New Roman" panose="02020603050405020304" pitchFamily="18" charset="0"/>
              </a:rPr>
              <a:t>It appears that there may be a relationship between SNS addiction specificity and personality traits. Ko </a:t>
            </a:r>
            <a:r>
              <a:rPr lang="en-US" altLang="zh-CN" i="1" dirty="0">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found that Internet addiction (IA) was predicted by high novelty seeking (NS), high harm avoidance (HA), and low reward dependence (RD) in adolescents. Those adolescents who were addicted to the Internet and who had experience of substance use scored significantly higher on NS and lower on HA than the IA group. </a:t>
            </a:r>
          </a:p>
          <a:p>
            <a:r>
              <a:rPr lang="en-US" altLang="zh-CN" dirty="0">
                <a:latin typeface="Times New Roman" panose="02020603050405020304" pitchFamily="18" charset="0"/>
                <a:cs typeface="Times New Roman" panose="02020603050405020304" pitchFamily="18" charset="0"/>
              </a:rPr>
              <a:t>There have already been a number of researchers who have begun to examine the possible relationship between social networking and </a:t>
            </a:r>
            <a:r>
              <a:rPr lang="en-US" altLang="zh-CN" dirty="0" err="1">
                <a:latin typeface="Times New Roman" panose="02020603050405020304" pitchFamily="18" charset="0"/>
                <a:cs typeface="Times New Roman" panose="02020603050405020304" pitchFamily="18" charset="0"/>
              </a:rPr>
              <a:t>gambling,and</a:t>
            </a:r>
            <a:r>
              <a:rPr lang="en-US" altLang="zh-CN" dirty="0">
                <a:latin typeface="Times New Roman" panose="02020603050405020304" pitchFamily="18" charset="0"/>
                <a:cs typeface="Times New Roman" panose="02020603050405020304" pitchFamily="18" charset="0"/>
              </a:rPr>
              <a:t> social networking and gaming</a:t>
            </a:r>
            <a:r>
              <a:rPr lang="en-US" altLang="zh-CN" dirty="0"/>
              <a:t> </a:t>
            </a:r>
            <a:endParaRPr lang="zh-CN" altLang="en-US" dirty="0"/>
          </a:p>
        </p:txBody>
      </p:sp>
    </p:spTree>
    <p:extLst>
      <p:ext uri="{BB962C8B-B14F-4D97-AF65-F5344CB8AC3E}">
        <p14:creationId xmlns:p14="http://schemas.microsoft.com/office/powerpoint/2010/main" val="405240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5F0B8-D512-4044-8D15-6D6B99E30C0C}"/>
              </a:ext>
            </a:extLst>
          </p:cNvPr>
          <p:cNvSpPr>
            <a:spLocks noGrp="1"/>
          </p:cNvSpPr>
          <p:nvPr>
            <p:ph type="title"/>
          </p:nvPr>
        </p:nvSpPr>
        <p:spPr>
          <a:xfrm>
            <a:off x="609600" y="1944217"/>
            <a:ext cx="11074400" cy="2672711"/>
          </a:xfrm>
        </p:spPr>
        <p:txBody>
          <a:bodyPr>
            <a:normAutofit fontScale="90000"/>
          </a:bodyPr>
          <a:lstStyle/>
          <a:p>
            <a:r>
              <a:rPr lang="en-US" altLang="zh-CN" sz="5300" dirty="0">
                <a:solidFill>
                  <a:schemeClr val="tx1"/>
                </a:solidFill>
                <a:latin typeface="微软雅黑" panose="020B0503020204020204" pitchFamily="34" charset="-122"/>
              </a:rPr>
              <a:t>Extraversion, neuroticism, attachment style and fear of missing out as predictors of social media use and addiction</a:t>
            </a:r>
            <a:br>
              <a:rPr lang="en-US" altLang="zh-CN" dirty="0"/>
            </a:br>
            <a:endParaRPr lang="zh-CN" altLang="en-US" dirty="0"/>
          </a:p>
        </p:txBody>
      </p:sp>
    </p:spTree>
    <p:extLst>
      <p:ext uri="{BB962C8B-B14F-4D97-AF65-F5344CB8AC3E}">
        <p14:creationId xmlns:p14="http://schemas.microsoft.com/office/powerpoint/2010/main" val="85808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BE8C60-7D5A-453A-8E4F-B7C21028D9E0}"/>
              </a:ext>
            </a:extLst>
          </p:cNvPr>
          <p:cNvSpPr/>
          <p:nvPr/>
        </p:nvSpPr>
        <p:spPr>
          <a:xfrm>
            <a:off x="1521040" y="1431459"/>
            <a:ext cx="8377562" cy="4524315"/>
          </a:xfrm>
          <a:prstGeom prst="rect">
            <a:avLst/>
          </a:prstGeom>
        </p:spPr>
        <p:txBody>
          <a:bodyPr wrap="square">
            <a:spAutoFit/>
          </a:bodyPr>
          <a:lstStyle/>
          <a:p>
            <a:r>
              <a:rPr lang="en-US" altLang="zh-CN" sz="3200" dirty="0">
                <a:latin typeface="Times New Roman" panose="02020603050405020304" pitchFamily="18" charset="0"/>
                <a:cs typeface="Times New Roman" panose="02020603050405020304" pitchFamily="18" charset="0"/>
              </a:rPr>
              <a:t>      Extraverts appear to use social media in order to enhance their social connections </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People high in neuroticism may be drawn to use social networking sites like Facebook because they hope to receive feedback and reassurance from others and because it is easier for them to communicate through a screen than it is for them to communicate face-to-face </a:t>
            </a:r>
            <a:br>
              <a:rPr lang="en-US" altLang="zh-CN" sz="3200" dirty="0">
                <a:latin typeface="Times New Roman" panose="02020603050405020304" pitchFamily="18" charset="0"/>
                <a:cs typeface="Times New Roman" panose="02020603050405020304" pitchFamily="18" charset="0"/>
              </a:rPr>
            </a:b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08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AC9F21-D571-4F32-985F-9BB1A190572D}"/>
              </a:ext>
            </a:extLst>
          </p:cNvPr>
          <p:cNvSpPr/>
          <p:nvPr/>
        </p:nvSpPr>
        <p:spPr>
          <a:xfrm>
            <a:off x="1695635" y="1649859"/>
            <a:ext cx="8043169" cy="4401205"/>
          </a:xfrm>
          <a:prstGeom prst="rect">
            <a:avLst/>
          </a:prstGeom>
        </p:spPr>
        <p:txBody>
          <a:bodyPr wrap="square">
            <a:spAutoFit/>
          </a:bodyPr>
          <a:lstStyle/>
          <a:p>
            <a:r>
              <a:rPr lang="en-US" altLang="zh-CN" dirty="0">
                <a:solidFill>
                  <a:srgbClr val="505050"/>
                </a:solidFill>
                <a:latin typeface="Arial" panose="020B0604020202020204" pitchFamily="34" charset="0"/>
              </a:rPr>
              <a:t> </a:t>
            </a:r>
            <a:r>
              <a:rPr lang="en-US" altLang="zh-CN" sz="2800" dirty="0">
                <a:solidFill>
                  <a:srgbClr val="505050"/>
                </a:solidFill>
                <a:latin typeface="Times New Roman" panose="02020603050405020304" pitchFamily="18" charset="0"/>
                <a:cs typeface="Times New Roman" panose="02020603050405020304" pitchFamily="18" charset="0"/>
              </a:rPr>
              <a:t>     Anxiously attached people are insecure in relationships and often seek reassurance. They may use social media to maintain relationships and seek social feedback. Furthermore, communication through social media can help those who are anxious spend more time thinking about what they want to say and avoid awkward pauses that may occur in real conversations</a:t>
            </a:r>
          </a:p>
          <a:p>
            <a:r>
              <a:rPr lang="en-US" altLang="zh-CN" sz="2800" dirty="0">
                <a:solidFill>
                  <a:srgbClr val="50505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 relationship between anxious attachment and addiction is less clear.</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33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4F3C29-75F2-43F7-806D-75D79E947F7D}"/>
              </a:ext>
            </a:extLst>
          </p:cNvPr>
          <p:cNvSpPr/>
          <p:nvPr/>
        </p:nvSpPr>
        <p:spPr>
          <a:xfrm>
            <a:off x="1500331" y="1591269"/>
            <a:ext cx="8868794" cy="3539430"/>
          </a:xfrm>
          <a:prstGeom prst="rect">
            <a:avLst/>
          </a:prstGeom>
        </p:spPr>
        <p:txBody>
          <a:bodyPr wrap="square">
            <a:spAutoFit/>
          </a:bodyPr>
          <a:lstStyle/>
          <a:p>
            <a:r>
              <a:rPr lang="en-US" altLang="zh-CN" sz="2800" dirty="0">
                <a:solidFill>
                  <a:srgbClr val="505050"/>
                </a:solidFill>
                <a:latin typeface="Times New Roman" panose="02020603050405020304" pitchFamily="18" charset="0"/>
                <a:cs typeface="Times New Roman" panose="02020603050405020304" pitchFamily="18" charset="0"/>
              </a:rPr>
              <a:t>When people are anxious about relationships, they likely fear being socially excluded. Fear of missing out (FOMO) is a fear that other people are having fun without you. Fear of missing out (FOMO) is described as “(…) a pervasive apprehension that others might be having rewarding experiences from which one is absent (…)” and “(…) a desire to stay continually connected with what others are doing”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0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0F2D31-53B6-487E-AE3C-D454AFD2C9E9}"/>
              </a:ext>
            </a:extLst>
          </p:cNvPr>
          <p:cNvSpPr/>
          <p:nvPr/>
        </p:nvSpPr>
        <p:spPr>
          <a:xfrm>
            <a:off x="772357" y="1118747"/>
            <a:ext cx="9161756" cy="5632311"/>
          </a:xfrm>
          <a:prstGeom prst="rect">
            <a:avLst/>
          </a:prstGeom>
        </p:spPr>
        <p:txBody>
          <a:bodyPr wrap="squar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Fear of Missing Out Scale</a:t>
            </a:r>
          </a:p>
          <a:p>
            <a:r>
              <a:rPr lang="en-US" altLang="zh-CN" sz="2000" dirty="0">
                <a:latin typeface="Times New Roman" panose="02020603050405020304" pitchFamily="18" charset="0"/>
                <a:cs typeface="Times New Roman" panose="02020603050405020304" pitchFamily="18" charset="0"/>
              </a:rPr>
              <a:t>This scale consisted of 10 items measured on a 5-point scale (1 = </a:t>
            </a:r>
            <a:r>
              <a:rPr lang="en-US" altLang="zh-CN" sz="2000" i="1" dirty="0">
                <a:latin typeface="Times New Roman" panose="02020603050405020304" pitchFamily="18" charset="0"/>
                <a:cs typeface="Times New Roman" panose="02020603050405020304" pitchFamily="18" charset="0"/>
              </a:rPr>
              <a:t>not at all true</a:t>
            </a:r>
            <a:r>
              <a:rPr lang="en-US" altLang="zh-CN" sz="2000" dirty="0">
                <a:latin typeface="Times New Roman" panose="02020603050405020304" pitchFamily="18" charset="0"/>
                <a:cs typeface="Times New Roman" panose="02020603050405020304" pitchFamily="18" charset="0"/>
              </a:rPr>
              <a:t> to 5 = </a:t>
            </a:r>
            <a:r>
              <a:rPr lang="en-US" altLang="zh-CN" sz="2000" i="1" dirty="0">
                <a:latin typeface="Times New Roman" panose="02020603050405020304" pitchFamily="18" charset="0"/>
                <a:cs typeface="Times New Roman" panose="02020603050405020304" pitchFamily="18" charset="0"/>
              </a:rPr>
              <a:t>extremely true</a:t>
            </a:r>
            <a:r>
              <a:rPr lang="en-US" altLang="zh-CN" sz="2000" dirty="0">
                <a:latin typeface="Times New Roman" panose="02020603050405020304" pitchFamily="18" charset="0"/>
                <a:cs typeface="Times New Roman" panose="02020603050405020304" pitchFamily="18" charset="0"/>
              </a:rPr>
              <a:t>). </a:t>
            </a:r>
          </a:p>
          <a:p>
            <a:r>
              <a:rPr lang="en-US" altLang="zh-CN" sz="2000" dirty="0">
                <a:solidFill>
                  <a:srgbClr val="FF0000"/>
                </a:solidFill>
                <a:latin typeface="Times New Roman" panose="02020603050405020304" pitchFamily="18" charset="0"/>
                <a:cs typeface="Times New Roman" panose="02020603050405020304" pitchFamily="18" charset="0"/>
              </a:rPr>
              <a:t>Revised version of the Experience in Close Relationship Scale</a:t>
            </a:r>
          </a:p>
          <a:p>
            <a:r>
              <a:rPr lang="en-US" altLang="zh-CN" sz="2000" dirty="0">
                <a:latin typeface="Times New Roman" panose="02020603050405020304" pitchFamily="18" charset="0"/>
                <a:cs typeface="Times New Roman" panose="02020603050405020304" pitchFamily="18" charset="0"/>
              </a:rPr>
              <a:t>The Experience in Close Relationships Scale was developed to </a:t>
            </a:r>
            <a:r>
              <a:rPr lang="en-US" altLang="zh-CN" sz="2000" dirty="0">
                <a:solidFill>
                  <a:srgbClr val="FF0000"/>
                </a:solidFill>
                <a:latin typeface="Times New Roman" panose="02020603050405020304" pitchFamily="18" charset="0"/>
                <a:cs typeface="Times New Roman" panose="02020603050405020304" pitchFamily="18" charset="0"/>
              </a:rPr>
              <a:t>assess attachment anxiety and avoidance</a:t>
            </a:r>
            <a:r>
              <a:rPr lang="en-US" altLang="zh-CN" sz="2000" dirty="0">
                <a:latin typeface="Times New Roman" panose="02020603050405020304" pitchFamily="18" charset="0"/>
                <a:cs typeface="Times New Roman" panose="02020603050405020304" pitchFamily="18" charset="0"/>
              </a:rPr>
              <a:t>. We utilized a revised version that has been used in research about social media </a:t>
            </a:r>
            <a:r>
              <a:rPr lang="en-US" altLang="zh-CN" sz="2000" dirty="0" err="1">
                <a:latin typeface="Times New Roman" panose="02020603050405020304" pitchFamily="18" charset="0"/>
                <a:cs typeface="Times New Roman" panose="02020603050405020304" pitchFamily="18" charset="0"/>
              </a:rPr>
              <a:t>use.It</a:t>
            </a:r>
            <a:r>
              <a:rPr lang="en-US" altLang="zh-CN" sz="2000" dirty="0">
                <a:latin typeface="Times New Roman" panose="02020603050405020304" pitchFamily="18" charset="0"/>
                <a:cs typeface="Times New Roman" panose="02020603050405020304" pitchFamily="18" charset="0"/>
              </a:rPr>
              <a:t> consists of 5 items measuring anxiety and 5 items measuring avoidance on a 7-point scale (1 = </a:t>
            </a:r>
            <a:r>
              <a:rPr lang="en-US" altLang="zh-CN" sz="2000" i="1" dirty="0">
                <a:latin typeface="Times New Roman" panose="02020603050405020304" pitchFamily="18" charset="0"/>
                <a:cs typeface="Times New Roman" panose="02020603050405020304" pitchFamily="18" charset="0"/>
              </a:rPr>
              <a:t>strongly disagree</a:t>
            </a:r>
            <a:r>
              <a:rPr lang="en-US" altLang="zh-CN" sz="2000" dirty="0">
                <a:latin typeface="Times New Roman" panose="02020603050405020304" pitchFamily="18" charset="0"/>
                <a:cs typeface="Times New Roman" panose="02020603050405020304" pitchFamily="18" charset="0"/>
              </a:rPr>
              <a:t> to 7 = </a:t>
            </a:r>
            <a:r>
              <a:rPr lang="en-US" altLang="zh-CN" sz="2000" i="1" dirty="0">
                <a:latin typeface="Times New Roman" panose="02020603050405020304" pitchFamily="18" charset="0"/>
                <a:cs typeface="Times New Roman" panose="02020603050405020304" pitchFamily="18" charset="0"/>
              </a:rPr>
              <a:t>strongly agree</a:t>
            </a:r>
            <a:r>
              <a:rPr lang="en-US" altLang="zh-CN" sz="2000" dirty="0">
                <a:latin typeface="Times New Roman" panose="02020603050405020304" pitchFamily="18" charset="0"/>
                <a:cs typeface="Times New Roman" panose="02020603050405020304" pitchFamily="18" charset="0"/>
              </a:rPr>
              <a:t>). </a:t>
            </a:r>
          </a:p>
          <a:p>
            <a:r>
              <a:rPr lang="en-US" altLang="zh-CN" sz="2000" dirty="0">
                <a:solidFill>
                  <a:srgbClr val="FF0000"/>
                </a:solidFill>
                <a:latin typeface="Times New Roman" panose="02020603050405020304" pitchFamily="18" charset="0"/>
                <a:cs typeface="Times New Roman" panose="02020603050405020304" pitchFamily="18" charset="0"/>
              </a:rPr>
              <a:t>The Big Five Inventory</a:t>
            </a:r>
          </a:p>
          <a:p>
            <a:r>
              <a:rPr lang="en-US" altLang="zh-CN" sz="2000" dirty="0">
                <a:latin typeface="Times New Roman" panose="02020603050405020304" pitchFamily="18" charset="0"/>
                <a:cs typeface="Times New Roman" panose="02020603050405020304" pitchFamily="18" charset="0"/>
              </a:rPr>
              <a:t>We used the Big Five Inventory to </a:t>
            </a:r>
            <a:r>
              <a:rPr lang="en-US" altLang="zh-CN" sz="2000" dirty="0">
                <a:solidFill>
                  <a:srgbClr val="FF0000"/>
                </a:solidFill>
                <a:latin typeface="Times New Roman" panose="02020603050405020304" pitchFamily="18" charset="0"/>
                <a:cs typeface="Times New Roman" panose="02020603050405020304" pitchFamily="18" charset="0"/>
              </a:rPr>
              <a:t>measure extraversion (8-items) and </a:t>
            </a:r>
            <a:r>
              <a:rPr lang="en-US" altLang="zh-CN" sz="2000" dirty="0">
                <a:solidFill>
                  <a:srgbClr val="FF0000"/>
                </a:solidFill>
                <a:latin typeface="Times New Roman" panose="02020603050405020304" pitchFamily="18" charset="0"/>
                <a:cs typeface="Times New Roman" panose="02020603050405020304" pitchFamily="18" charset="0"/>
                <a:hlinkClick r:id="rId2" tooltip="Learn more about Neuroticism">
                  <a:extLst>
                    <a:ext uri="{A12FA001-AC4F-418D-AE19-62706E023703}">
                      <ahyp:hlinkClr xmlns:ahyp="http://schemas.microsoft.com/office/drawing/2018/hyperlinkcolor" val="tx"/>
                    </a:ext>
                  </a:extLst>
                </a:hlinkClick>
              </a:rPr>
              <a:t>neuroticism</a:t>
            </a:r>
            <a:r>
              <a:rPr lang="en-US" altLang="zh-CN" sz="2000" dirty="0">
                <a:latin typeface="Times New Roman" panose="02020603050405020304" pitchFamily="18" charset="0"/>
                <a:cs typeface="Times New Roman" panose="02020603050405020304" pitchFamily="18" charset="0"/>
              </a:rPr>
              <a:t> (8-items). It was rated on a 5-point scale (1 = </a:t>
            </a:r>
            <a:r>
              <a:rPr lang="en-US" altLang="zh-CN" sz="2000" i="1" dirty="0" err="1">
                <a:latin typeface="Times New Roman" panose="02020603050405020304" pitchFamily="18" charset="0"/>
                <a:cs typeface="Times New Roman" panose="02020603050405020304" pitchFamily="18" charset="0"/>
              </a:rPr>
              <a:t>strongly</a:t>
            </a:r>
            <a:r>
              <a:rPr lang="en-US" altLang="zh-CN" sz="2000" dirty="0" err="1">
                <a:latin typeface="Times New Roman" panose="02020603050405020304" pitchFamily="18" charset="0"/>
                <a:cs typeface="Times New Roman" panose="02020603050405020304" pitchFamily="18" charset="0"/>
              </a:rPr>
              <a:t>disagree</a:t>
            </a:r>
            <a:r>
              <a:rPr lang="en-US" altLang="zh-CN" sz="2000" dirty="0">
                <a:latin typeface="Times New Roman" panose="02020603050405020304" pitchFamily="18" charset="0"/>
                <a:cs typeface="Times New Roman" panose="02020603050405020304" pitchFamily="18" charset="0"/>
              </a:rPr>
              <a:t>, 5 = </a:t>
            </a:r>
            <a:r>
              <a:rPr lang="en-US" altLang="zh-CN" sz="2000" i="1" dirty="0">
                <a:latin typeface="Times New Roman" panose="02020603050405020304" pitchFamily="18" charset="0"/>
                <a:cs typeface="Times New Roman" panose="02020603050405020304" pitchFamily="18" charset="0"/>
              </a:rPr>
              <a:t>strongly</a:t>
            </a:r>
            <a:r>
              <a:rPr lang="en-US" altLang="zh-CN" sz="2000" dirty="0">
                <a:latin typeface="Times New Roman" panose="02020603050405020304" pitchFamily="18" charset="0"/>
                <a:cs typeface="Times New Roman" panose="02020603050405020304" pitchFamily="18" charset="0"/>
              </a:rPr>
              <a:t> agree). </a:t>
            </a:r>
          </a:p>
          <a:p>
            <a:r>
              <a:rPr lang="en-US" altLang="zh-CN" sz="2000" dirty="0">
                <a:solidFill>
                  <a:srgbClr val="FF0000"/>
                </a:solidFill>
                <a:latin typeface="Times New Roman" panose="02020603050405020304" pitchFamily="18" charset="0"/>
                <a:cs typeface="Times New Roman" panose="02020603050405020304" pitchFamily="18" charset="0"/>
              </a:rPr>
              <a:t>Bergen Social Media Addiction Scale</a:t>
            </a:r>
          </a:p>
          <a:p>
            <a:r>
              <a:rPr lang="en-US" altLang="zh-CN" sz="2000" dirty="0">
                <a:latin typeface="Times New Roman" panose="02020603050405020304" pitchFamily="18" charset="0"/>
                <a:cs typeface="Times New Roman" panose="02020603050405020304" pitchFamily="18" charset="0"/>
              </a:rPr>
              <a:t>This 6-item scale included items measuring whether one was troubled when one could not use social media and whether it interfered with one's job or studies </a:t>
            </a:r>
          </a:p>
          <a:p>
            <a:r>
              <a:rPr lang="en-US" altLang="zh-CN" sz="2000" dirty="0">
                <a:solidFill>
                  <a:srgbClr val="FF0000"/>
                </a:solidFill>
                <a:latin typeface="Times New Roman" panose="02020603050405020304" pitchFamily="18" charset="0"/>
                <a:cs typeface="Times New Roman" panose="02020603050405020304" pitchFamily="18" charset="0"/>
              </a:rPr>
              <a:t>Social Media Engagement Scale</a:t>
            </a:r>
          </a:p>
          <a:p>
            <a:r>
              <a:rPr lang="en-US" altLang="zh-CN" sz="2000" dirty="0">
                <a:latin typeface="Times New Roman" panose="02020603050405020304" pitchFamily="18" charset="0"/>
                <a:cs typeface="Times New Roman" panose="02020603050405020304" pitchFamily="18" charset="0"/>
              </a:rPr>
              <a:t>This 5-item scale measured the extent to which an individual uses social media in their daily </a:t>
            </a:r>
            <a:r>
              <a:rPr lang="en-US" altLang="zh-CN" sz="2000" dirty="0" err="1">
                <a:latin typeface="Times New Roman" panose="02020603050405020304" pitchFamily="18" charset="0"/>
                <a:cs typeface="Times New Roman" panose="02020603050405020304" pitchFamily="18" charset="0"/>
              </a:rPr>
              <a:t>lives.It</a:t>
            </a:r>
            <a:r>
              <a:rPr lang="en-US" altLang="zh-CN" sz="2000" dirty="0">
                <a:latin typeface="Times New Roman" panose="02020603050405020304" pitchFamily="18" charset="0"/>
                <a:cs typeface="Times New Roman" panose="02020603050405020304" pitchFamily="18" charset="0"/>
              </a:rPr>
              <a:t> was rated on an 8-point </a:t>
            </a:r>
            <a:r>
              <a:rPr lang="en-US" altLang="zh-CN" sz="2000" dirty="0">
                <a:solidFill>
                  <a:srgbClr val="007398"/>
                </a:solidFill>
                <a:latin typeface="Times New Roman" panose="02020603050405020304" pitchFamily="18" charset="0"/>
                <a:cs typeface="Times New Roman" panose="02020603050405020304" pitchFamily="18" charset="0"/>
                <a:hlinkClick r:id="rId3" tooltip="Learn more about Likert scale"/>
              </a:rPr>
              <a:t>Likert scale</a:t>
            </a:r>
            <a:r>
              <a:rPr lang="en-US" altLang="zh-CN" sz="2000" dirty="0">
                <a:latin typeface="Times New Roman" panose="02020603050405020304" pitchFamily="18" charset="0"/>
                <a:cs typeface="Times New Roman" panose="02020603050405020304" pitchFamily="18" charset="0"/>
              </a:rPr>
              <a:t>(1 = </a:t>
            </a:r>
            <a:r>
              <a:rPr lang="en-US" altLang="zh-CN" sz="2000" i="1" dirty="0">
                <a:latin typeface="Times New Roman" panose="02020603050405020304" pitchFamily="18" charset="0"/>
                <a:cs typeface="Times New Roman" panose="02020603050405020304" pitchFamily="18" charset="0"/>
              </a:rPr>
              <a:t>not one day last week</a:t>
            </a:r>
            <a:r>
              <a:rPr lang="en-US" altLang="zh-CN" sz="2000" dirty="0">
                <a:latin typeface="Times New Roman" panose="02020603050405020304" pitchFamily="18" charset="0"/>
                <a:cs typeface="Times New Roman" panose="02020603050405020304" pitchFamily="18" charset="0"/>
              </a:rPr>
              <a:t>, 8 = </a:t>
            </a:r>
            <a:r>
              <a:rPr lang="en-US" altLang="zh-CN" sz="2000" i="1" dirty="0">
                <a:latin typeface="Times New Roman" panose="02020603050405020304" pitchFamily="18" charset="0"/>
                <a:cs typeface="Times New Roman" panose="02020603050405020304" pitchFamily="18" charset="0"/>
              </a:rPr>
              <a:t>every day last week</a:t>
            </a:r>
            <a:r>
              <a:rPr lang="en-US" altLang="zh-CN" sz="2000" dirty="0">
                <a:latin typeface="Times New Roman" panose="02020603050405020304" pitchFamily="18" charset="0"/>
                <a:cs typeface="Times New Roman" panose="02020603050405020304" pitchFamily="18" charset="0"/>
              </a:rPr>
              <a:t>). </a:t>
            </a:r>
            <a:endParaRPr lang="en-US" altLang="zh-C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85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7D4956-32B0-46FC-8E9E-5DCD0E81C09B}"/>
              </a:ext>
            </a:extLst>
          </p:cNvPr>
          <p:cNvSpPr/>
          <p:nvPr/>
        </p:nvSpPr>
        <p:spPr>
          <a:xfrm>
            <a:off x="1038688" y="1775935"/>
            <a:ext cx="8948691" cy="2677656"/>
          </a:xfrm>
          <a:prstGeom prst="rect">
            <a:avLst/>
          </a:prstGeom>
        </p:spPr>
        <p:txBody>
          <a:bodyPr wrap="square">
            <a:spAutoFit/>
          </a:bodyPr>
          <a:lstStyle/>
          <a:p>
            <a:r>
              <a:rPr lang="en-US" altLang="zh-CN" sz="2800" dirty="0">
                <a:solidFill>
                  <a:srgbClr val="333333"/>
                </a:solidFill>
                <a:latin typeface="Times New Roman" panose="02020603050405020304" pitchFamily="18" charset="0"/>
                <a:cs typeface="Times New Roman" panose="02020603050405020304" pitchFamily="18" charset="0"/>
              </a:rPr>
              <a:t>Extraverted individuals may be more likely to use social media because they crave social interaction; too much use may lead to addiction. </a:t>
            </a:r>
          </a:p>
          <a:p>
            <a:r>
              <a:rPr lang="en-US" altLang="zh-CN" sz="2800" dirty="0">
                <a:solidFill>
                  <a:srgbClr val="333333"/>
                </a:solidFill>
                <a:latin typeface="Times New Roman" panose="02020603050405020304" pitchFamily="18" charset="0"/>
                <a:cs typeface="Times New Roman" panose="02020603050405020304" pitchFamily="18" charset="0"/>
              </a:rPr>
              <a:t>On the other hand, addiction may be less of a concern for extraverts because they are also comfortable interacting in person.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25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2F4781-8833-4174-A54D-848E94AEE6E0}"/>
              </a:ext>
            </a:extLst>
          </p:cNvPr>
          <p:cNvSpPr/>
          <p:nvPr/>
        </p:nvSpPr>
        <p:spPr>
          <a:xfrm>
            <a:off x="1704513" y="2413338"/>
            <a:ext cx="8540317" cy="2308324"/>
          </a:xfrm>
          <a:prstGeom prst="rect">
            <a:avLst/>
          </a:prstGeom>
        </p:spPr>
        <p:txBody>
          <a:bodyPr wrap="square">
            <a:spAutoFit/>
          </a:bodyPr>
          <a:lstStyle/>
          <a:p>
            <a:r>
              <a:rPr lang="en-US" altLang="zh-CN" sz="2400" dirty="0">
                <a:solidFill>
                  <a:srgbClr val="333333"/>
                </a:solidFill>
                <a:latin typeface="Times New Roman" panose="02020603050405020304" pitchFamily="18" charset="0"/>
                <a:cs typeface="Times New Roman" panose="02020603050405020304" pitchFamily="18" charset="0"/>
              </a:rPr>
              <a:t>People high in neuroticism may have a lot of anxiety about personal relationships and social media can be used to frequently stay in touch with others. On the other hand, once attachment styles were entered into the regression, neuroticism no longer predicted social media addiction. Thus, the effects of neuroticism on social media addiction may be mediated through insecure attachment styles.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44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64A62B-BFA1-4F83-AA01-E2ADE0718FB4}"/>
              </a:ext>
            </a:extLst>
          </p:cNvPr>
          <p:cNvSpPr/>
          <p:nvPr/>
        </p:nvSpPr>
        <p:spPr>
          <a:xfrm>
            <a:off x="1509205" y="2690336"/>
            <a:ext cx="9126244" cy="1569660"/>
          </a:xfrm>
          <a:prstGeom prst="rect">
            <a:avLst/>
          </a:prstGeom>
        </p:spPr>
        <p:txBody>
          <a:bodyPr wrap="square">
            <a:spAutoFit/>
          </a:bodyPr>
          <a:lstStyle/>
          <a:p>
            <a:r>
              <a:rPr lang="en-US" altLang="zh-CN" sz="2400" dirty="0">
                <a:solidFill>
                  <a:srgbClr val="333333"/>
                </a:solidFill>
                <a:latin typeface="Times New Roman" panose="02020603050405020304" pitchFamily="18" charset="0"/>
                <a:cs typeface="Times New Roman" panose="02020603050405020304" pitchFamily="18" charset="0"/>
              </a:rPr>
              <a:t>It may be that avoidant attachment is related to social media addiction only when individuals are also high in attachment anxiety. For such people, social media can be a way to feel connected to others but not actually engage in social interaction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3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91844" y="1233998"/>
            <a:ext cx="10972800" cy="1847088"/>
          </a:xfrm>
        </p:spPr>
        <p:txBody>
          <a:bodyPr rtlCol="0">
            <a:normAutofit fontScale="90000"/>
          </a:bodyPr>
          <a:lstStyle/>
          <a:p>
            <a:r>
              <a:rPr lang="en-US" altLang="zh-CN" b="1" dirty="0">
                <a:solidFill>
                  <a:schemeClr val="tx1"/>
                </a:solidFill>
              </a:rPr>
              <a:t>Online Social Networking and Addiction—A Review of the Psychological Literature</a:t>
            </a:r>
            <a:endParaRPr lang="zh-CN" altLang="en-US" dirty="0">
              <a:solidFill>
                <a:schemeClr val="tx1"/>
              </a:solidFill>
            </a:endParaRPr>
          </a:p>
        </p:txBody>
      </p:sp>
      <p:sp>
        <p:nvSpPr>
          <p:cNvPr id="2" name="内容占位符 1"/>
          <p:cNvSpPr>
            <a:spLocks noGrp="1"/>
          </p:cNvSpPr>
          <p:nvPr>
            <p:ph idx="1"/>
          </p:nvPr>
        </p:nvSpPr>
        <p:spPr>
          <a:xfrm>
            <a:off x="449802" y="3275859"/>
            <a:ext cx="11114842" cy="3181905"/>
          </a:xfrm>
        </p:spPr>
        <p:txBody>
          <a:bodyPr rtlCol="0">
            <a:normAutofit/>
          </a:bodyPr>
          <a:lstStyle/>
          <a:p>
            <a:pPr marL="0" indent="0">
              <a:buNone/>
            </a:pPr>
            <a:r>
              <a:rPr lang="en-US" altLang="zh-CN" sz="2800" i="1" dirty="0">
                <a:latin typeface="Times New Roman" panose="02020603050405020304" pitchFamily="18" charset="0"/>
                <a:cs typeface="Times New Roman" panose="02020603050405020304" pitchFamily="18" charset="0"/>
              </a:rPr>
              <a:t>Int. J. Environ. Res. Public Health</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2011</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8</a:t>
            </a:r>
            <a:r>
              <a:rPr lang="en-US" altLang="zh-CN" sz="2800" dirty="0">
                <a:latin typeface="Times New Roman" panose="02020603050405020304" pitchFamily="18" charset="0"/>
                <a:cs typeface="Times New Roman" panose="02020603050405020304" pitchFamily="18" charset="0"/>
              </a:rPr>
              <a:t>(9), 3528-3552; doi:</a:t>
            </a:r>
            <a:r>
              <a:rPr lang="en-US" altLang="zh-CN" sz="2800" dirty="0">
                <a:latin typeface="Times New Roman" panose="02020603050405020304" pitchFamily="18" charset="0"/>
                <a:cs typeface="Times New Roman" panose="02020603050405020304" pitchFamily="18" charset="0"/>
                <a:hlinkClick r:id="rId3"/>
              </a:rPr>
              <a:t>10.3390/ijerph8093528</a:t>
            </a:r>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By </a:t>
            </a:r>
          </a:p>
          <a:p>
            <a:pPr marL="0" indent="0">
              <a:buNone/>
            </a:pPr>
            <a:r>
              <a:rPr lang="en-US" altLang="zh-CN" sz="2800" dirty="0">
                <a:latin typeface="Times New Roman" panose="02020603050405020304" pitchFamily="18" charset="0"/>
                <a:cs typeface="Times New Roman" panose="02020603050405020304" pitchFamily="18" charset="0"/>
              </a:rPr>
              <a:t>Daria J. </a:t>
            </a:r>
            <a:r>
              <a:rPr lang="en-US" altLang="zh-CN" sz="2800" dirty="0" err="1">
                <a:latin typeface="Times New Roman" panose="02020603050405020304" pitchFamily="18" charset="0"/>
                <a:cs typeface="Times New Roman" panose="02020603050405020304" pitchFamily="18" charset="0"/>
              </a:rPr>
              <a:t>Kuss</a:t>
            </a:r>
            <a:r>
              <a:rPr lang="en-US" altLang="zh-CN" sz="2800" dirty="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OrcID</a:t>
            </a:r>
            <a:r>
              <a:rPr lang="en-US" altLang="zh-CN" sz="2800" dirty="0">
                <a:latin typeface="Times New Roman" panose="02020603050405020304" pitchFamily="18" charset="0"/>
                <a:cs typeface="Times New Roman" panose="02020603050405020304" pitchFamily="18" charset="0"/>
              </a:rPr>
              <a:t> and Mark D. </a:t>
            </a:r>
            <a:r>
              <a:rPr lang="en-US" altLang="zh-CN" sz="2800" dirty="0" err="1">
                <a:latin typeface="Times New Roman" panose="02020603050405020304" pitchFamily="18" charset="0"/>
                <a:cs typeface="Times New Roman" panose="02020603050405020304" pitchFamily="18" charset="0"/>
              </a:rPr>
              <a:t>GriffithsOrcID</a:t>
            </a:r>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International Gaming Research Unit, Psychology Division, Nottingham Trent University, NG1 4BU, UK</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3B2208-E938-436A-8E91-CAB7843F4DFF}"/>
              </a:ext>
            </a:extLst>
          </p:cNvPr>
          <p:cNvSpPr/>
          <p:nvPr/>
        </p:nvSpPr>
        <p:spPr>
          <a:xfrm>
            <a:off x="1100832" y="1710248"/>
            <a:ext cx="8726750"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 a recent study, FOMO has been shown to be a predictor of smartphone addiction</a:t>
            </a:r>
          </a:p>
          <a:p>
            <a:r>
              <a:rPr lang="en-US" altLang="zh-CN" sz="2400" dirty="0">
                <a:latin typeface="Times New Roman" panose="02020603050405020304" pitchFamily="18" charset="0"/>
                <a:cs typeface="Times New Roman" panose="02020603050405020304" pitchFamily="18" charset="0"/>
              </a:rPr>
              <a:t>FOMO would explain the tendency for people with chronic deficits in psychological need satisfaction to constantly seek out updates and possibilities to engage with social media, even when this takes place in potentially inappropriate or dangerous situations</a:t>
            </a:r>
          </a:p>
          <a:p>
            <a:r>
              <a:rPr lang="en-US" altLang="zh-CN" sz="2400" dirty="0">
                <a:latin typeface="Times New Roman" panose="02020603050405020304" pitchFamily="18" charset="0"/>
                <a:cs typeface="Times New Roman" panose="02020603050405020304" pitchFamily="18" charset="0"/>
              </a:rPr>
              <a:t>FOMO is considered a mediator between personal characteristics or psychological needs and SNS engagement.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70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600" y="606433"/>
            <a:ext cx="10972800" cy="1143000"/>
          </a:xfrm>
        </p:spPr>
        <p:txBody>
          <a:bodyPr rtlCol="0"/>
          <a:lstStyle/>
          <a:p>
            <a:pPr rtl="0"/>
            <a:r>
              <a:rPr lang="en-US" altLang="zh-CN" b="1" dirty="0">
                <a:solidFill>
                  <a:schemeClr val="tx1"/>
                </a:solidFill>
              </a:rPr>
              <a:t>Outline</a:t>
            </a:r>
            <a:endParaRPr lang="zh-CN" altLang="en-US" b="1" dirty="0">
              <a:solidFill>
                <a:schemeClr val="tx1"/>
              </a:solidFill>
            </a:endParaRPr>
          </a:p>
        </p:txBody>
      </p:sp>
      <p:sp>
        <p:nvSpPr>
          <p:cNvPr id="2" name="内容占位符 1"/>
          <p:cNvSpPr>
            <a:spLocks noGrp="1"/>
          </p:cNvSpPr>
          <p:nvPr>
            <p:ph idx="1"/>
          </p:nvPr>
        </p:nvSpPr>
        <p:spPr/>
        <p:txBody>
          <a:bodyPr rtlCol="0">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this literature review is intended to provide empirical</a:t>
            </a:r>
            <a:r>
              <a:rPr lang="zh-CN" altLang="en-US" dirty="0">
                <a:latin typeface="Times New Roman" panose="02020603050405020304" pitchFamily="18" charset="0"/>
                <a:cs typeface="Times New Roman" panose="02020603050405020304" pitchFamily="18" charset="0"/>
              </a:rPr>
              <a:t>（经验主义）</a:t>
            </a:r>
            <a:r>
              <a:rPr lang="en-US" altLang="zh-CN" dirty="0">
                <a:latin typeface="Times New Roman" panose="02020603050405020304" pitchFamily="18" charset="0"/>
                <a:cs typeface="Times New Roman" panose="02020603050405020304" pitchFamily="18" charset="0"/>
              </a:rPr>
              <a:t>and conceptual insight into the emerging phenomenon of addiction to SNSs(Social Networking Sites) by:</a:t>
            </a:r>
          </a:p>
          <a:p>
            <a:r>
              <a:rPr lang="en-US" altLang="zh-CN" dirty="0">
                <a:solidFill>
                  <a:srgbClr val="222222"/>
                </a:solidFill>
                <a:latin typeface="Arial" panose="020B0604020202020204" pitchFamily="34" charset="0"/>
              </a:rPr>
              <a:t>(1) types and symptom</a:t>
            </a:r>
          </a:p>
          <a:p>
            <a:r>
              <a:rPr lang="en-US" altLang="zh-CN" dirty="0">
                <a:solidFill>
                  <a:srgbClr val="222222"/>
                </a:solidFill>
                <a:latin typeface="Arial" panose="020B0604020202020204" pitchFamily="34" charset="0"/>
              </a:rPr>
              <a:t>(2) examining motivations for SNS usage</a:t>
            </a:r>
          </a:p>
          <a:p>
            <a:r>
              <a:rPr lang="en-US" altLang="zh-CN" dirty="0">
                <a:solidFill>
                  <a:srgbClr val="222222"/>
                </a:solidFill>
                <a:latin typeface="Arial" panose="020B0604020202020204" pitchFamily="34" charset="0"/>
              </a:rPr>
              <a:t>(3) examining personalities of SNS users</a:t>
            </a:r>
          </a:p>
          <a:p>
            <a:r>
              <a:rPr lang="en-US" altLang="zh-CN" dirty="0">
                <a:solidFill>
                  <a:srgbClr val="222222"/>
                </a:solidFill>
                <a:latin typeface="Arial" panose="020B0604020202020204" pitchFamily="34" charset="0"/>
              </a:rPr>
              <a:t>(4) examining negative consequences of SNS usage</a:t>
            </a:r>
          </a:p>
          <a:p>
            <a:r>
              <a:rPr lang="en-US" altLang="zh-CN" dirty="0">
                <a:solidFill>
                  <a:srgbClr val="222222"/>
                </a:solidFill>
                <a:latin typeface="Arial" panose="020B0604020202020204" pitchFamily="34" charset="0"/>
              </a:rPr>
              <a:t>(5) exploring potential SNS addiction</a:t>
            </a:r>
          </a:p>
          <a:p>
            <a:r>
              <a:rPr lang="en-US" altLang="zh-CN" dirty="0">
                <a:solidFill>
                  <a:srgbClr val="222222"/>
                </a:solidFill>
                <a:latin typeface="Arial" panose="020B0604020202020204" pitchFamily="34" charset="0"/>
              </a:rPr>
              <a:t>(6) exploring SNS addiction specificity</a:t>
            </a:r>
            <a:r>
              <a:rPr lang="zh-CN" altLang="en-US" dirty="0">
                <a:solidFill>
                  <a:srgbClr val="222222"/>
                </a:solidFill>
                <a:latin typeface="Arial" panose="020B0604020202020204" pitchFamily="34" charset="0"/>
              </a:rPr>
              <a:t>（特异性）</a:t>
            </a:r>
            <a:r>
              <a:rPr lang="en-US" altLang="zh-CN" dirty="0">
                <a:solidFill>
                  <a:srgbClr val="222222"/>
                </a:solidFill>
                <a:latin typeface="Arial" panose="020B0604020202020204" pitchFamily="34" charset="0"/>
              </a:rPr>
              <a:t> and comorbidity</a:t>
            </a:r>
            <a:r>
              <a:rPr lang="zh-CN" altLang="en-US" dirty="0">
                <a:solidFill>
                  <a:srgbClr val="222222"/>
                </a:solidFill>
                <a:latin typeface="Arial" panose="020B0604020202020204" pitchFamily="34" charset="0"/>
              </a:rPr>
              <a:t>（共病性）</a:t>
            </a:r>
            <a:r>
              <a:rPr lang="en-US" altLang="zh-CN" dirty="0">
                <a:solidFill>
                  <a:srgbClr val="222222"/>
                </a:solidFill>
                <a:latin typeface="Arial" panose="020B0604020202020204" pitchFamily="34" charset="0"/>
              </a:rPr>
              <a:t>. </a:t>
            </a:r>
            <a:endParaRPr lang="zh-CN" alt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02C66-C784-44D1-BA5E-C623BE7F4FF0}"/>
              </a:ext>
            </a:extLst>
          </p:cNvPr>
          <p:cNvSpPr>
            <a:spLocks noGrp="1"/>
          </p:cNvSpPr>
          <p:nvPr>
            <p:ph type="title"/>
          </p:nvPr>
        </p:nvSpPr>
        <p:spPr/>
        <p:txBody>
          <a:bodyPr>
            <a:normAutofit fontScale="90000"/>
          </a:bodyPr>
          <a:lstStyle/>
          <a:p>
            <a:r>
              <a:rPr lang="zh-CN" altLang="en-US" b="1" dirty="0">
                <a:solidFill>
                  <a:schemeClr val="tx1"/>
                </a:solidFill>
              </a:rPr>
              <a:t>（</a:t>
            </a:r>
            <a:r>
              <a:rPr lang="en-US" altLang="zh-CN" b="1" dirty="0">
                <a:solidFill>
                  <a:schemeClr val="tx1"/>
                </a:solidFill>
              </a:rPr>
              <a:t>0</a:t>
            </a:r>
            <a:r>
              <a:rPr lang="zh-CN" altLang="en-US" b="1" dirty="0">
                <a:solidFill>
                  <a:schemeClr val="tx1"/>
                </a:solidFill>
              </a:rPr>
              <a:t>）</a:t>
            </a:r>
            <a:r>
              <a:rPr lang="en-US" altLang="zh-CN" b="1" dirty="0">
                <a:solidFill>
                  <a:schemeClr val="tx1"/>
                </a:solidFill>
              </a:rPr>
              <a:t> Five different types of internet addiction</a:t>
            </a:r>
            <a:endParaRPr lang="zh-CN" altLang="en-US" b="1" dirty="0">
              <a:solidFill>
                <a:schemeClr val="tx1"/>
              </a:solidFill>
            </a:endParaRPr>
          </a:p>
        </p:txBody>
      </p:sp>
      <p:sp>
        <p:nvSpPr>
          <p:cNvPr id="3" name="内容占位符 2">
            <a:extLst>
              <a:ext uri="{FF2B5EF4-FFF2-40B4-BE49-F238E27FC236}">
                <a16:creationId xmlns:a16="http://schemas.microsoft.com/office/drawing/2014/main" id="{872BB604-6D0B-461E-B942-DD3C6253A052}"/>
              </a:ext>
            </a:extLst>
          </p:cNvPr>
          <p:cNvSpPr>
            <a:spLocks noGrp="1"/>
          </p:cNvSpPr>
          <p:nvPr>
            <p:ph idx="1"/>
          </p:nvPr>
        </p:nvSpPr>
        <p:spPr/>
        <p:txBody>
          <a:bodyPr>
            <a:normAutofit/>
          </a:bodyPr>
          <a:lstStyle/>
          <a:p>
            <a:pPr marL="0" indent="0">
              <a:buNone/>
            </a:pPr>
            <a:r>
              <a:rPr lang="en-US" altLang="zh-CN" sz="3200" i="1" dirty="0">
                <a:latin typeface="Times New Roman" panose="02020603050405020304" pitchFamily="18" charset="0"/>
                <a:cs typeface="Times New Roman" panose="02020603050405020304" pitchFamily="18" charset="0"/>
              </a:rPr>
              <a:t>①Computer addiction</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i.e.</a:t>
            </a:r>
            <a:r>
              <a:rPr lang="en-US" altLang="zh-CN" sz="3200" dirty="0">
                <a:latin typeface="Times New Roman" panose="02020603050405020304" pitchFamily="18" charset="0"/>
                <a:cs typeface="Times New Roman" panose="02020603050405020304" pitchFamily="18" charset="0"/>
              </a:rPr>
              <a:t>, computer game addiction)</a:t>
            </a:r>
          </a:p>
          <a:p>
            <a:pPr marL="0" indent="0">
              <a:buNone/>
            </a:pPr>
            <a:r>
              <a:rPr lang="en-US" altLang="zh-CN" sz="3200" i="1" dirty="0">
                <a:latin typeface="Times New Roman" panose="02020603050405020304" pitchFamily="18" charset="0"/>
                <a:cs typeface="Times New Roman" panose="02020603050405020304" pitchFamily="18" charset="0"/>
              </a:rPr>
              <a:t>②Information overload</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i.e.</a:t>
            </a:r>
            <a:r>
              <a:rPr lang="en-US" altLang="zh-CN" sz="3200" dirty="0">
                <a:latin typeface="Times New Roman" panose="02020603050405020304" pitchFamily="18" charset="0"/>
                <a:cs typeface="Times New Roman" panose="02020603050405020304" pitchFamily="18" charset="0"/>
              </a:rPr>
              <a:t>, web surfing addiction)</a:t>
            </a:r>
          </a:p>
          <a:p>
            <a:pPr marL="0" indent="0">
              <a:buNone/>
            </a:pPr>
            <a:r>
              <a:rPr lang="en-US" altLang="zh-CN" sz="3200" i="1" dirty="0">
                <a:latin typeface="Times New Roman" panose="02020603050405020304" pitchFamily="18" charset="0"/>
                <a:cs typeface="Times New Roman" panose="02020603050405020304" pitchFamily="18" charset="0"/>
              </a:rPr>
              <a:t>③Net compulsions</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i.e.</a:t>
            </a:r>
            <a:r>
              <a:rPr lang="en-US" altLang="zh-CN" sz="3200" dirty="0">
                <a:latin typeface="Times New Roman" panose="02020603050405020304" pitchFamily="18" charset="0"/>
                <a:cs typeface="Times New Roman" panose="02020603050405020304" pitchFamily="18" charset="0"/>
              </a:rPr>
              <a:t>, online gambling or online shopping addiction)</a:t>
            </a:r>
          </a:p>
          <a:p>
            <a:pPr marL="0" indent="0">
              <a:buNone/>
            </a:pPr>
            <a:r>
              <a:rPr lang="en-US" altLang="zh-CN" sz="3200" i="1" dirty="0">
                <a:latin typeface="Times New Roman" panose="02020603050405020304" pitchFamily="18" charset="0"/>
                <a:cs typeface="Times New Roman" panose="02020603050405020304" pitchFamily="18" charset="0"/>
              </a:rPr>
              <a:t>④</a:t>
            </a:r>
            <a:r>
              <a:rPr lang="en-US" altLang="zh-CN" sz="3200" i="1" dirty="0" err="1">
                <a:latin typeface="Times New Roman" panose="02020603050405020304" pitchFamily="18" charset="0"/>
                <a:cs typeface="Times New Roman" panose="02020603050405020304" pitchFamily="18" charset="0"/>
              </a:rPr>
              <a:t>Cybersexual</a:t>
            </a:r>
            <a:r>
              <a:rPr lang="en-US" altLang="zh-CN" sz="3200" i="1" dirty="0">
                <a:latin typeface="Times New Roman" panose="02020603050405020304" pitchFamily="18" charset="0"/>
                <a:cs typeface="Times New Roman" panose="02020603050405020304" pitchFamily="18" charset="0"/>
              </a:rPr>
              <a:t> addiction</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i.e.</a:t>
            </a:r>
            <a:r>
              <a:rPr lang="en-US" altLang="zh-CN" sz="3200" dirty="0">
                <a:latin typeface="Times New Roman" panose="02020603050405020304" pitchFamily="18" charset="0"/>
                <a:cs typeface="Times New Roman" panose="02020603050405020304" pitchFamily="18" charset="0"/>
              </a:rPr>
              <a:t>, online pornography or online sex addiction)</a:t>
            </a:r>
            <a:r>
              <a:rPr lang="en-US" altLang="zh-CN" sz="3200" i="1" dirty="0">
                <a:latin typeface="Times New Roman" panose="02020603050405020304" pitchFamily="18" charset="0"/>
                <a:cs typeface="Times New Roman" panose="02020603050405020304" pitchFamily="18" charset="0"/>
              </a:rPr>
              <a:t> </a:t>
            </a:r>
          </a:p>
          <a:p>
            <a:pPr marL="0" indent="0">
              <a:buNone/>
            </a:pPr>
            <a:r>
              <a:rPr lang="en-US" altLang="zh-CN" sz="3200" i="1" dirty="0">
                <a:latin typeface="Times New Roman" panose="02020603050405020304" pitchFamily="18" charset="0"/>
                <a:cs typeface="Times New Roman" panose="02020603050405020304" pitchFamily="18" charset="0"/>
              </a:rPr>
              <a:t>⑤Cyber-relationship addiction</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i.e.</a:t>
            </a:r>
            <a:r>
              <a:rPr lang="en-US" altLang="zh-CN" sz="3200" dirty="0">
                <a:latin typeface="Times New Roman" panose="02020603050405020304" pitchFamily="18" charset="0"/>
                <a:cs typeface="Times New Roman" panose="02020603050405020304" pitchFamily="18" charset="0"/>
              </a:rPr>
              <a:t>, an addiction to online relationships)</a:t>
            </a:r>
          </a:p>
        </p:txBody>
      </p:sp>
    </p:spTree>
    <p:extLst>
      <p:ext uri="{BB962C8B-B14F-4D97-AF65-F5344CB8AC3E}">
        <p14:creationId xmlns:p14="http://schemas.microsoft.com/office/powerpoint/2010/main" val="24866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165E4-B94A-4ED5-9008-09B3D1717EFF}"/>
              </a:ext>
            </a:extLst>
          </p:cNvPr>
          <p:cNvSpPr>
            <a:spLocks noGrp="1"/>
          </p:cNvSpPr>
          <p:nvPr>
            <p:ph type="title"/>
          </p:nvPr>
        </p:nvSpPr>
        <p:spPr>
          <a:xfrm>
            <a:off x="609600" y="704087"/>
            <a:ext cx="10972800" cy="1630739"/>
          </a:xfrm>
        </p:spPr>
        <p:txBody>
          <a:bodyPr>
            <a:normAutofit/>
          </a:bodyPr>
          <a:lstStyle/>
          <a:p>
            <a:r>
              <a:rPr lang="en-US" altLang="zh-CN" b="1" dirty="0">
                <a:solidFill>
                  <a:schemeClr val="tx1"/>
                </a:solidFill>
              </a:rPr>
              <a:t>(1)</a:t>
            </a:r>
            <a:r>
              <a:rPr lang="en-US" altLang="zh-CN" sz="5400" b="1" dirty="0">
                <a:solidFill>
                  <a:schemeClr val="tx1"/>
                </a:solidFill>
                <a:cs typeface="Times New Roman" panose="02020603050405020304" pitchFamily="18" charset="0"/>
              </a:rPr>
              <a:t> Symptom:</a:t>
            </a:r>
            <a:br>
              <a:rPr lang="en-US" altLang="zh-CN" sz="5400" b="1" dirty="0">
                <a:solidFill>
                  <a:schemeClr val="tx1"/>
                </a:solidFill>
                <a:cs typeface="Times New Roman" panose="02020603050405020304" pitchFamily="18" charset="0"/>
              </a:rPr>
            </a:br>
            <a:endParaRPr lang="zh-CN" altLang="en-US" b="1" dirty="0">
              <a:solidFill>
                <a:schemeClr val="tx1"/>
              </a:solidFill>
            </a:endParaRPr>
          </a:p>
        </p:txBody>
      </p:sp>
      <p:sp>
        <p:nvSpPr>
          <p:cNvPr id="3" name="内容占位符 2">
            <a:extLst>
              <a:ext uri="{FF2B5EF4-FFF2-40B4-BE49-F238E27FC236}">
                <a16:creationId xmlns:a16="http://schemas.microsoft.com/office/drawing/2014/main" id="{5093FCDA-9755-4E6C-9A06-B84C28C01F37}"/>
              </a:ext>
            </a:extLst>
          </p:cNvPr>
          <p:cNvSpPr>
            <a:spLocks noGrp="1"/>
          </p:cNvSpPr>
          <p:nvPr>
            <p:ph idx="1"/>
          </p:nvPr>
        </p:nvSpPr>
        <p:spPr/>
        <p:txBody>
          <a:bodyPr>
            <a:normAutofit/>
          </a:bodyPr>
          <a:lstStyle/>
          <a:p>
            <a:pPr marL="0" indent="0">
              <a:buNone/>
            </a:pPr>
            <a:r>
              <a:rPr lang="en-US" altLang="zh-CN" sz="3200" dirty="0">
                <a:cs typeface="Times New Roman" panose="02020603050405020304" pitchFamily="18" charset="0"/>
              </a:rPr>
              <a:t>①</a:t>
            </a:r>
            <a:r>
              <a:rPr lang="en-US" altLang="zh-CN" sz="3200" dirty="0">
                <a:latin typeface="Times New Roman" panose="02020603050405020304" pitchFamily="18" charset="0"/>
                <a:cs typeface="Times New Roman" panose="02020603050405020304" pitchFamily="18" charset="0"/>
              </a:rPr>
              <a:t>Neglect of personal life</a:t>
            </a:r>
          </a:p>
          <a:p>
            <a:pPr marL="0" indent="0">
              <a:buNone/>
            </a:pPr>
            <a:r>
              <a:rPr lang="en-US" altLang="zh-CN" sz="3200" dirty="0">
                <a:cs typeface="Times New Roman" panose="02020603050405020304" pitchFamily="18" charset="0"/>
              </a:rPr>
              <a:t>②</a:t>
            </a:r>
            <a:r>
              <a:rPr lang="en-US" altLang="zh-CN" sz="3200" dirty="0">
                <a:latin typeface="Times New Roman" panose="02020603050405020304" pitchFamily="18" charset="0"/>
                <a:cs typeface="Times New Roman" panose="02020603050405020304" pitchFamily="18" charset="0"/>
              </a:rPr>
              <a:t>Mental preoccupation</a:t>
            </a:r>
            <a:r>
              <a:rPr lang="zh-CN" altLang="en-US" sz="3200" dirty="0">
                <a:latin typeface="Times New Roman" panose="02020603050405020304" pitchFamily="18" charset="0"/>
                <a:cs typeface="Times New Roman" panose="02020603050405020304" pitchFamily="18" charset="0"/>
              </a:rPr>
              <a:t>（专注力）</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cs typeface="Times New Roman" panose="02020603050405020304" pitchFamily="18" charset="0"/>
              </a:rPr>
              <a:t>③</a:t>
            </a:r>
            <a:r>
              <a:rPr lang="en-US" altLang="zh-CN" sz="3200" dirty="0">
                <a:latin typeface="Times New Roman" panose="02020603050405020304" pitchFamily="18" charset="0"/>
                <a:cs typeface="Times New Roman" panose="02020603050405020304" pitchFamily="18" charset="0"/>
              </a:rPr>
              <a:t>Escapism</a:t>
            </a:r>
          </a:p>
          <a:p>
            <a:pPr marL="0" indent="0">
              <a:buNone/>
            </a:pPr>
            <a:r>
              <a:rPr lang="en-US" altLang="zh-CN" sz="3200" dirty="0">
                <a:cs typeface="Times New Roman" panose="02020603050405020304" pitchFamily="18" charset="0"/>
              </a:rPr>
              <a:t>④</a:t>
            </a:r>
            <a:r>
              <a:rPr lang="en-US" altLang="zh-CN" sz="3200" dirty="0">
                <a:latin typeface="Times New Roman" panose="02020603050405020304" pitchFamily="18" charset="0"/>
                <a:cs typeface="Times New Roman" panose="02020603050405020304" pitchFamily="18" charset="0"/>
              </a:rPr>
              <a:t>Mood modifying experiences</a:t>
            </a:r>
          </a:p>
          <a:p>
            <a:pPr marL="0" indent="0">
              <a:buNone/>
            </a:pPr>
            <a:r>
              <a:rPr lang="en-US" altLang="zh-CN" sz="3200" dirty="0">
                <a:cs typeface="Times New Roman" panose="02020603050405020304" pitchFamily="18" charset="0"/>
              </a:rPr>
              <a:t>⑤</a:t>
            </a:r>
            <a:r>
              <a:rPr lang="en-US" altLang="zh-CN" sz="3200" dirty="0">
                <a:latin typeface="Times New Roman" panose="02020603050405020304" pitchFamily="18" charset="0"/>
                <a:cs typeface="Times New Roman" panose="02020603050405020304" pitchFamily="18" charset="0"/>
              </a:rPr>
              <a:t>Tolerance</a:t>
            </a:r>
            <a:r>
              <a:rPr lang="zh-CN" altLang="en-US" sz="3200" dirty="0">
                <a:latin typeface="Times New Roman" panose="02020603050405020304" pitchFamily="18" charset="0"/>
                <a:cs typeface="Times New Roman" panose="02020603050405020304" pitchFamily="18" charset="0"/>
              </a:rPr>
              <a:t>（忍耐度）</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3200" dirty="0">
                <a:cs typeface="Times New Roman" panose="02020603050405020304" pitchFamily="18" charset="0"/>
              </a:rPr>
              <a:t>⑥</a:t>
            </a:r>
            <a:r>
              <a:rPr lang="en-US" altLang="zh-CN" sz="3200" dirty="0">
                <a:latin typeface="Times New Roman" panose="02020603050405020304" pitchFamily="18" charset="0"/>
                <a:cs typeface="Times New Roman" panose="02020603050405020304" pitchFamily="18" charset="0"/>
              </a:rPr>
              <a:t>Concealing the addictive behavior</a:t>
            </a:r>
            <a:endParaRPr lang="zh-CN" altLang="en-US" sz="3200" dirty="0">
              <a:latin typeface="Times New Roman" panose="02020603050405020304" pitchFamily="18" charset="0"/>
              <a:cs typeface="Times New Roman" panose="02020603050405020304" pitchFamily="18" charset="0"/>
            </a:endParaRPr>
          </a:p>
          <a:p>
            <a:pPr marL="0" indent="0">
              <a:buNone/>
            </a:pPr>
            <a:endParaRPr lang="en-US" altLang="zh-CN" dirty="0"/>
          </a:p>
        </p:txBody>
      </p:sp>
    </p:spTree>
    <p:extLst>
      <p:ext uri="{BB962C8B-B14F-4D97-AF65-F5344CB8AC3E}">
        <p14:creationId xmlns:p14="http://schemas.microsoft.com/office/powerpoint/2010/main" val="101800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600" y="597556"/>
            <a:ext cx="10972800" cy="1143000"/>
          </a:xfrm>
        </p:spPr>
        <p:txBody>
          <a:bodyPr rtlCol="0"/>
          <a:lstStyle/>
          <a:p>
            <a:r>
              <a:rPr lang="en-US" altLang="zh-CN" b="1" dirty="0">
                <a:solidFill>
                  <a:schemeClr val="tx1"/>
                </a:solidFill>
              </a:rPr>
              <a:t>(2) Motivations for SNS usage</a:t>
            </a:r>
            <a:endParaRPr lang="zh-cn" b="1" dirty="0">
              <a:solidFill>
                <a:schemeClr val="tx1"/>
              </a:solidFill>
            </a:endParaRPr>
          </a:p>
        </p:txBody>
      </p:sp>
      <p:sp>
        <p:nvSpPr>
          <p:cNvPr id="2" name="内容占位符 1"/>
          <p:cNvSpPr>
            <a:spLocks noGrp="1"/>
          </p:cNvSpPr>
          <p:nvPr>
            <p:ph idx="1"/>
          </p:nvPr>
        </p:nvSpPr>
        <p:spPr/>
        <p:txBody>
          <a:bodyPr rtlCol="0">
            <a:normAutofit/>
          </a:bodyPr>
          <a:lstStyle/>
          <a:p>
            <a:pPr marL="0" indent="0">
              <a:buNone/>
            </a:pPr>
            <a:r>
              <a:rPr lang="en-US" altLang="zh-CN" sz="2800" dirty="0">
                <a:latin typeface="Times New Roman" panose="02020603050405020304" pitchFamily="18" charset="0"/>
                <a:cs typeface="Times New Roman" panose="02020603050405020304" pitchFamily="18" charset="0"/>
              </a:rPr>
              <a:t>Persons with </a:t>
            </a:r>
            <a:r>
              <a:rPr lang="en-US" altLang="zh-CN" sz="2800" dirty="0">
                <a:solidFill>
                  <a:srgbClr val="FF0000"/>
                </a:solidFill>
                <a:latin typeface="Times New Roman" panose="02020603050405020304" pitchFamily="18" charset="0"/>
                <a:cs typeface="Times New Roman" panose="02020603050405020304" pitchFamily="18" charset="0"/>
              </a:rPr>
              <a:t>higher social identity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i.e.</a:t>
            </a:r>
            <a:r>
              <a:rPr lang="en-US" altLang="zh-CN" sz="2800" dirty="0">
                <a:latin typeface="Times New Roman" panose="02020603050405020304" pitchFamily="18" charset="0"/>
                <a:cs typeface="Times New Roman" panose="02020603050405020304" pitchFamily="18" charset="0"/>
              </a:rPr>
              <a:t>, solidarity to and conformity with their own social group), </a:t>
            </a:r>
            <a:r>
              <a:rPr lang="en-US" altLang="zh-CN" sz="2800" dirty="0">
                <a:solidFill>
                  <a:srgbClr val="FF0000"/>
                </a:solidFill>
                <a:latin typeface="Times New Roman" panose="02020603050405020304" pitchFamily="18" charset="0"/>
                <a:cs typeface="Times New Roman" panose="02020603050405020304" pitchFamily="18" charset="0"/>
              </a:rPr>
              <a:t>higher altruism </a:t>
            </a:r>
            <a:r>
              <a:rPr lang="zh-CN" altLang="en-US" sz="2800" dirty="0">
                <a:solidFill>
                  <a:srgbClr val="FF0000"/>
                </a:solidFill>
                <a:latin typeface="Times New Roman" panose="02020603050405020304" pitchFamily="18" charset="0"/>
                <a:cs typeface="Times New Roman" panose="02020603050405020304" pitchFamily="18" charset="0"/>
              </a:rPr>
              <a:t>（利他主义）</a:t>
            </a:r>
            <a:r>
              <a:rPr lang="en-US" altLang="zh-CN" sz="2800" dirty="0">
                <a:latin typeface="Times New Roman" panose="02020603050405020304" pitchFamily="18" charset="0"/>
                <a:cs typeface="Times New Roman" panose="02020603050405020304" pitchFamily="18" charset="0"/>
              </a:rPr>
              <a:t>(related to both, kin and reciprocal altruism) and </a:t>
            </a:r>
            <a:r>
              <a:rPr lang="en-US" altLang="zh-CN" sz="2800" dirty="0">
                <a:solidFill>
                  <a:srgbClr val="FF0000"/>
                </a:solidFill>
                <a:latin typeface="Times New Roman" panose="02020603050405020304" pitchFamily="18" charset="0"/>
                <a:cs typeface="Times New Roman" panose="02020603050405020304" pitchFamily="18" charset="0"/>
              </a:rPr>
              <a:t>higher telepresence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i.e.</a:t>
            </a:r>
            <a:r>
              <a:rPr lang="en-US" altLang="zh-CN" sz="2800" dirty="0">
                <a:latin typeface="Times New Roman" panose="02020603050405020304" pitchFamily="18" charset="0"/>
                <a:cs typeface="Times New Roman" panose="02020603050405020304" pitchFamily="18" charset="0"/>
              </a:rPr>
              <a:t>, feeling present in the virtual environment) tend to use SNSs because they </a:t>
            </a:r>
            <a:r>
              <a:rPr lang="en-US" altLang="zh-CN" sz="2800" dirty="0">
                <a:solidFill>
                  <a:srgbClr val="FF0000"/>
                </a:solidFill>
                <a:latin typeface="Times New Roman" panose="02020603050405020304" pitchFamily="18" charset="0"/>
                <a:cs typeface="Times New Roman" panose="02020603050405020304" pitchFamily="18" charset="0"/>
              </a:rPr>
              <a:t>perceive encouragement for participation</a:t>
            </a:r>
            <a:r>
              <a:rPr lang="en-US" altLang="zh-CN" sz="2800" dirty="0">
                <a:latin typeface="Times New Roman" panose="02020603050405020304" pitchFamily="18" charset="0"/>
                <a:cs typeface="Times New Roman" panose="02020603050405020304" pitchFamily="18" charset="0"/>
              </a:rPr>
              <a:t> from the social network.</a:t>
            </a:r>
          </a:p>
          <a:p>
            <a:pPr marL="0" indent="0">
              <a:buNone/>
            </a:pPr>
            <a:r>
              <a:rPr lang="en-US" altLang="zh-CN" sz="2800" dirty="0">
                <a:latin typeface="Times New Roman" panose="02020603050405020304" pitchFamily="18" charset="0"/>
                <a:cs typeface="Times New Roman" panose="02020603050405020304" pitchFamily="18" charset="0"/>
              </a:rPr>
              <a:t>Social factors were more important motivations for SNS usage than individual factors.</a:t>
            </a:r>
          </a:p>
          <a:p>
            <a:pPr marL="0" indent="0">
              <a:buNone/>
            </a:pP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b="1" dirty="0">
                <a:solidFill>
                  <a:schemeClr val="tx1"/>
                </a:solidFill>
              </a:rPr>
              <a:t>(3) Personalities of SNS users</a:t>
            </a:r>
            <a:endParaRPr lang="zh-cn" b="1" dirty="0">
              <a:solidFill>
                <a:schemeClr val="tx1"/>
              </a:solidFill>
            </a:endParaRPr>
          </a:p>
        </p:txBody>
      </p:sp>
      <p:sp>
        <p:nvSpPr>
          <p:cNvPr id="2" name="内容占位符 1"/>
          <p:cNvSpPr>
            <a:spLocks noGrp="1"/>
          </p:cNvSpPr>
          <p:nvPr>
            <p:ph idx="1"/>
          </p:nvPr>
        </p:nvSpPr>
        <p:spPr/>
        <p:txBody>
          <a:bodyPr rtlCol="0">
            <a:normAutofit/>
          </a:bodyPr>
          <a:lstStyle/>
          <a:p>
            <a:r>
              <a:rPr lang="en-US" altLang="zh-CN" sz="2800" dirty="0">
                <a:latin typeface="Times New Roman" panose="02020603050405020304" pitchFamily="18" charset="0"/>
                <a:cs typeface="Times New Roman" panose="02020603050405020304" pitchFamily="18" charset="0"/>
              </a:rPr>
              <a:t>The results of these studies suggest that extraverts use SNSs for </a:t>
            </a:r>
            <a:r>
              <a:rPr lang="en-US" altLang="zh-CN" sz="2800" dirty="0">
                <a:solidFill>
                  <a:srgbClr val="FF0000"/>
                </a:solidFill>
                <a:latin typeface="Times New Roman" panose="02020603050405020304" pitchFamily="18" charset="0"/>
                <a:cs typeface="Times New Roman" panose="02020603050405020304" pitchFamily="18" charset="0"/>
              </a:rPr>
              <a:t>social enhancement</a:t>
            </a:r>
            <a:r>
              <a:rPr lang="en-US" altLang="zh-CN" sz="2800" dirty="0">
                <a:latin typeface="Times New Roman" panose="02020603050405020304" pitchFamily="18" charset="0"/>
                <a:cs typeface="Times New Roman" panose="02020603050405020304" pitchFamily="18" charset="0"/>
              </a:rPr>
              <a:t>, whereas introverts use it for </a:t>
            </a:r>
            <a:r>
              <a:rPr lang="en-US" altLang="zh-CN" sz="2800" dirty="0">
                <a:solidFill>
                  <a:srgbClr val="FF0000"/>
                </a:solidFill>
                <a:latin typeface="Times New Roman" panose="02020603050405020304" pitchFamily="18" charset="0"/>
                <a:cs typeface="Times New Roman" panose="02020603050405020304" pitchFamily="18" charset="0"/>
              </a:rPr>
              <a:t>social compensation</a:t>
            </a:r>
            <a:r>
              <a:rPr lang="en-US" altLang="zh-CN" sz="2800" dirty="0">
                <a:latin typeface="Times New Roman" panose="02020603050405020304" pitchFamily="18" charset="0"/>
                <a:cs typeface="Times New Roman" panose="02020603050405020304" pitchFamily="18" charset="0"/>
              </a:rPr>
              <a:t>, each of which appears to be related to greater SNS usage. </a:t>
            </a:r>
          </a:p>
          <a:p>
            <a:r>
              <a:rPr lang="en-US" altLang="zh-CN" sz="2800" dirty="0">
                <a:latin typeface="Times New Roman" panose="02020603050405020304" pitchFamily="18" charset="0"/>
                <a:cs typeface="Times New Roman" panose="02020603050405020304" pitchFamily="18" charset="0"/>
              </a:rPr>
              <a:t>SNSs may appear beneficial for those whose real-life networks are limited because of the possibility of easy access to peers without the demands of real-life proximity and intimacy. This ease of access entails a higher time commitment for this group, which may possibly result in excessive and/or potentially addictive use.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fontScale="90000"/>
          </a:bodyPr>
          <a:lstStyle/>
          <a:p>
            <a:r>
              <a:rPr lang="en-US" altLang="zh-CN" b="1" dirty="0">
                <a:solidFill>
                  <a:schemeClr val="tx1"/>
                </a:solidFill>
              </a:rPr>
              <a:t>(4) Negative consequences of SNS usage</a:t>
            </a:r>
            <a:endParaRPr lang="zh-CN" altLang="en-US" b="1" dirty="0">
              <a:solidFill>
                <a:schemeClr val="tx1"/>
              </a:solidFill>
            </a:endParaRPr>
          </a:p>
        </p:txBody>
      </p:sp>
      <p:sp>
        <p:nvSpPr>
          <p:cNvPr id="2" name="内容占位符 1"/>
          <p:cNvSpPr>
            <a:spLocks noGrp="1"/>
          </p:cNvSpPr>
          <p:nvPr>
            <p:ph idx="1"/>
          </p:nvPr>
        </p:nvSpPr>
        <p:spPr/>
        <p:txBody>
          <a:bodyPr rtlCol="0">
            <a:normAutofit/>
          </a:bodyPr>
          <a:lstStyle/>
          <a:p>
            <a:r>
              <a:rPr lang="en-US" altLang="zh-CN" sz="3200" dirty="0">
                <a:latin typeface="Times New Roman" panose="02020603050405020304" pitchFamily="18" charset="0"/>
                <a:cs typeface="Times New Roman" panose="02020603050405020304" pitchFamily="18" charset="0"/>
              </a:rPr>
              <a:t>SNS usage can lead to a variety of negative consequences that imply a potential </a:t>
            </a:r>
            <a:r>
              <a:rPr lang="en-US" altLang="zh-CN" sz="3200" dirty="0">
                <a:solidFill>
                  <a:srgbClr val="FF0000"/>
                </a:solidFill>
                <a:latin typeface="Times New Roman" panose="02020603050405020304" pitchFamily="18" charset="0"/>
                <a:cs typeface="Times New Roman" panose="02020603050405020304" pitchFamily="18" charset="0"/>
              </a:rPr>
              <a:t>decrease in involvement </a:t>
            </a:r>
            <a:r>
              <a:rPr lang="en-US" altLang="zh-CN" sz="3200" dirty="0">
                <a:latin typeface="Times New Roman" panose="02020603050405020304" pitchFamily="18" charset="0"/>
                <a:cs typeface="Times New Roman" panose="02020603050405020304" pitchFamily="18" charset="0"/>
              </a:rPr>
              <a:t>in real-life communities, </a:t>
            </a:r>
            <a:r>
              <a:rPr lang="en-US" altLang="zh-CN" sz="3200" dirty="0">
                <a:solidFill>
                  <a:srgbClr val="FF0000"/>
                </a:solidFill>
                <a:latin typeface="Times New Roman" panose="02020603050405020304" pitchFamily="18" charset="0"/>
                <a:cs typeface="Times New Roman" panose="02020603050405020304" pitchFamily="18" charset="0"/>
              </a:rPr>
              <a:t>low self-esteem </a:t>
            </a:r>
            <a:r>
              <a:rPr lang="en-US" altLang="zh-CN" sz="3200" dirty="0">
                <a:latin typeface="Times New Roman" panose="02020603050405020304" pitchFamily="18" charset="0"/>
                <a:cs typeface="Times New Roman" panose="02020603050405020304" pitchFamily="18" charset="0"/>
              </a:rPr>
              <a:t>which in turn led to low well-being, </a:t>
            </a:r>
            <a:r>
              <a:rPr lang="en-US" altLang="zh-CN" sz="3200" dirty="0">
                <a:solidFill>
                  <a:srgbClr val="FF0000"/>
                </a:solidFill>
                <a:latin typeface="Times New Roman" panose="02020603050405020304" pitchFamily="18" charset="0"/>
                <a:cs typeface="Times New Roman" panose="02020603050405020304" pitchFamily="18" charset="0"/>
              </a:rPr>
              <a:t>worse academic performance</a:t>
            </a:r>
            <a:r>
              <a:rPr lang="en-US" altLang="zh-CN" sz="3200" dirty="0">
                <a:latin typeface="Times New Roman" panose="02020603050405020304" pitchFamily="18" charset="0"/>
                <a:cs typeface="Times New Roman" panose="02020603050405020304" pitchFamily="18" charset="0"/>
              </a:rPr>
              <a:t>, as well as relationship problems. </a:t>
            </a:r>
          </a:p>
          <a:p>
            <a:r>
              <a:rPr lang="en-US" altLang="zh-CN" sz="3200" dirty="0">
                <a:latin typeface="Times New Roman" panose="02020603050405020304" pitchFamily="18" charset="0"/>
                <a:cs typeface="Times New Roman" panose="02020603050405020304" pitchFamily="18" charset="0"/>
              </a:rPr>
              <a:t>Potentially, people with lower self-esteem are a population at risk for developing an addiction to using SNSs.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fontScale="90000"/>
          </a:bodyPr>
          <a:lstStyle/>
          <a:p>
            <a:r>
              <a:rPr lang="en-US" altLang="zh-CN" b="1" dirty="0">
                <a:solidFill>
                  <a:schemeClr val="tx1"/>
                </a:solidFill>
              </a:rPr>
              <a:t>(5)Adequate criteria for diagnosing behavioral addictions</a:t>
            </a:r>
            <a:endParaRPr lang="zh-CN" altLang="en-US" b="1" dirty="0">
              <a:solidFill>
                <a:schemeClr val="tx1"/>
              </a:solidFill>
            </a:endParaRPr>
          </a:p>
        </p:txBody>
      </p:sp>
      <p:sp>
        <p:nvSpPr>
          <p:cNvPr id="2" name="内容占位符 1"/>
          <p:cNvSpPr>
            <a:spLocks noGrp="1"/>
          </p:cNvSpPr>
          <p:nvPr>
            <p:ph idx="1"/>
          </p:nvPr>
        </p:nvSpPr>
        <p:spPr/>
        <p:txBody>
          <a:bodyPr rtlCol="0">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Tolerance</a:t>
            </a:r>
          </a:p>
          <a:p>
            <a:pPr marL="0" indent="0">
              <a:buNone/>
            </a:pPr>
            <a:r>
              <a:rPr lang="en-US" altLang="zh-CN" dirty="0">
                <a:latin typeface="Times New Roman" panose="02020603050405020304" pitchFamily="18" charset="0"/>
                <a:cs typeface="Times New Roman" panose="02020603050405020304" pitchFamily="18" charset="0"/>
              </a:rPr>
              <a:t>(ii) Withdrawal</a:t>
            </a:r>
            <a:r>
              <a:rPr lang="zh-CN" altLang="en-US" dirty="0">
                <a:latin typeface="Times New Roman" panose="02020603050405020304" pitchFamily="18" charset="0"/>
                <a:cs typeface="Times New Roman" panose="02020603050405020304" pitchFamily="18" charset="0"/>
              </a:rPr>
              <a:t>（脱网反应）</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(iii) increased use</a:t>
            </a:r>
          </a:p>
          <a:p>
            <a:pPr marL="0" indent="0">
              <a:buNone/>
            </a:pPr>
            <a:r>
              <a:rPr lang="en-US" altLang="zh-CN" dirty="0">
                <a:latin typeface="Times New Roman" panose="02020603050405020304" pitchFamily="18" charset="0"/>
                <a:cs typeface="Times New Roman" panose="02020603050405020304" pitchFamily="18" charset="0"/>
              </a:rPr>
              <a:t>(iv) loss of control</a:t>
            </a:r>
          </a:p>
          <a:p>
            <a:pPr marL="0" indent="0">
              <a:buNone/>
            </a:pPr>
            <a:r>
              <a:rPr lang="en-US" altLang="zh-CN" dirty="0">
                <a:latin typeface="Times New Roman" panose="02020603050405020304" pitchFamily="18" charset="0"/>
                <a:cs typeface="Times New Roman" panose="02020603050405020304" pitchFamily="18" charset="0"/>
              </a:rPr>
              <a:t>(v) extended recovery periods</a:t>
            </a:r>
          </a:p>
          <a:p>
            <a:pPr marL="0" indent="0">
              <a:buNone/>
            </a:pPr>
            <a:r>
              <a:rPr lang="en-US" altLang="zh-CN" dirty="0">
                <a:latin typeface="Times New Roman" panose="02020603050405020304" pitchFamily="18" charset="0"/>
                <a:cs typeface="Times New Roman" panose="02020603050405020304" pitchFamily="18" charset="0"/>
              </a:rPr>
              <a:t>(vi) sacrificing social, occupational and recreational activities </a:t>
            </a:r>
          </a:p>
          <a:p>
            <a:pPr marL="0" indent="0">
              <a:buNone/>
            </a:pPr>
            <a:r>
              <a:rPr lang="en-US" altLang="zh-CN" dirty="0">
                <a:latin typeface="Times New Roman" panose="02020603050405020304" pitchFamily="18" charset="0"/>
                <a:cs typeface="Times New Roman" panose="02020603050405020304" pitchFamily="18" charset="0"/>
              </a:rPr>
              <a:t>(vii) continued use despite of negative consequences.</a:t>
            </a:r>
          </a:p>
          <a:p>
            <a:pPr marL="0" indent="0">
              <a:buNone/>
            </a:pPr>
            <a:r>
              <a:rPr lang="en-US" altLang="zh-CN" dirty="0">
                <a:latin typeface="Times New Roman" panose="02020603050405020304" pitchFamily="18" charset="0"/>
                <a:cs typeface="Times New Roman" panose="02020603050405020304" pitchFamily="18" charset="0"/>
              </a:rPr>
              <a:t>At least three (but preferably more) of the above mentioned criteria should be met in the same 12-month period and they must cause significant impairment to the individual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0</TotalTime>
  <Words>846</Words>
  <Application>Microsoft Office PowerPoint</Application>
  <PresentationFormat>宽屏</PresentationFormat>
  <Paragraphs>84</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宋体</vt:lpstr>
      <vt:lpstr>微软雅黑</vt:lpstr>
      <vt:lpstr>Arial</vt:lpstr>
      <vt:lpstr>Century Gothic</vt:lpstr>
      <vt:lpstr>Times New Roman</vt:lpstr>
      <vt:lpstr>Wingdings 2</vt:lpstr>
      <vt:lpstr>头脑风暴演示文稿</vt:lpstr>
      <vt:lpstr>Presentation on  September 22th  </vt:lpstr>
      <vt:lpstr>Online Social Networking and Addiction—A Review of the Psychological Literature</vt:lpstr>
      <vt:lpstr>Outline</vt:lpstr>
      <vt:lpstr>（0） Five different types of internet addiction</vt:lpstr>
      <vt:lpstr>(1) Symptom: </vt:lpstr>
      <vt:lpstr>(2) Motivations for SNS usage</vt:lpstr>
      <vt:lpstr>(3) Personalities of SNS users</vt:lpstr>
      <vt:lpstr>(4) Negative consequences of SNS usage</vt:lpstr>
      <vt:lpstr>(5)Adequate criteria for diagnosing behavioral addictions</vt:lpstr>
      <vt:lpstr>Other aspects: Correlations between other factors</vt:lpstr>
      <vt:lpstr>（6） SNS addiction specificity and comorbidity</vt:lpstr>
      <vt:lpstr>Extraversion, neuroticism, attachment style and fear of missing out as predictors of social media use and addiction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in September 15th</dc:title>
  <dc:creator>兰 天</dc:creator>
  <cp:lastModifiedBy>兰 天</cp:lastModifiedBy>
  <cp:revision>17</cp:revision>
  <dcterms:created xsi:type="dcterms:W3CDTF">2018-09-15T01:41:30Z</dcterms:created>
  <dcterms:modified xsi:type="dcterms:W3CDTF">2018-09-22T10:41:08Z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