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6" r:id="rId5"/>
    <p:sldId id="258" r:id="rId6"/>
    <p:sldId id="259" r:id="rId7"/>
    <p:sldId id="260" r:id="rId8"/>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lly"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25" autoAdjust="0"/>
    <p:restoredTop sz="94249" autoAdjust="0"/>
  </p:normalViewPr>
  <p:slideViewPr>
    <p:cSldViewPr snapToGrid="0" showGuides="1">
      <p:cViewPr varScale="1">
        <p:scale>
          <a:sx n="80" d="100"/>
          <a:sy n="80" d="100"/>
        </p:scale>
        <p:origin x="58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D93D3-55EE-4CF3-A80C-19B7D4D5D3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718DC-B0ED-4048-8BF7-C87195814C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47718DC-B0ED-4048-8BF7-C87195814C6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47718DC-B0ED-4048-8BF7-C87195814C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E0765C-AEE9-40A0-B845-965CA96269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6C6683-F5C6-46B7-AF71-8AEE1FE4D6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0765C-AEE9-40A0-B845-965CA962693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C6683-F5C6-46B7-AF71-8AEE1FE4D6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2737" y="2449369"/>
            <a:ext cx="10291010" cy="3749040"/>
          </a:xfrm>
          <a:prstGeom prst="rect">
            <a:avLst/>
          </a:prstGeom>
        </p:spPr>
        <p:txBody>
          <a:bodyPr wrap="square">
            <a:spAutoFit/>
          </a:bodyPr>
          <a:lstStyle/>
          <a:p>
            <a:r>
              <a:rPr lang="en-US" altLang="zh-CN" sz="2400" dirty="0"/>
              <a:t>     “We attempted to study males in their 20s and 30s including non-gaming users in the current study. We conducted the current study on a sample consisting of Internet gaming users, divided into the IGD(Internet gaming disorder) and IGC (Internet gaming control) groups, and non-gaming users.”</a:t>
            </a:r>
            <a:endParaRPr lang="en-US" altLang="zh-CN" sz="2400" dirty="0"/>
          </a:p>
          <a:p>
            <a:endParaRPr lang="en-US" altLang="zh-CN" sz="2400" dirty="0"/>
          </a:p>
          <a:p>
            <a:r>
              <a:rPr lang="en-US" altLang="zh-CN" sz="2400" dirty="0"/>
              <a:t>     “We used the voxel-based morphometry (VBM</a:t>
            </a:r>
            <a:r>
              <a:rPr lang="zh-CN" altLang="en-US" sz="2400" dirty="0">
                <a:ea typeface="宋体" charset="-122"/>
              </a:rPr>
              <a:t>，</a:t>
            </a:r>
            <a:r>
              <a:rPr lang="en-US" altLang="zh-CN" sz="2400" dirty="0"/>
              <a:t>基于体素</a:t>
            </a:r>
            <a:r>
              <a:rPr lang="zh-CN" altLang="en-US" sz="2400" dirty="0">
                <a:ea typeface="宋体" charset="-122"/>
              </a:rPr>
              <a:t>的形态测量学</a:t>
            </a:r>
            <a:r>
              <a:rPr lang="en-US" altLang="zh-CN" sz="2400" dirty="0"/>
              <a:t>) method to detect neuroanatomical changes in an unbiased way across the whole brain and FreeSurfer software to measure the volume of the striatum</a:t>
            </a:r>
            <a:r>
              <a:rPr lang="en-US" altLang="zh-CN" sz="2000" dirty="0"/>
              <a:t>(</a:t>
            </a:r>
            <a:r>
              <a:rPr lang="zh-CN" altLang="en-US" sz="2000" dirty="0"/>
              <a:t>纹状体</a:t>
            </a:r>
            <a:r>
              <a:rPr lang="en-US" altLang="zh-CN" sz="2000" dirty="0"/>
              <a:t>).</a:t>
            </a:r>
            <a:r>
              <a:rPr lang="en-US" altLang="zh-CN" sz="2400" dirty="0"/>
              <a:t>”</a:t>
            </a:r>
            <a:endParaRPr lang="en-US" altLang="zh-CN" sz="2400" dirty="0"/>
          </a:p>
        </p:txBody>
      </p:sp>
      <p:sp>
        <p:nvSpPr>
          <p:cNvPr id="7" name="矩形 6"/>
          <p:cNvSpPr/>
          <p:nvPr/>
        </p:nvSpPr>
        <p:spPr>
          <a:xfrm>
            <a:off x="597569" y="607573"/>
            <a:ext cx="8341894" cy="1077218"/>
          </a:xfrm>
          <a:prstGeom prst="rect">
            <a:avLst/>
          </a:prstGeom>
        </p:spPr>
        <p:txBody>
          <a:bodyPr wrap="square">
            <a:spAutoFit/>
          </a:bodyPr>
          <a:lstStyle/>
          <a:p>
            <a:r>
              <a:rPr lang="en-US" altLang="zh-CN" sz="1600" dirty="0"/>
              <a:t>Choi, J., Cho, H., Kim, J.-Y., Jung, D. J., </a:t>
            </a:r>
            <a:r>
              <a:rPr lang="en-US" altLang="zh-CN" sz="1600" dirty="0" err="1"/>
              <a:t>Ahn</a:t>
            </a:r>
            <a:r>
              <a:rPr lang="en-US" altLang="zh-CN" sz="1600" dirty="0"/>
              <a:t>, K. J., Kang, H.-B., … Kim, D.-J. (2017). </a:t>
            </a:r>
            <a:r>
              <a:rPr lang="en-US" altLang="zh-CN" sz="1600" b="1" dirty="0"/>
              <a:t>Structural alterations in the prefrontal cortex mediate the relationship between Internet gaming disorder and depressed mood. </a:t>
            </a:r>
            <a:r>
              <a:rPr lang="en-US" altLang="zh-CN" sz="1600" dirty="0"/>
              <a:t>Scientific Reports, 7(1), 1245. https://doi.org/10.1038/s41598-017-01275-5</a:t>
            </a:r>
            <a:endParaRPr lang="zh-CN" altLang="en-US" sz="1600" dirty="0"/>
          </a:p>
        </p:txBody>
      </p:sp>
      <p:sp>
        <p:nvSpPr>
          <p:cNvPr id="2" name="矩形 1"/>
          <p:cNvSpPr/>
          <p:nvPr/>
        </p:nvSpPr>
        <p:spPr>
          <a:xfrm>
            <a:off x="597569" y="1805470"/>
            <a:ext cx="1748589" cy="523220"/>
          </a:xfrm>
          <a:prstGeom prst="rect">
            <a:avLst/>
          </a:prstGeom>
        </p:spPr>
        <p:txBody>
          <a:bodyPr wrap="square">
            <a:spAutoFit/>
          </a:bodyPr>
          <a:lstStyle/>
          <a:p>
            <a:r>
              <a:rPr lang="en-US" altLang="zh-CN" sz="2800" dirty="0"/>
              <a:t>Methods:</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94331" y="1424056"/>
            <a:ext cx="9978469" cy="1631216"/>
          </a:xfrm>
          <a:prstGeom prst="rect">
            <a:avLst/>
          </a:prstGeom>
        </p:spPr>
        <p:txBody>
          <a:bodyPr wrap="square">
            <a:spAutoFit/>
          </a:bodyPr>
          <a:lstStyle/>
          <a:p>
            <a:pPr marL="285750" indent="-285750">
              <a:buFont typeface="Arial" charset="0"/>
              <a:buChar char="•"/>
            </a:pPr>
            <a:r>
              <a:rPr lang="en-US" altLang="zh-CN" sz="2000" dirty="0"/>
              <a:t>We found lower gray matter (GM) density in the left dorsolateral prefrontal cortex (DLPFC,</a:t>
            </a:r>
            <a:r>
              <a:rPr lang="zh-CN" altLang="en-US" dirty="0"/>
              <a:t>背外侧前额叶皮层</a:t>
            </a:r>
            <a:r>
              <a:rPr lang="en-US" altLang="zh-CN" sz="2000" dirty="0"/>
              <a:t>) in the IGD group than in the Internet gaming control (IGC) group and non-gaming control (NGC) group, and the GM density was associated with lifetime usage of Internet gaming, depressed mood, craving, and impulsivity in the gaming users.</a:t>
            </a:r>
            <a:endParaRPr lang="zh-CN" altLang="en-US" sz="2000" dirty="0"/>
          </a:p>
        </p:txBody>
      </p:sp>
      <p:sp>
        <p:nvSpPr>
          <p:cNvPr id="7" name="矩形 6"/>
          <p:cNvSpPr/>
          <p:nvPr/>
        </p:nvSpPr>
        <p:spPr>
          <a:xfrm>
            <a:off x="994331" y="3226497"/>
            <a:ext cx="9978469" cy="707886"/>
          </a:xfrm>
          <a:prstGeom prst="rect">
            <a:avLst/>
          </a:prstGeom>
        </p:spPr>
        <p:txBody>
          <a:bodyPr wrap="square">
            <a:spAutoFit/>
          </a:bodyPr>
          <a:lstStyle/>
          <a:p>
            <a:pPr marL="285750" indent="-285750">
              <a:buFont typeface="Arial" charset="0"/>
              <a:buChar char="•"/>
            </a:pPr>
            <a:r>
              <a:rPr lang="en-US" altLang="zh-CN" sz="2000" dirty="0"/>
              <a:t>Alterations in the brain structures involved in the reward system are associated with IGD-related behavioral characteristics.</a:t>
            </a:r>
            <a:endParaRPr lang="zh-CN" altLang="en-US" sz="2000" dirty="0"/>
          </a:p>
        </p:txBody>
      </p:sp>
      <p:sp>
        <p:nvSpPr>
          <p:cNvPr id="8" name="矩形 7"/>
          <p:cNvSpPr/>
          <p:nvPr/>
        </p:nvSpPr>
        <p:spPr>
          <a:xfrm>
            <a:off x="994331" y="4213893"/>
            <a:ext cx="9978469" cy="1015663"/>
          </a:xfrm>
          <a:prstGeom prst="rect">
            <a:avLst/>
          </a:prstGeom>
        </p:spPr>
        <p:txBody>
          <a:bodyPr wrap="square">
            <a:spAutoFit/>
          </a:bodyPr>
          <a:lstStyle/>
          <a:p>
            <a:pPr marL="285750" indent="-285750">
              <a:buFont typeface="Arial" charset="0"/>
              <a:buChar char="•"/>
            </a:pPr>
            <a:r>
              <a:rPr lang="en-US" altLang="zh-CN" sz="2000" dirty="0"/>
              <a:t>These findings indicate that the left DLPFC, not the right Nacc (nucleus accumbens </a:t>
            </a:r>
            <a:r>
              <a:rPr lang="zh-CN" altLang="en-US" dirty="0"/>
              <a:t>伏隔核</a:t>
            </a:r>
            <a:r>
              <a:rPr lang="en-US" altLang="zh-CN" sz="2000" dirty="0"/>
              <a:t>), appears to serve as a mediator in the association between prolonged Internet gaming use and depressed mood.</a:t>
            </a:r>
            <a:endParaRPr lang="zh-CN" altLang="en-US" sz="2000" dirty="0"/>
          </a:p>
        </p:txBody>
      </p:sp>
      <p:sp>
        <p:nvSpPr>
          <p:cNvPr id="12" name="矩形 11"/>
          <p:cNvSpPr/>
          <p:nvPr/>
        </p:nvSpPr>
        <p:spPr>
          <a:xfrm>
            <a:off x="543997" y="582819"/>
            <a:ext cx="1994666" cy="584775"/>
          </a:xfrm>
          <a:prstGeom prst="rect">
            <a:avLst/>
          </a:prstGeom>
        </p:spPr>
        <p:txBody>
          <a:bodyPr wrap="square">
            <a:spAutoFit/>
          </a:bodyPr>
          <a:lstStyle/>
          <a:p>
            <a:r>
              <a:rPr lang="en-US" altLang="zh-CN" sz="3200" dirty="0"/>
              <a:t>Results</a:t>
            </a:r>
            <a:r>
              <a:rPr lang="en-US" altLang="zh-CN" sz="2400" dirty="0"/>
              <a:t>:</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4932" y="3525534"/>
            <a:ext cx="9750984" cy="1015663"/>
          </a:xfrm>
          <a:prstGeom prst="rect">
            <a:avLst/>
          </a:prstGeom>
        </p:spPr>
        <p:txBody>
          <a:bodyPr wrap="square">
            <a:spAutoFit/>
          </a:bodyPr>
          <a:lstStyle/>
          <a:p>
            <a:pPr marL="285750" indent="-285750">
              <a:buFont typeface="Arial" charset="0"/>
              <a:buChar char="•"/>
            </a:pPr>
            <a:r>
              <a:rPr lang="en-US" altLang="zh-CN" sz="2000" dirty="0"/>
              <a:t>We can assume that the DLPFC abnormalities detected in the IGD group compared with the IGC and NGC groups may be responsible for the loss of behavioral control and the poor regulation of craving for gaming and negative emotion.</a:t>
            </a:r>
            <a:endParaRPr lang="zh-CN" altLang="en-US" sz="2000" dirty="0"/>
          </a:p>
        </p:txBody>
      </p:sp>
      <p:sp>
        <p:nvSpPr>
          <p:cNvPr id="4" name="矩形 3"/>
          <p:cNvSpPr/>
          <p:nvPr/>
        </p:nvSpPr>
        <p:spPr>
          <a:xfrm>
            <a:off x="884932" y="1597449"/>
            <a:ext cx="9750984" cy="1323439"/>
          </a:xfrm>
          <a:prstGeom prst="rect">
            <a:avLst/>
          </a:prstGeom>
        </p:spPr>
        <p:txBody>
          <a:bodyPr wrap="square">
            <a:spAutoFit/>
          </a:bodyPr>
          <a:lstStyle/>
          <a:p>
            <a:pPr marL="285750" indent="-285750">
              <a:buFont typeface="Arial" charset="0"/>
              <a:buChar char="•"/>
            </a:pPr>
            <a:r>
              <a:rPr lang="en-US" altLang="zh-CN" sz="2000" dirty="0"/>
              <a:t>We also found that the observed brain alterations were associated with IGD characteristics. Furthermore, the current study showed the mediating effect of the altered brain structure on the relationship between lifetime usage of Internet gaming and the depressed mood in Internet gaming users.</a:t>
            </a:r>
            <a:endParaRPr lang="zh-CN" altLang="en-US" sz="2000" dirty="0"/>
          </a:p>
        </p:txBody>
      </p:sp>
      <p:sp>
        <p:nvSpPr>
          <p:cNvPr id="5" name="矩形 4"/>
          <p:cNvSpPr/>
          <p:nvPr/>
        </p:nvSpPr>
        <p:spPr>
          <a:xfrm>
            <a:off x="592122" y="582819"/>
            <a:ext cx="1994666" cy="646331"/>
          </a:xfrm>
          <a:prstGeom prst="rect">
            <a:avLst/>
          </a:prstGeom>
        </p:spPr>
        <p:txBody>
          <a:bodyPr wrap="square">
            <a:spAutoFit/>
          </a:bodyPr>
          <a:lstStyle/>
          <a:p>
            <a:r>
              <a:rPr lang="en-US" altLang="zh-CN" sz="3600" dirty="0"/>
              <a:t>R</a:t>
            </a:r>
            <a:r>
              <a:rPr lang="en-US" altLang="zh-CN" sz="3200" dirty="0"/>
              <a:t>esults</a:t>
            </a:r>
            <a:r>
              <a:rPr lang="en-US" altLang="zh-CN" sz="2800" dirty="0"/>
              <a:t>:</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79095" y="1951672"/>
            <a:ext cx="9368589" cy="1323439"/>
          </a:xfrm>
          <a:prstGeom prst="rect">
            <a:avLst/>
          </a:prstGeom>
        </p:spPr>
        <p:txBody>
          <a:bodyPr wrap="square">
            <a:spAutoFit/>
          </a:bodyPr>
          <a:lstStyle/>
          <a:p>
            <a:pPr marL="342900" indent="-342900">
              <a:buFont typeface="Arial" charset="0"/>
              <a:buChar char="•"/>
            </a:pPr>
            <a:r>
              <a:rPr lang="en-US" altLang="zh-CN" sz="2000" dirty="0"/>
              <a:t>It should be noted that the daily time spent playing video games in school-age children has been shown to be inversely correlated with academic achievement, arguably because time spent playing video games is time stolen from reading and curriculum-related academic study.</a:t>
            </a:r>
            <a:endParaRPr lang="zh-CN" altLang="en-US" sz="2000" dirty="0"/>
          </a:p>
        </p:txBody>
      </p:sp>
      <p:sp>
        <p:nvSpPr>
          <p:cNvPr id="3" name="矩形 2"/>
          <p:cNvSpPr/>
          <p:nvPr/>
        </p:nvSpPr>
        <p:spPr>
          <a:xfrm>
            <a:off x="1179095" y="3769258"/>
            <a:ext cx="9368589" cy="1631216"/>
          </a:xfrm>
          <a:prstGeom prst="rect">
            <a:avLst/>
          </a:prstGeom>
        </p:spPr>
        <p:txBody>
          <a:bodyPr wrap="square">
            <a:spAutoFit/>
          </a:bodyPr>
          <a:lstStyle/>
          <a:p>
            <a:pPr marL="342900" indent="-342900">
              <a:buFont typeface="Arial" charset="0"/>
              <a:buChar char="•"/>
            </a:pPr>
            <a:r>
              <a:rPr lang="en-US" altLang="zh-CN" sz="2000" dirty="0"/>
              <a:t>We and others have used video-game design strategies to create training exercises that drive targeted changes in perception, cognition, and cognitive and social control more efficiently and more effectively. We have shown that these game-like exercises drive positive changes in perceptual, cognitive and action control abilities.</a:t>
            </a:r>
            <a:endParaRPr lang="zh-CN" altLang="en-US" sz="2000" dirty="0"/>
          </a:p>
        </p:txBody>
      </p:sp>
      <p:sp>
        <p:nvSpPr>
          <p:cNvPr id="4" name="矩形 3"/>
          <p:cNvSpPr/>
          <p:nvPr/>
        </p:nvSpPr>
        <p:spPr>
          <a:xfrm>
            <a:off x="653716" y="626528"/>
            <a:ext cx="6456947" cy="830997"/>
          </a:xfrm>
          <a:prstGeom prst="rect">
            <a:avLst/>
          </a:prstGeom>
        </p:spPr>
        <p:txBody>
          <a:bodyPr wrap="square">
            <a:spAutoFit/>
          </a:bodyPr>
          <a:lstStyle/>
          <a:p>
            <a:r>
              <a:rPr lang="en-US" altLang="zh-CN" sz="1600" dirty="0"/>
              <a:t>Bavelier, D., Green, C. S., Han, D. H., Renshaw, P. F., </a:t>
            </a:r>
            <a:r>
              <a:rPr lang="en-US" altLang="zh-CN" sz="1600" dirty="0" err="1"/>
              <a:t>Merzenich</a:t>
            </a:r>
            <a:r>
              <a:rPr lang="en-US" altLang="zh-CN" sz="1600" dirty="0"/>
              <a:t>, M. M., &amp; Gentile, D. A. (2011). </a:t>
            </a:r>
            <a:r>
              <a:rPr lang="en-US" altLang="zh-CN" sz="1600" b="1" dirty="0"/>
              <a:t>Brains on video games</a:t>
            </a:r>
            <a:r>
              <a:rPr lang="en-US" altLang="zh-CN" sz="1600" dirty="0"/>
              <a:t>. Nature Reviews Neuroscience. https://doi.org/10.1038/nrn3135</a:t>
            </a:r>
            <a:endParaRPr lang="zh-CN"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1285" y="2708247"/>
            <a:ext cx="9180094" cy="1938992"/>
          </a:xfrm>
          <a:prstGeom prst="rect">
            <a:avLst/>
          </a:prstGeom>
        </p:spPr>
        <p:txBody>
          <a:bodyPr wrap="square">
            <a:spAutoFit/>
          </a:bodyPr>
          <a:lstStyle/>
          <a:p>
            <a:pPr marL="342900" indent="-342900">
              <a:buFont typeface="Arial" charset="0"/>
              <a:buChar char="•"/>
            </a:pPr>
            <a:r>
              <a:rPr lang="en-US" altLang="zh-CN" sz="2000" dirty="0"/>
              <a:t>PFC(prefrontal cortex) activation to relevant cues has also been reported in behavioral addictions. For example, young males who played internet games for over 30 hours a week showed BOLD(blood oxygen level-dependent) activations in OFC(orbitofrontal cortex), ACC(anterior cingulate cortex), medial PFC and DLPFC when viewing pictures of the game, and these activations were correlated with the urge to play.</a:t>
            </a:r>
            <a:endParaRPr lang="zh-CN" altLang="en-US" sz="2000" dirty="0"/>
          </a:p>
        </p:txBody>
      </p:sp>
      <p:sp>
        <p:nvSpPr>
          <p:cNvPr id="4" name="矩形 3"/>
          <p:cNvSpPr/>
          <p:nvPr/>
        </p:nvSpPr>
        <p:spPr>
          <a:xfrm>
            <a:off x="593557" y="885871"/>
            <a:ext cx="5650832" cy="830997"/>
          </a:xfrm>
          <a:prstGeom prst="rect">
            <a:avLst/>
          </a:prstGeom>
        </p:spPr>
        <p:txBody>
          <a:bodyPr wrap="square">
            <a:spAutoFit/>
          </a:bodyPr>
          <a:lstStyle/>
          <a:p>
            <a:r>
              <a:rPr lang="en-US" altLang="zh-CN" sz="1600" dirty="0"/>
              <a:t>Goldstein, R. Z., &amp; Volkow, N. D. (2011). </a:t>
            </a:r>
            <a:r>
              <a:rPr lang="en-US" altLang="zh-CN" sz="1600" b="1" dirty="0"/>
              <a:t>Dysfunction of the prefrontal cortex in addiction: neuroimaging findings and clinical implications. </a:t>
            </a:r>
            <a:r>
              <a:rPr lang="en-US" altLang="zh-CN" sz="1600" dirty="0"/>
              <a:t>https://doi.org/10.1038/nrn3119</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19</Paragraphs>
  <Slides>0</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Arial</vt:lpstr>
      <vt:lpstr>宋体</vt:lpstr>
      <vt:lpstr>Wingdings</vt:lpstr>
      <vt:lpstr>等线</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lly</dc:creator>
  <cp:lastModifiedBy>～～</cp:lastModifiedBy>
  <cp:revision>18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2052-8.8.0</vt:lpwstr>
  </property>
</Properties>
</file>