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League Spartan" charset="1" panose="00000800000000000000"/>
      <p:regular r:id="rId14"/>
    </p:embeddedFont>
    <p:embeddedFont>
      <p:font typeface="Bernoru" charset="1" panose="00000A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true" rot="5400000">
            <a:off x="8996924" y="-1810932"/>
            <a:ext cx="11205779" cy="10911627"/>
          </a:xfrm>
          <a:custGeom>
            <a:avLst/>
            <a:gdLst/>
            <a:ahLst/>
            <a:cxnLst/>
            <a:rect r="r" b="b" t="t" l="l"/>
            <a:pathLst>
              <a:path h="10911627" w="11205779">
                <a:moveTo>
                  <a:pt x="0" y="10911627"/>
                </a:moveTo>
                <a:lnTo>
                  <a:pt x="11205779" y="10911627"/>
                </a:lnTo>
                <a:lnTo>
                  <a:pt x="11205779" y="0"/>
                </a:lnTo>
                <a:lnTo>
                  <a:pt x="0" y="0"/>
                </a:lnTo>
                <a:lnTo>
                  <a:pt x="0" y="10911627"/>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803481">
            <a:off x="-1558769" y="-2721739"/>
            <a:ext cx="7821074" cy="19539727"/>
            <a:chOff x="0" y="0"/>
            <a:chExt cx="2059871" cy="5146266"/>
          </a:xfrm>
        </p:grpSpPr>
        <p:sp>
          <p:nvSpPr>
            <p:cNvPr name="Freeform 4" id="4"/>
            <p:cNvSpPr/>
            <p:nvPr/>
          </p:nvSpPr>
          <p:spPr>
            <a:xfrm flipH="false" flipV="false" rot="0">
              <a:off x="0" y="0"/>
              <a:ext cx="2059872" cy="5146266"/>
            </a:xfrm>
            <a:custGeom>
              <a:avLst/>
              <a:gdLst/>
              <a:ahLst/>
              <a:cxnLst/>
              <a:rect r="r" b="b" t="t" l="l"/>
              <a:pathLst>
                <a:path h="5146266" w="2059872">
                  <a:moveTo>
                    <a:pt x="0" y="0"/>
                  </a:moveTo>
                  <a:lnTo>
                    <a:pt x="2059872" y="0"/>
                  </a:lnTo>
                  <a:lnTo>
                    <a:pt x="2059872" y="5146266"/>
                  </a:lnTo>
                  <a:lnTo>
                    <a:pt x="0" y="5146266"/>
                  </a:lnTo>
                  <a:close/>
                </a:path>
              </a:pathLst>
            </a:custGeom>
            <a:solidFill>
              <a:srgbClr val="0B1320"/>
            </a:solidFill>
          </p:spPr>
        </p:sp>
        <p:sp>
          <p:nvSpPr>
            <p:cNvPr name="TextBox 5" id="5"/>
            <p:cNvSpPr txBox="true"/>
            <p:nvPr/>
          </p:nvSpPr>
          <p:spPr>
            <a:xfrm>
              <a:off x="0" y="-47625"/>
              <a:ext cx="2059871" cy="519389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425876">
            <a:off x="7248318" y="8786475"/>
            <a:ext cx="12022786" cy="2391367"/>
            <a:chOff x="0" y="0"/>
            <a:chExt cx="3166495" cy="629825"/>
          </a:xfrm>
        </p:grpSpPr>
        <p:sp>
          <p:nvSpPr>
            <p:cNvPr name="Freeform 7" id="7"/>
            <p:cNvSpPr/>
            <p:nvPr/>
          </p:nvSpPr>
          <p:spPr>
            <a:xfrm flipH="false" flipV="false" rot="0">
              <a:off x="0" y="0"/>
              <a:ext cx="3166495" cy="629825"/>
            </a:xfrm>
            <a:custGeom>
              <a:avLst/>
              <a:gdLst/>
              <a:ahLst/>
              <a:cxnLst/>
              <a:rect r="r" b="b" t="t" l="l"/>
              <a:pathLst>
                <a:path h="629825" w="3166495">
                  <a:moveTo>
                    <a:pt x="0" y="0"/>
                  </a:moveTo>
                  <a:lnTo>
                    <a:pt x="3166495" y="0"/>
                  </a:lnTo>
                  <a:lnTo>
                    <a:pt x="3166495" y="629825"/>
                  </a:lnTo>
                  <a:lnTo>
                    <a:pt x="0" y="629825"/>
                  </a:lnTo>
                  <a:close/>
                </a:path>
              </a:pathLst>
            </a:custGeom>
            <a:solidFill>
              <a:srgbClr val="497183"/>
            </a:solidFill>
          </p:spPr>
        </p:sp>
        <p:sp>
          <p:nvSpPr>
            <p:cNvPr name="TextBox 8" id="8"/>
            <p:cNvSpPr txBox="true"/>
            <p:nvPr/>
          </p:nvSpPr>
          <p:spPr>
            <a:xfrm>
              <a:off x="0" y="-47625"/>
              <a:ext cx="3166495" cy="67745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5289240">
            <a:off x="-2960106" y="-896765"/>
            <a:ext cx="6656198" cy="5258396"/>
          </a:xfrm>
          <a:custGeom>
            <a:avLst/>
            <a:gdLst/>
            <a:ahLst/>
            <a:cxnLst/>
            <a:rect r="r" b="b" t="t" l="l"/>
            <a:pathLst>
              <a:path h="5258396" w="6656198">
                <a:moveTo>
                  <a:pt x="6656198" y="0"/>
                </a:moveTo>
                <a:lnTo>
                  <a:pt x="0" y="0"/>
                </a:lnTo>
                <a:lnTo>
                  <a:pt x="0" y="5258397"/>
                </a:lnTo>
                <a:lnTo>
                  <a:pt x="6656198" y="5258397"/>
                </a:lnTo>
                <a:lnTo>
                  <a:pt x="6656198"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734549" y="2973451"/>
            <a:ext cx="10772728" cy="4197224"/>
          </a:xfrm>
          <a:prstGeom prst="rect">
            <a:avLst/>
          </a:prstGeom>
        </p:spPr>
        <p:txBody>
          <a:bodyPr anchor="t" rtlCol="false" tIns="0" lIns="0" bIns="0" rIns="0">
            <a:spAutoFit/>
          </a:bodyPr>
          <a:lstStyle/>
          <a:p>
            <a:pPr algn="r">
              <a:lnSpc>
                <a:spcPts val="11206"/>
              </a:lnSpc>
            </a:pPr>
            <a:r>
              <a:rPr lang="en-US" sz="8004">
                <a:solidFill>
                  <a:srgbClr val="0B1320"/>
                </a:solidFill>
                <a:latin typeface="League Spartan Bold"/>
              </a:rPr>
              <a:t>QUANTUM BASED ADVERTISEMENT OPTIMIZATION</a:t>
            </a:r>
          </a:p>
        </p:txBody>
      </p:sp>
      <p:sp>
        <p:nvSpPr>
          <p:cNvPr name="TextBox 11" id="11"/>
          <p:cNvSpPr txBox="true"/>
          <p:nvPr/>
        </p:nvSpPr>
        <p:spPr>
          <a:xfrm rot="0">
            <a:off x="1022587" y="7334623"/>
            <a:ext cx="5551711" cy="1303752"/>
          </a:xfrm>
          <a:prstGeom prst="rect">
            <a:avLst/>
          </a:prstGeom>
        </p:spPr>
        <p:txBody>
          <a:bodyPr anchor="t" rtlCol="false" tIns="0" lIns="0" bIns="0" rIns="0">
            <a:spAutoFit/>
          </a:bodyPr>
          <a:lstStyle/>
          <a:p>
            <a:pPr>
              <a:lnSpc>
                <a:spcPts val="9514"/>
              </a:lnSpc>
            </a:pPr>
            <a:r>
              <a:rPr lang="en-US" sz="6796">
                <a:solidFill>
                  <a:srgbClr val="F3F6FA"/>
                </a:solidFill>
                <a:latin typeface="Kollektif"/>
              </a:rPr>
              <a:t>LEAP’24</a:t>
            </a:r>
          </a:p>
        </p:txBody>
      </p:sp>
      <p:sp>
        <p:nvSpPr>
          <p:cNvPr name="AutoShape 12" id="12"/>
          <p:cNvSpPr/>
          <p:nvPr/>
        </p:nvSpPr>
        <p:spPr>
          <a:xfrm rot="-7200000">
            <a:off x="5919627" y="8708126"/>
            <a:ext cx="3877602" cy="0"/>
          </a:xfrm>
          <a:prstGeom prst="line">
            <a:avLst/>
          </a:prstGeom>
          <a:ln cap="flat" w="38100">
            <a:solidFill>
              <a:srgbClr val="F3F6FA"/>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39437" y="-2968934"/>
            <a:ext cx="6922219" cy="10911627"/>
          </a:xfrm>
          <a:custGeom>
            <a:avLst/>
            <a:gdLst/>
            <a:ahLst/>
            <a:cxnLst/>
            <a:rect r="r" b="b" t="t" l="l"/>
            <a:pathLst>
              <a:path h="10911627" w="6922219">
                <a:moveTo>
                  <a:pt x="0" y="0"/>
                </a:moveTo>
                <a:lnTo>
                  <a:pt x="6922219" y="0"/>
                </a:lnTo>
                <a:lnTo>
                  <a:pt x="6922219" y="10911627"/>
                </a:lnTo>
                <a:lnTo>
                  <a:pt x="0" y="10911627"/>
                </a:lnTo>
                <a:lnTo>
                  <a:pt x="0" y="0"/>
                </a:lnTo>
                <a:close/>
              </a:path>
            </a:pathLst>
          </a:custGeom>
          <a:blipFill>
            <a:blip r:embed="rId2">
              <a:extLst>
                <a:ext uri="{96DAC541-7B7A-43D3-8B79-37D633B846F1}">
                  <asvg:svgBlip xmlns:asvg="http://schemas.microsoft.com/office/drawing/2016/SVG/main" r:embed="rId3"/>
                </a:ext>
              </a:extLst>
            </a:blip>
            <a:stretch>
              <a:fillRect l="0" t="0" r="-61881" b="0"/>
            </a:stretch>
          </a:blipFill>
        </p:spPr>
      </p:sp>
      <p:grpSp>
        <p:nvGrpSpPr>
          <p:cNvPr name="Group 3" id="3"/>
          <p:cNvGrpSpPr/>
          <p:nvPr/>
        </p:nvGrpSpPr>
        <p:grpSpPr>
          <a:xfrm rot="-1751933">
            <a:off x="179230" y="2590504"/>
            <a:ext cx="20414930" cy="11270142"/>
            <a:chOff x="0" y="0"/>
            <a:chExt cx="5376772" cy="2968268"/>
          </a:xfrm>
        </p:grpSpPr>
        <p:sp>
          <p:nvSpPr>
            <p:cNvPr name="Freeform 4" id="4"/>
            <p:cNvSpPr/>
            <p:nvPr/>
          </p:nvSpPr>
          <p:spPr>
            <a:xfrm flipH="false" flipV="false" rot="0">
              <a:off x="0" y="0"/>
              <a:ext cx="5376772" cy="2968268"/>
            </a:xfrm>
            <a:custGeom>
              <a:avLst/>
              <a:gdLst/>
              <a:ahLst/>
              <a:cxnLst/>
              <a:rect r="r" b="b" t="t" l="l"/>
              <a:pathLst>
                <a:path h="2968268" w="5376772">
                  <a:moveTo>
                    <a:pt x="0" y="0"/>
                  </a:moveTo>
                  <a:lnTo>
                    <a:pt x="5376772" y="0"/>
                  </a:lnTo>
                  <a:lnTo>
                    <a:pt x="5376772" y="2968268"/>
                  </a:lnTo>
                  <a:lnTo>
                    <a:pt x="0" y="2968268"/>
                  </a:lnTo>
                  <a:close/>
                </a:path>
              </a:pathLst>
            </a:custGeom>
            <a:solidFill>
              <a:srgbClr val="0B1320"/>
            </a:solidFill>
          </p:spPr>
        </p:sp>
        <p:sp>
          <p:nvSpPr>
            <p:cNvPr name="TextBox 5" id="5"/>
            <p:cNvSpPr txBox="true"/>
            <p:nvPr/>
          </p:nvSpPr>
          <p:spPr>
            <a:xfrm>
              <a:off x="0" y="-47625"/>
              <a:ext cx="5376772" cy="301589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1397695"/>
            <a:ext cx="7237570" cy="2503171"/>
          </a:xfrm>
          <a:prstGeom prst="rect">
            <a:avLst/>
          </a:prstGeom>
        </p:spPr>
        <p:txBody>
          <a:bodyPr anchor="t" rtlCol="false" tIns="0" lIns="0" bIns="0" rIns="0">
            <a:spAutoFit/>
          </a:bodyPr>
          <a:lstStyle/>
          <a:p>
            <a:pPr>
              <a:lnSpc>
                <a:spcPts val="10079"/>
              </a:lnSpc>
            </a:pPr>
            <a:r>
              <a:rPr lang="en-US" sz="7199">
                <a:solidFill>
                  <a:srgbClr val="0B1320"/>
                </a:solidFill>
                <a:latin typeface="League Spartan Bold"/>
              </a:rPr>
              <a:t>Presentation</a:t>
            </a:r>
          </a:p>
          <a:p>
            <a:pPr>
              <a:lnSpc>
                <a:spcPts val="10079"/>
              </a:lnSpc>
            </a:pPr>
            <a:r>
              <a:rPr lang="en-US" sz="7199">
                <a:solidFill>
                  <a:srgbClr val="0B1320"/>
                </a:solidFill>
                <a:latin typeface="League Spartan Bold"/>
              </a:rPr>
              <a:t>                  By</a:t>
            </a:r>
          </a:p>
        </p:txBody>
      </p:sp>
      <p:sp>
        <p:nvSpPr>
          <p:cNvPr name="TextBox 7" id="7"/>
          <p:cNvSpPr txBox="true"/>
          <p:nvPr/>
        </p:nvSpPr>
        <p:spPr>
          <a:xfrm rot="0">
            <a:off x="7947693" y="4886325"/>
            <a:ext cx="8263010" cy="2792528"/>
          </a:xfrm>
          <a:prstGeom prst="rect">
            <a:avLst/>
          </a:prstGeom>
        </p:spPr>
        <p:txBody>
          <a:bodyPr anchor="t" rtlCol="false" tIns="0" lIns="0" bIns="0" rIns="0">
            <a:spAutoFit/>
          </a:bodyPr>
          <a:lstStyle/>
          <a:p>
            <a:pPr>
              <a:lnSpc>
                <a:spcPts val="7247"/>
              </a:lnSpc>
            </a:pPr>
            <a:r>
              <a:rPr lang="en-US" sz="4675">
                <a:solidFill>
                  <a:srgbClr val="FFFFFF"/>
                </a:solidFill>
                <a:latin typeface="Kollektif"/>
              </a:rPr>
              <a:t>SUDHANSHU MAKHARIA </a:t>
            </a:r>
          </a:p>
          <a:p>
            <a:pPr>
              <a:lnSpc>
                <a:spcPts val="7247"/>
              </a:lnSpc>
            </a:pPr>
            <a:r>
              <a:rPr lang="en-US" sz="4675">
                <a:solidFill>
                  <a:srgbClr val="FFFFFF"/>
                </a:solidFill>
                <a:latin typeface="Kollektif"/>
              </a:rPr>
              <a:t>AMAN</a:t>
            </a:r>
          </a:p>
          <a:p>
            <a:pPr>
              <a:lnSpc>
                <a:spcPts val="7247"/>
              </a:lnSpc>
            </a:pPr>
            <a:r>
              <a:rPr lang="en-US" sz="4675">
                <a:solidFill>
                  <a:srgbClr val="FFFFFF"/>
                </a:solidFill>
                <a:latin typeface="Kollektif"/>
              </a:rPr>
              <a:t>HAARISH .R</a:t>
            </a:r>
          </a:p>
        </p:txBody>
      </p:sp>
      <p:grpSp>
        <p:nvGrpSpPr>
          <p:cNvPr name="Group 8" id="8"/>
          <p:cNvGrpSpPr/>
          <p:nvPr/>
        </p:nvGrpSpPr>
        <p:grpSpPr>
          <a:xfrm rot="-4667749">
            <a:off x="14350320" y="-3994161"/>
            <a:ext cx="3720768" cy="7555779"/>
            <a:chOff x="0" y="0"/>
            <a:chExt cx="979955" cy="1990000"/>
          </a:xfrm>
        </p:grpSpPr>
        <p:sp>
          <p:nvSpPr>
            <p:cNvPr name="Freeform 9" id="9"/>
            <p:cNvSpPr/>
            <p:nvPr/>
          </p:nvSpPr>
          <p:spPr>
            <a:xfrm flipH="false" flipV="false" rot="0">
              <a:off x="0" y="0"/>
              <a:ext cx="979955" cy="1989999"/>
            </a:xfrm>
            <a:custGeom>
              <a:avLst/>
              <a:gdLst/>
              <a:ahLst/>
              <a:cxnLst/>
              <a:rect r="r" b="b" t="t" l="l"/>
              <a:pathLst>
                <a:path h="1989999" w="979955">
                  <a:moveTo>
                    <a:pt x="0" y="0"/>
                  </a:moveTo>
                  <a:lnTo>
                    <a:pt x="979955" y="0"/>
                  </a:lnTo>
                  <a:lnTo>
                    <a:pt x="979955" y="1989999"/>
                  </a:lnTo>
                  <a:lnTo>
                    <a:pt x="0" y="1989999"/>
                  </a:lnTo>
                  <a:close/>
                </a:path>
              </a:pathLst>
            </a:custGeom>
            <a:solidFill>
              <a:srgbClr val="497183"/>
            </a:solidFill>
          </p:spPr>
        </p:sp>
        <p:sp>
          <p:nvSpPr>
            <p:cNvPr name="TextBox 10" id="10"/>
            <p:cNvSpPr txBox="true"/>
            <p:nvPr/>
          </p:nvSpPr>
          <p:spPr>
            <a:xfrm>
              <a:off x="0" y="-47625"/>
              <a:ext cx="979955" cy="2037625"/>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rot="1970442">
            <a:off x="10642332" y="3587829"/>
            <a:ext cx="11643412" cy="0"/>
          </a:xfrm>
          <a:prstGeom prst="line">
            <a:avLst/>
          </a:prstGeom>
          <a:ln cap="flat" w="38100">
            <a:solidFill>
              <a:srgbClr val="F3F6FA"/>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10308563" cy="10308563"/>
            <a:chOff x="0" y="0"/>
            <a:chExt cx="6350000" cy="6350000"/>
          </a:xfrm>
        </p:grpSpPr>
        <p:sp>
          <p:nvSpPr>
            <p:cNvPr name="Freeform 3" id="3"/>
            <p:cNvSpPr/>
            <p:nvPr/>
          </p:nvSpPr>
          <p:spPr>
            <a:xfrm flipH="false" flipV="false" rot="0">
              <a:off x="-95377" y="-95377"/>
              <a:ext cx="6540754" cy="6540754"/>
            </a:xfrm>
            <a:custGeom>
              <a:avLst/>
              <a:gdLst/>
              <a:ahLst/>
              <a:cxnLst/>
              <a:rect r="r" b="b" t="t" l="l"/>
              <a:pathLst>
                <a:path h="6540754" w="6540754">
                  <a:moveTo>
                    <a:pt x="6540754" y="0"/>
                  </a:moveTo>
                  <a:lnTo>
                    <a:pt x="0" y="6540754"/>
                  </a:lnTo>
                  <a:lnTo>
                    <a:pt x="6540754" y="6540754"/>
                  </a:lnTo>
                  <a:close/>
                </a:path>
              </a:pathLst>
            </a:custGeom>
            <a:blipFill>
              <a:blip r:embed="rId2"/>
              <a:stretch>
                <a:fillRect l="0" t="0" r="-49999" b="0"/>
              </a:stretch>
            </a:blipFill>
          </p:spPr>
        </p:sp>
      </p:grpSp>
      <p:sp>
        <p:nvSpPr>
          <p:cNvPr name="Freeform 4" id="4"/>
          <p:cNvSpPr/>
          <p:nvPr/>
        </p:nvSpPr>
        <p:spPr>
          <a:xfrm flipH="true" flipV="true" rot="5400000">
            <a:off x="11208602" y="-4376167"/>
            <a:ext cx="5375133" cy="8472926"/>
          </a:xfrm>
          <a:custGeom>
            <a:avLst/>
            <a:gdLst/>
            <a:ahLst/>
            <a:cxnLst/>
            <a:rect r="r" b="b" t="t" l="l"/>
            <a:pathLst>
              <a:path h="8472926" w="5375133">
                <a:moveTo>
                  <a:pt x="5375133" y="8472925"/>
                </a:moveTo>
                <a:lnTo>
                  <a:pt x="0" y="8472925"/>
                </a:lnTo>
                <a:lnTo>
                  <a:pt x="0" y="0"/>
                </a:lnTo>
                <a:lnTo>
                  <a:pt x="5375133" y="0"/>
                </a:lnTo>
                <a:lnTo>
                  <a:pt x="5375133" y="8472925"/>
                </a:lnTo>
                <a:close/>
              </a:path>
            </a:pathLst>
          </a:custGeom>
          <a:blipFill>
            <a:blip r:embed="rId3">
              <a:extLst>
                <a:ext uri="{96DAC541-7B7A-43D3-8B79-37D633B846F1}">
                  <asvg:svgBlip xmlns:asvg="http://schemas.microsoft.com/office/drawing/2016/SVG/main" r:embed="rId4"/>
                </a:ext>
              </a:extLst>
            </a:blip>
            <a:stretch>
              <a:fillRect l="0" t="0" r="-61881" b="0"/>
            </a:stretch>
          </a:blipFill>
        </p:spPr>
      </p:sp>
      <p:sp>
        <p:nvSpPr>
          <p:cNvPr name="Freeform 5" id="5"/>
          <p:cNvSpPr/>
          <p:nvPr/>
        </p:nvSpPr>
        <p:spPr>
          <a:xfrm flipH="false" flipV="false" rot="5400000">
            <a:off x="-2126549" y="5719717"/>
            <a:ext cx="4632681" cy="5258396"/>
          </a:xfrm>
          <a:custGeom>
            <a:avLst/>
            <a:gdLst/>
            <a:ahLst/>
            <a:cxnLst/>
            <a:rect r="r" b="b" t="t" l="l"/>
            <a:pathLst>
              <a:path h="5258396" w="4632681">
                <a:moveTo>
                  <a:pt x="0" y="0"/>
                </a:moveTo>
                <a:lnTo>
                  <a:pt x="4632680" y="0"/>
                </a:lnTo>
                <a:lnTo>
                  <a:pt x="4632680" y="5258396"/>
                </a:lnTo>
                <a:lnTo>
                  <a:pt x="0" y="5258396"/>
                </a:lnTo>
                <a:lnTo>
                  <a:pt x="0" y="0"/>
                </a:lnTo>
                <a:close/>
              </a:path>
            </a:pathLst>
          </a:custGeom>
          <a:blipFill>
            <a:blip r:embed="rId5">
              <a:alphaModFix amt="48000"/>
              <a:extLst>
                <a:ext uri="{96DAC541-7B7A-43D3-8B79-37D633B846F1}">
                  <asvg:svgBlip xmlns:asvg="http://schemas.microsoft.com/office/drawing/2016/SVG/main" r:embed="rId6"/>
                </a:ext>
              </a:extLst>
            </a:blip>
            <a:stretch>
              <a:fillRect l="0" t="0" r="-43679" b="0"/>
            </a:stretch>
          </a:blipFill>
        </p:spPr>
      </p:sp>
      <p:grpSp>
        <p:nvGrpSpPr>
          <p:cNvPr name="Group 6" id="6"/>
          <p:cNvGrpSpPr/>
          <p:nvPr/>
        </p:nvGrpSpPr>
        <p:grpSpPr>
          <a:xfrm rot="-5845962">
            <a:off x="2694164" y="5655333"/>
            <a:ext cx="3720768" cy="12187601"/>
            <a:chOff x="0" y="0"/>
            <a:chExt cx="979955" cy="3209903"/>
          </a:xfrm>
        </p:grpSpPr>
        <p:sp>
          <p:nvSpPr>
            <p:cNvPr name="Freeform 7" id="7"/>
            <p:cNvSpPr/>
            <p:nvPr/>
          </p:nvSpPr>
          <p:spPr>
            <a:xfrm flipH="false" flipV="false" rot="0">
              <a:off x="0" y="0"/>
              <a:ext cx="979955" cy="3209903"/>
            </a:xfrm>
            <a:custGeom>
              <a:avLst/>
              <a:gdLst/>
              <a:ahLst/>
              <a:cxnLst/>
              <a:rect r="r" b="b" t="t" l="l"/>
              <a:pathLst>
                <a:path h="3209903" w="979955">
                  <a:moveTo>
                    <a:pt x="0" y="0"/>
                  </a:moveTo>
                  <a:lnTo>
                    <a:pt x="979955" y="0"/>
                  </a:lnTo>
                  <a:lnTo>
                    <a:pt x="979955" y="3209903"/>
                  </a:lnTo>
                  <a:lnTo>
                    <a:pt x="0" y="3209903"/>
                  </a:lnTo>
                  <a:close/>
                </a:path>
              </a:pathLst>
            </a:custGeom>
            <a:solidFill>
              <a:srgbClr val="0B1320"/>
            </a:solidFill>
          </p:spPr>
        </p:sp>
        <p:sp>
          <p:nvSpPr>
            <p:cNvPr name="TextBox 8" id="8"/>
            <p:cNvSpPr txBox="true"/>
            <p:nvPr/>
          </p:nvSpPr>
          <p:spPr>
            <a:xfrm>
              <a:off x="0" y="-47625"/>
              <a:ext cx="979955" cy="325752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28700" y="1161369"/>
            <a:ext cx="8971636" cy="1409821"/>
          </a:xfrm>
          <a:prstGeom prst="rect">
            <a:avLst/>
          </a:prstGeom>
        </p:spPr>
        <p:txBody>
          <a:bodyPr anchor="t" rtlCol="false" tIns="0" lIns="0" bIns="0" rIns="0">
            <a:spAutoFit/>
          </a:bodyPr>
          <a:lstStyle/>
          <a:p>
            <a:pPr>
              <a:lnSpc>
                <a:spcPts val="11536"/>
              </a:lnSpc>
            </a:pPr>
            <a:r>
              <a:rPr lang="en-US" sz="8240">
                <a:solidFill>
                  <a:srgbClr val="0B1320"/>
                </a:solidFill>
                <a:latin typeface="League Spartan Bold"/>
              </a:rPr>
              <a:t>Introduction</a:t>
            </a:r>
          </a:p>
        </p:txBody>
      </p:sp>
      <p:sp>
        <p:nvSpPr>
          <p:cNvPr name="TextBox 10" id="10"/>
          <p:cNvSpPr txBox="true"/>
          <p:nvPr/>
        </p:nvSpPr>
        <p:spPr>
          <a:xfrm rot="0">
            <a:off x="1028700" y="2777512"/>
            <a:ext cx="9809107" cy="5078503"/>
          </a:xfrm>
          <a:prstGeom prst="rect">
            <a:avLst/>
          </a:prstGeom>
        </p:spPr>
        <p:txBody>
          <a:bodyPr anchor="t" rtlCol="false" tIns="0" lIns="0" bIns="0" rIns="0">
            <a:spAutoFit/>
          </a:bodyPr>
          <a:lstStyle/>
          <a:p>
            <a:pPr algn="just">
              <a:lnSpc>
                <a:spcPts val="5713"/>
              </a:lnSpc>
            </a:pPr>
            <a:r>
              <a:rPr lang="en-US" sz="3209">
                <a:solidFill>
                  <a:srgbClr val="1C3F60"/>
                </a:solidFill>
                <a:latin typeface="Kollektif"/>
              </a:rPr>
              <a:t>The challenge lies in tailoring television ads to individual viewers, making them not just personalized but also intriguing, thanks to the incorporation of quantum randomness. This demands a creative fusion of personalized content and the unique unpredictability offered by quantum processes for a truly engaging and impactful advertising experience.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sp>
        <p:nvSpPr>
          <p:cNvPr name="TextBox 2" id="2"/>
          <p:cNvSpPr txBox="true"/>
          <p:nvPr/>
        </p:nvSpPr>
        <p:spPr>
          <a:xfrm rot="0">
            <a:off x="4520349" y="866314"/>
            <a:ext cx="9899594" cy="1089151"/>
          </a:xfrm>
          <a:prstGeom prst="rect">
            <a:avLst/>
          </a:prstGeom>
        </p:spPr>
        <p:txBody>
          <a:bodyPr anchor="t" rtlCol="false" tIns="0" lIns="0" bIns="0" rIns="0">
            <a:spAutoFit/>
          </a:bodyPr>
          <a:lstStyle/>
          <a:p>
            <a:pPr algn="ctr">
              <a:lnSpc>
                <a:spcPts val="8133"/>
              </a:lnSpc>
            </a:pPr>
            <a:r>
              <a:rPr lang="en-US" sz="8299">
                <a:solidFill>
                  <a:srgbClr val="F3F6FA"/>
                </a:solidFill>
                <a:latin typeface="League Spartan Bold"/>
              </a:rPr>
              <a:t>Idea Description</a:t>
            </a:r>
          </a:p>
        </p:txBody>
      </p:sp>
      <p:sp>
        <p:nvSpPr>
          <p:cNvPr name="TextBox 3" id="3"/>
          <p:cNvSpPr txBox="true"/>
          <p:nvPr/>
        </p:nvSpPr>
        <p:spPr>
          <a:xfrm rot="0">
            <a:off x="4707874" y="2231625"/>
            <a:ext cx="10921264" cy="7728814"/>
          </a:xfrm>
          <a:prstGeom prst="rect">
            <a:avLst/>
          </a:prstGeom>
        </p:spPr>
        <p:txBody>
          <a:bodyPr anchor="t" rtlCol="false" tIns="0" lIns="0" bIns="0" rIns="0">
            <a:spAutoFit/>
          </a:bodyPr>
          <a:lstStyle/>
          <a:p>
            <a:pPr algn="just" marL="825706" indent="-412853" lvl="1">
              <a:lnSpc>
                <a:spcPts val="6807"/>
              </a:lnSpc>
              <a:buFont typeface="Arial"/>
              <a:buChar char="•"/>
            </a:pPr>
            <a:r>
              <a:rPr lang="en-US" sz="3824">
                <a:solidFill>
                  <a:srgbClr val="F3F6FA"/>
                </a:solidFill>
                <a:latin typeface="Kollektif"/>
              </a:rPr>
              <a:t>User age range can be identified by the type of channel/program.</a:t>
            </a:r>
          </a:p>
          <a:p>
            <a:pPr algn="just" marL="825706" indent="-412853" lvl="1">
              <a:lnSpc>
                <a:spcPts val="6807"/>
              </a:lnSpc>
              <a:buFont typeface="Arial"/>
              <a:buChar char="•"/>
            </a:pPr>
            <a:r>
              <a:rPr lang="en-US" sz="3824">
                <a:solidFill>
                  <a:srgbClr val="F3F6FA"/>
                </a:solidFill>
                <a:latin typeface="Kollektif"/>
              </a:rPr>
              <a:t>Using existing machine learning algorithms</a:t>
            </a:r>
          </a:p>
          <a:p>
            <a:pPr algn="just">
              <a:lnSpc>
                <a:spcPts val="6807"/>
              </a:lnSpc>
            </a:pPr>
            <a:r>
              <a:rPr lang="en-US" sz="3824">
                <a:solidFill>
                  <a:srgbClr val="F3F6FA"/>
                </a:solidFill>
                <a:latin typeface="Kollektif"/>
              </a:rPr>
              <a:t>       we can identify the interests of user.</a:t>
            </a:r>
          </a:p>
          <a:p>
            <a:pPr algn="just" marL="825706" indent="-412853" lvl="1">
              <a:lnSpc>
                <a:spcPts val="6807"/>
              </a:lnSpc>
              <a:buFont typeface="Arial"/>
              <a:buChar char="•"/>
            </a:pPr>
            <a:r>
              <a:rPr lang="en-US" sz="3824">
                <a:solidFill>
                  <a:srgbClr val="F3F6FA"/>
                </a:solidFill>
                <a:latin typeface="Kollektif"/>
              </a:rPr>
              <a:t>Using the above data, quantum random number generator (QRNG) can be used to create the sense of amusement.</a:t>
            </a:r>
          </a:p>
          <a:p>
            <a:pPr algn="just">
              <a:lnSpc>
                <a:spcPts val="6807"/>
              </a:lnSpc>
            </a:pPr>
            <a:r>
              <a:rPr lang="en-US" sz="3824">
                <a:solidFill>
                  <a:srgbClr val="F3F6FA"/>
                </a:solidFill>
                <a:latin typeface="Kollektif"/>
              </a:rPr>
              <a:t> </a:t>
            </a:r>
          </a:p>
          <a:p>
            <a:pPr algn="just">
              <a:lnSpc>
                <a:spcPts val="6807"/>
              </a:lnSpc>
            </a:pPr>
          </a:p>
        </p:txBody>
      </p:sp>
      <p:grpSp>
        <p:nvGrpSpPr>
          <p:cNvPr name="Group 4" id="4"/>
          <p:cNvGrpSpPr/>
          <p:nvPr/>
        </p:nvGrpSpPr>
        <p:grpSpPr>
          <a:xfrm rot="-3910511">
            <a:off x="1682488" y="4583641"/>
            <a:ext cx="4966771" cy="11433354"/>
            <a:chOff x="0" y="0"/>
            <a:chExt cx="1308121" cy="3011254"/>
          </a:xfrm>
        </p:grpSpPr>
        <p:sp>
          <p:nvSpPr>
            <p:cNvPr name="Freeform 5" id="5"/>
            <p:cNvSpPr/>
            <p:nvPr/>
          </p:nvSpPr>
          <p:spPr>
            <a:xfrm flipH="false" flipV="false" rot="0">
              <a:off x="0" y="0"/>
              <a:ext cx="1308121" cy="3011254"/>
            </a:xfrm>
            <a:custGeom>
              <a:avLst/>
              <a:gdLst/>
              <a:ahLst/>
              <a:cxnLst/>
              <a:rect r="r" b="b" t="t" l="l"/>
              <a:pathLst>
                <a:path h="3011254" w="1308121">
                  <a:moveTo>
                    <a:pt x="0" y="0"/>
                  </a:moveTo>
                  <a:lnTo>
                    <a:pt x="1308121" y="0"/>
                  </a:lnTo>
                  <a:lnTo>
                    <a:pt x="1308121" y="3011254"/>
                  </a:lnTo>
                  <a:lnTo>
                    <a:pt x="0" y="3011254"/>
                  </a:lnTo>
                  <a:close/>
                </a:path>
              </a:pathLst>
            </a:custGeom>
            <a:solidFill>
              <a:srgbClr val="F3F6FA"/>
            </a:solidFill>
          </p:spPr>
        </p:sp>
        <p:sp>
          <p:nvSpPr>
            <p:cNvPr name="TextBox 6" id="6"/>
            <p:cNvSpPr txBox="true"/>
            <p:nvPr/>
          </p:nvSpPr>
          <p:spPr>
            <a:xfrm>
              <a:off x="0" y="-47625"/>
              <a:ext cx="1308121" cy="305887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486711">
            <a:off x="10011160" y="9577750"/>
            <a:ext cx="9192617" cy="1674542"/>
            <a:chOff x="0" y="0"/>
            <a:chExt cx="2421101" cy="441032"/>
          </a:xfrm>
        </p:grpSpPr>
        <p:sp>
          <p:nvSpPr>
            <p:cNvPr name="Freeform 8" id="8"/>
            <p:cNvSpPr/>
            <p:nvPr/>
          </p:nvSpPr>
          <p:spPr>
            <a:xfrm flipH="false" flipV="false" rot="0">
              <a:off x="0" y="0"/>
              <a:ext cx="2421101" cy="441032"/>
            </a:xfrm>
            <a:custGeom>
              <a:avLst/>
              <a:gdLst/>
              <a:ahLst/>
              <a:cxnLst/>
              <a:rect r="r" b="b" t="t" l="l"/>
              <a:pathLst>
                <a:path h="441032" w="2421101">
                  <a:moveTo>
                    <a:pt x="0" y="0"/>
                  </a:moveTo>
                  <a:lnTo>
                    <a:pt x="2421101" y="0"/>
                  </a:lnTo>
                  <a:lnTo>
                    <a:pt x="2421101" y="441032"/>
                  </a:lnTo>
                  <a:lnTo>
                    <a:pt x="0" y="441032"/>
                  </a:lnTo>
                  <a:close/>
                </a:path>
              </a:pathLst>
            </a:custGeom>
            <a:solidFill>
              <a:srgbClr val="497183"/>
            </a:solidFill>
          </p:spPr>
        </p:sp>
        <p:sp>
          <p:nvSpPr>
            <p:cNvPr name="TextBox 9" id="9"/>
            <p:cNvSpPr txBox="true"/>
            <p:nvPr/>
          </p:nvSpPr>
          <p:spPr>
            <a:xfrm>
              <a:off x="0" y="-47625"/>
              <a:ext cx="2421101" cy="48865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true" rot="-10800000">
            <a:off x="-4605697" y="-4183399"/>
            <a:ext cx="6989146" cy="11017126"/>
          </a:xfrm>
          <a:custGeom>
            <a:avLst/>
            <a:gdLst/>
            <a:ahLst/>
            <a:cxnLst/>
            <a:rect r="r" b="b" t="t" l="l"/>
            <a:pathLst>
              <a:path h="11017126" w="6989146">
                <a:moveTo>
                  <a:pt x="6989147" y="11017126"/>
                </a:moveTo>
                <a:lnTo>
                  <a:pt x="0" y="11017126"/>
                </a:lnTo>
                <a:lnTo>
                  <a:pt x="0" y="0"/>
                </a:lnTo>
                <a:lnTo>
                  <a:pt x="6989147" y="0"/>
                </a:lnTo>
                <a:lnTo>
                  <a:pt x="6989147" y="11017126"/>
                </a:lnTo>
                <a:close/>
              </a:path>
            </a:pathLst>
          </a:custGeom>
          <a:blipFill>
            <a:blip r:embed="rId2">
              <a:alphaModFix amt="7999"/>
              <a:extLst>
                <a:ext uri="{96DAC541-7B7A-43D3-8B79-37D633B846F1}">
                  <asvg:svgBlip xmlns:asvg="http://schemas.microsoft.com/office/drawing/2016/SVG/main" r:embed="rId3"/>
                </a:ext>
              </a:extLst>
            </a:blip>
            <a:stretch>
              <a:fillRect l="0" t="0" r="-61881" b="0"/>
            </a:stretch>
          </a:blipFill>
        </p:spPr>
      </p:sp>
      <p:sp>
        <p:nvSpPr>
          <p:cNvPr name="Freeform 11" id="11"/>
          <p:cNvSpPr/>
          <p:nvPr/>
        </p:nvSpPr>
        <p:spPr>
          <a:xfrm flipH="false" flipV="false" rot="0">
            <a:off x="753505" y="2289301"/>
            <a:ext cx="3954369" cy="3954369"/>
          </a:xfrm>
          <a:custGeom>
            <a:avLst/>
            <a:gdLst/>
            <a:ahLst/>
            <a:cxnLst/>
            <a:rect r="r" b="b" t="t" l="l"/>
            <a:pathLst>
              <a:path h="3954369" w="3954369">
                <a:moveTo>
                  <a:pt x="0" y="0"/>
                </a:moveTo>
                <a:lnTo>
                  <a:pt x="3954369" y="0"/>
                </a:lnTo>
                <a:lnTo>
                  <a:pt x="3954369" y="3954368"/>
                </a:lnTo>
                <a:lnTo>
                  <a:pt x="0" y="3954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rot="9148715">
            <a:off x="5472606" y="8961146"/>
            <a:ext cx="14028815" cy="0"/>
          </a:xfrm>
          <a:prstGeom prst="line">
            <a:avLst/>
          </a:prstGeom>
          <a:ln cap="flat" w="38100">
            <a:solidFill>
              <a:srgbClr val="F3F6FA"/>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pSp>
        <p:nvGrpSpPr>
          <p:cNvPr name="Group 2" id="2"/>
          <p:cNvGrpSpPr/>
          <p:nvPr/>
        </p:nvGrpSpPr>
        <p:grpSpPr>
          <a:xfrm rot="0">
            <a:off x="-592764" y="8516663"/>
            <a:ext cx="19665504" cy="3108808"/>
            <a:chOff x="0" y="0"/>
            <a:chExt cx="5179392" cy="818781"/>
          </a:xfrm>
        </p:grpSpPr>
        <p:sp>
          <p:nvSpPr>
            <p:cNvPr name="Freeform 3" id="3"/>
            <p:cNvSpPr/>
            <p:nvPr/>
          </p:nvSpPr>
          <p:spPr>
            <a:xfrm flipH="false" flipV="false" rot="0">
              <a:off x="0" y="0"/>
              <a:ext cx="5179392" cy="818781"/>
            </a:xfrm>
            <a:custGeom>
              <a:avLst/>
              <a:gdLst/>
              <a:ahLst/>
              <a:cxnLst/>
              <a:rect r="r" b="b" t="t" l="l"/>
              <a:pathLst>
                <a:path h="818781" w="5179392">
                  <a:moveTo>
                    <a:pt x="0" y="0"/>
                  </a:moveTo>
                  <a:lnTo>
                    <a:pt x="5179392" y="0"/>
                  </a:lnTo>
                  <a:lnTo>
                    <a:pt x="5179392" y="818781"/>
                  </a:lnTo>
                  <a:lnTo>
                    <a:pt x="0" y="818781"/>
                  </a:lnTo>
                  <a:close/>
                </a:path>
              </a:pathLst>
            </a:custGeom>
            <a:solidFill>
              <a:srgbClr val="0B1320"/>
            </a:solidFill>
          </p:spPr>
        </p:sp>
        <p:sp>
          <p:nvSpPr>
            <p:cNvPr name="TextBox 4" id="4"/>
            <p:cNvSpPr txBox="true"/>
            <p:nvPr/>
          </p:nvSpPr>
          <p:spPr>
            <a:xfrm>
              <a:off x="0" y="-47625"/>
              <a:ext cx="5179392" cy="86640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true" rot="-10800000">
            <a:off x="-127394" y="2124356"/>
            <a:ext cx="6989146" cy="11017126"/>
          </a:xfrm>
          <a:custGeom>
            <a:avLst/>
            <a:gdLst/>
            <a:ahLst/>
            <a:cxnLst/>
            <a:rect r="r" b="b" t="t" l="l"/>
            <a:pathLst>
              <a:path h="11017126" w="6989146">
                <a:moveTo>
                  <a:pt x="6989147" y="11017125"/>
                </a:moveTo>
                <a:lnTo>
                  <a:pt x="0" y="11017125"/>
                </a:lnTo>
                <a:lnTo>
                  <a:pt x="0" y="0"/>
                </a:lnTo>
                <a:lnTo>
                  <a:pt x="6989147" y="0"/>
                </a:lnTo>
                <a:lnTo>
                  <a:pt x="6989147" y="11017125"/>
                </a:lnTo>
                <a:close/>
              </a:path>
            </a:pathLst>
          </a:custGeom>
          <a:blipFill>
            <a:blip r:embed="rId2">
              <a:alphaModFix amt="7999"/>
              <a:extLst>
                <a:ext uri="{96DAC541-7B7A-43D3-8B79-37D633B846F1}">
                  <asvg:svgBlip xmlns:asvg="http://schemas.microsoft.com/office/drawing/2016/SVG/main" r:embed="rId3"/>
                </a:ext>
              </a:extLst>
            </a:blip>
            <a:stretch>
              <a:fillRect l="0" t="0" r="-61881" b="0"/>
            </a:stretch>
          </a:blipFill>
        </p:spPr>
      </p:sp>
      <p:grpSp>
        <p:nvGrpSpPr>
          <p:cNvPr name="Group 6" id="6"/>
          <p:cNvGrpSpPr/>
          <p:nvPr/>
        </p:nvGrpSpPr>
        <p:grpSpPr>
          <a:xfrm rot="-4483572">
            <a:off x="13587807" y="2629084"/>
            <a:ext cx="9271532" cy="3826079"/>
            <a:chOff x="0" y="0"/>
            <a:chExt cx="2441885" cy="1007692"/>
          </a:xfrm>
        </p:grpSpPr>
        <p:sp>
          <p:nvSpPr>
            <p:cNvPr name="Freeform 7" id="7"/>
            <p:cNvSpPr/>
            <p:nvPr/>
          </p:nvSpPr>
          <p:spPr>
            <a:xfrm flipH="false" flipV="false" rot="0">
              <a:off x="0" y="0"/>
              <a:ext cx="2441885" cy="1007691"/>
            </a:xfrm>
            <a:custGeom>
              <a:avLst/>
              <a:gdLst/>
              <a:ahLst/>
              <a:cxnLst/>
              <a:rect r="r" b="b" t="t" l="l"/>
              <a:pathLst>
                <a:path h="1007691" w="2441885">
                  <a:moveTo>
                    <a:pt x="0" y="0"/>
                  </a:moveTo>
                  <a:lnTo>
                    <a:pt x="2441885" y="0"/>
                  </a:lnTo>
                  <a:lnTo>
                    <a:pt x="2441885" y="1007691"/>
                  </a:lnTo>
                  <a:lnTo>
                    <a:pt x="0" y="1007691"/>
                  </a:lnTo>
                  <a:close/>
                </a:path>
              </a:pathLst>
            </a:custGeom>
            <a:solidFill>
              <a:srgbClr val="497183"/>
            </a:solidFill>
          </p:spPr>
        </p:sp>
        <p:sp>
          <p:nvSpPr>
            <p:cNvPr name="TextBox 8" id="8"/>
            <p:cNvSpPr txBox="true"/>
            <p:nvPr/>
          </p:nvSpPr>
          <p:spPr>
            <a:xfrm>
              <a:off x="0" y="-47625"/>
              <a:ext cx="2441885" cy="105531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4648650">
            <a:off x="11970985" y="-2053884"/>
            <a:ext cx="4632681" cy="5258396"/>
          </a:xfrm>
          <a:custGeom>
            <a:avLst/>
            <a:gdLst/>
            <a:ahLst/>
            <a:cxnLst/>
            <a:rect r="r" b="b" t="t" l="l"/>
            <a:pathLst>
              <a:path h="5258396" w="4632681">
                <a:moveTo>
                  <a:pt x="0" y="0"/>
                </a:moveTo>
                <a:lnTo>
                  <a:pt x="4632680" y="0"/>
                </a:lnTo>
                <a:lnTo>
                  <a:pt x="4632680" y="5258397"/>
                </a:lnTo>
                <a:lnTo>
                  <a:pt x="0" y="5258397"/>
                </a:lnTo>
                <a:lnTo>
                  <a:pt x="0" y="0"/>
                </a:lnTo>
                <a:close/>
              </a:path>
            </a:pathLst>
          </a:custGeom>
          <a:blipFill>
            <a:blip r:embed="rId4">
              <a:alphaModFix amt="48000"/>
              <a:extLst>
                <a:ext uri="{96DAC541-7B7A-43D3-8B79-37D633B846F1}">
                  <asvg:svgBlip xmlns:asvg="http://schemas.microsoft.com/office/drawing/2016/SVG/main" r:embed="rId5"/>
                </a:ext>
              </a:extLst>
            </a:blip>
            <a:stretch>
              <a:fillRect l="0" t="0" r="-43679" b="0"/>
            </a:stretch>
          </a:blipFill>
        </p:spPr>
      </p:sp>
      <p:sp>
        <p:nvSpPr>
          <p:cNvPr name="TextBox 10" id="10"/>
          <p:cNvSpPr txBox="true"/>
          <p:nvPr/>
        </p:nvSpPr>
        <p:spPr>
          <a:xfrm rot="0">
            <a:off x="4752402" y="746764"/>
            <a:ext cx="7242923" cy="1089151"/>
          </a:xfrm>
          <a:prstGeom prst="rect">
            <a:avLst/>
          </a:prstGeom>
        </p:spPr>
        <p:txBody>
          <a:bodyPr anchor="t" rtlCol="false" tIns="0" lIns="0" bIns="0" rIns="0">
            <a:spAutoFit/>
          </a:bodyPr>
          <a:lstStyle/>
          <a:p>
            <a:pPr>
              <a:lnSpc>
                <a:spcPts val="8133"/>
              </a:lnSpc>
            </a:pPr>
            <a:r>
              <a:rPr lang="en-US" sz="8299">
                <a:solidFill>
                  <a:srgbClr val="0B1320"/>
                </a:solidFill>
                <a:latin typeface="League Spartan Bold"/>
              </a:rPr>
              <a:t>Functionality</a:t>
            </a:r>
          </a:p>
        </p:txBody>
      </p:sp>
      <p:sp>
        <p:nvSpPr>
          <p:cNvPr name="TextBox 11" id="11"/>
          <p:cNvSpPr txBox="true"/>
          <p:nvPr/>
        </p:nvSpPr>
        <p:spPr>
          <a:xfrm rot="0">
            <a:off x="2233177" y="2260571"/>
            <a:ext cx="12281373" cy="5148608"/>
          </a:xfrm>
          <a:prstGeom prst="rect">
            <a:avLst/>
          </a:prstGeom>
        </p:spPr>
        <p:txBody>
          <a:bodyPr anchor="t" rtlCol="false" tIns="0" lIns="0" bIns="0" rIns="0">
            <a:spAutoFit/>
          </a:bodyPr>
          <a:lstStyle/>
          <a:p>
            <a:pPr algn="just" marL="822571" indent="-411285" lvl="1">
              <a:lnSpc>
                <a:spcPts val="6781"/>
              </a:lnSpc>
              <a:buFont typeface="Arial"/>
              <a:buChar char="•"/>
            </a:pPr>
            <a:r>
              <a:rPr lang="en-US" sz="3809">
                <a:solidFill>
                  <a:srgbClr val="0B1320"/>
                </a:solidFill>
                <a:latin typeface="Kollektif"/>
              </a:rPr>
              <a:t>The verified advertisements are categorized as per the user’s age and interests.</a:t>
            </a:r>
          </a:p>
          <a:p>
            <a:pPr algn="just" marL="822571" indent="-411285" lvl="1">
              <a:lnSpc>
                <a:spcPts val="6781"/>
              </a:lnSpc>
              <a:buFont typeface="Arial"/>
              <a:buChar char="•"/>
            </a:pPr>
            <a:r>
              <a:rPr lang="en-US" sz="3809">
                <a:solidFill>
                  <a:srgbClr val="0B1320"/>
                </a:solidFill>
                <a:latin typeface="Kollektif"/>
              </a:rPr>
              <a:t>Now, the advertisements are numbered in each category.</a:t>
            </a:r>
          </a:p>
          <a:p>
            <a:pPr algn="just" marL="822571" indent="-411285" lvl="1">
              <a:lnSpc>
                <a:spcPts val="6781"/>
              </a:lnSpc>
              <a:buFont typeface="Arial"/>
              <a:buChar char="•"/>
            </a:pPr>
            <a:r>
              <a:rPr lang="en-US" sz="3809">
                <a:solidFill>
                  <a:srgbClr val="0B1320"/>
                </a:solidFill>
                <a:latin typeface="Kollektif"/>
              </a:rPr>
              <a:t>Then, the QRNG is used to randomly select the number and corresponding  advertisement is played.</a:t>
            </a:r>
          </a:p>
        </p:txBody>
      </p:sp>
      <p:sp>
        <p:nvSpPr>
          <p:cNvPr name="AutoShape 12" id="12"/>
          <p:cNvSpPr/>
          <p:nvPr/>
        </p:nvSpPr>
        <p:spPr>
          <a:xfrm rot="-4499999">
            <a:off x="12637922" y="9427966"/>
            <a:ext cx="4500396" cy="0"/>
          </a:xfrm>
          <a:prstGeom prst="line">
            <a:avLst/>
          </a:prstGeom>
          <a:ln cap="flat" w="38100">
            <a:solidFill>
              <a:srgbClr val="F3F6FA"/>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true" flipV="false" rot="5400000">
            <a:off x="-2623119" y="-2629198"/>
            <a:ext cx="6656198" cy="5258396"/>
          </a:xfrm>
          <a:custGeom>
            <a:avLst/>
            <a:gdLst/>
            <a:ahLst/>
            <a:cxnLst/>
            <a:rect r="r" b="b" t="t" l="l"/>
            <a:pathLst>
              <a:path h="5258396" w="6656198">
                <a:moveTo>
                  <a:pt x="6656198" y="0"/>
                </a:moveTo>
                <a:lnTo>
                  <a:pt x="0" y="0"/>
                </a:lnTo>
                <a:lnTo>
                  <a:pt x="0" y="5258396"/>
                </a:lnTo>
                <a:lnTo>
                  <a:pt x="6656198" y="5258396"/>
                </a:lnTo>
                <a:lnTo>
                  <a:pt x="6656198"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6078968">
            <a:off x="7178993" y="5215803"/>
            <a:ext cx="1786066" cy="9943550"/>
            <a:chOff x="0" y="0"/>
            <a:chExt cx="470404" cy="2618877"/>
          </a:xfrm>
        </p:grpSpPr>
        <p:sp>
          <p:nvSpPr>
            <p:cNvPr name="Freeform 4" id="4"/>
            <p:cNvSpPr/>
            <p:nvPr/>
          </p:nvSpPr>
          <p:spPr>
            <a:xfrm flipH="false" flipV="false" rot="0">
              <a:off x="0" y="0"/>
              <a:ext cx="470404" cy="2618877"/>
            </a:xfrm>
            <a:custGeom>
              <a:avLst/>
              <a:gdLst/>
              <a:ahLst/>
              <a:cxnLst/>
              <a:rect r="r" b="b" t="t" l="l"/>
              <a:pathLst>
                <a:path h="2618877" w="470404">
                  <a:moveTo>
                    <a:pt x="0" y="0"/>
                  </a:moveTo>
                  <a:lnTo>
                    <a:pt x="470404" y="0"/>
                  </a:lnTo>
                  <a:lnTo>
                    <a:pt x="470404" y="2618877"/>
                  </a:lnTo>
                  <a:lnTo>
                    <a:pt x="0" y="2618877"/>
                  </a:lnTo>
                  <a:close/>
                </a:path>
              </a:pathLst>
            </a:custGeom>
            <a:solidFill>
              <a:srgbClr val="497183"/>
            </a:solidFill>
          </p:spPr>
        </p:sp>
        <p:sp>
          <p:nvSpPr>
            <p:cNvPr name="TextBox 5" id="5"/>
            <p:cNvSpPr txBox="true"/>
            <p:nvPr/>
          </p:nvSpPr>
          <p:spPr>
            <a:xfrm>
              <a:off x="0" y="-47625"/>
              <a:ext cx="470404" cy="26665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655168">
            <a:off x="10241031" y="2517303"/>
            <a:ext cx="15424018" cy="7023258"/>
            <a:chOff x="0" y="0"/>
            <a:chExt cx="4062293" cy="1849747"/>
          </a:xfrm>
        </p:grpSpPr>
        <p:sp>
          <p:nvSpPr>
            <p:cNvPr name="Freeform 7" id="7"/>
            <p:cNvSpPr/>
            <p:nvPr/>
          </p:nvSpPr>
          <p:spPr>
            <a:xfrm flipH="false" flipV="false" rot="0">
              <a:off x="0" y="0"/>
              <a:ext cx="4062293" cy="1849747"/>
            </a:xfrm>
            <a:custGeom>
              <a:avLst/>
              <a:gdLst/>
              <a:ahLst/>
              <a:cxnLst/>
              <a:rect r="r" b="b" t="t" l="l"/>
              <a:pathLst>
                <a:path h="1849747" w="4062293">
                  <a:moveTo>
                    <a:pt x="0" y="0"/>
                  </a:moveTo>
                  <a:lnTo>
                    <a:pt x="4062293" y="0"/>
                  </a:lnTo>
                  <a:lnTo>
                    <a:pt x="4062293" y="1849747"/>
                  </a:lnTo>
                  <a:lnTo>
                    <a:pt x="0" y="1849747"/>
                  </a:lnTo>
                  <a:close/>
                </a:path>
              </a:pathLst>
            </a:custGeom>
            <a:solidFill>
              <a:srgbClr val="0B1320"/>
            </a:solidFill>
          </p:spPr>
        </p:sp>
        <p:sp>
          <p:nvSpPr>
            <p:cNvPr name="TextBox 8" id="8"/>
            <p:cNvSpPr txBox="true"/>
            <p:nvPr/>
          </p:nvSpPr>
          <p:spPr>
            <a:xfrm>
              <a:off x="0" y="-47625"/>
              <a:ext cx="4062293" cy="189737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true" rot="5400000">
            <a:off x="8259222" y="-2127715"/>
            <a:ext cx="11205779" cy="10911627"/>
          </a:xfrm>
          <a:custGeom>
            <a:avLst/>
            <a:gdLst/>
            <a:ahLst/>
            <a:cxnLst/>
            <a:rect r="r" b="b" t="t" l="l"/>
            <a:pathLst>
              <a:path h="10911627" w="11205779">
                <a:moveTo>
                  <a:pt x="0" y="10911628"/>
                </a:moveTo>
                <a:lnTo>
                  <a:pt x="11205779" y="10911628"/>
                </a:lnTo>
                <a:lnTo>
                  <a:pt x="11205779" y="0"/>
                </a:lnTo>
                <a:lnTo>
                  <a:pt x="0" y="0"/>
                </a:lnTo>
                <a:lnTo>
                  <a:pt x="0" y="10911628"/>
                </a:lnTo>
                <a:close/>
              </a:path>
            </a:pathLst>
          </a:custGeom>
          <a:blipFill>
            <a:blip r:embed="rId4">
              <a:alphaModFix amt="65999"/>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rot="-10402021">
            <a:off x="8874479" y="9297528"/>
            <a:ext cx="9975266" cy="0"/>
          </a:xfrm>
          <a:prstGeom prst="line">
            <a:avLst/>
          </a:prstGeom>
          <a:ln cap="flat" w="38100">
            <a:solidFill>
              <a:srgbClr val="F3F6FA"/>
            </a:solidFill>
            <a:prstDash val="solid"/>
            <a:headEnd type="none" len="sm" w="sm"/>
            <a:tailEnd type="none" len="sm" w="sm"/>
          </a:ln>
        </p:spPr>
      </p:sp>
      <p:grpSp>
        <p:nvGrpSpPr>
          <p:cNvPr name="Group 11" id="11"/>
          <p:cNvGrpSpPr/>
          <p:nvPr/>
        </p:nvGrpSpPr>
        <p:grpSpPr>
          <a:xfrm rot="0">
            <a:off x="1567299" y="2189573"/>
            <a:ext cx="3721780" cy="2277053"/>
            <a:chOff x="0" y="0"/>
            <a:chExt cx="980222" cy="599718"/>
          </a:xfrm>
        </p:grpSpPr>
        <p:sp>
          <p:nvSpPr>
            <p:cNvPr name="Freeform 12" id="12"/>
            <p:cNvSpPr/>
            <p:nvPr/>
          </p:nvSpPr>
          <p:spPr>
            <a:xfrm flipH="false" flipV="false" rot="0">
              <a:off x="0" y="0"/>
              <a:ext cx="980222" cy="599718"/>
            </a:xfrm>
            <a:custGeom>
              <a:avLst/>
              <a:gdLst/>
              <a:ahLst/>
              <a:cxnLst/>
              <a:rect r="r" b="b" t="t" l="l"/>
              <a:pathLst>
                <a:path h="599718" w="980222">
                  <a:moveTo>
                    <a:pt x="106088" y="0"/>
                  </a:moveTo>
                  <a:lnTo>
                    <a:pt x="874133" y="0"/>
                  </a:lnTo>
                  <a:cubicBezTo>
                    <a:pt x="932724" y="0"/>
                    <a:pt x="980222" y="47497"/>
                    <a:pt x="980222" y="106088"/>
                  </a:cubicBezTo>
                  <a:lnTo>
                    <a:pt x="980222" y="493629"/>
                  </a:lnTo>
                  <a:cubicBezTo>
                    <a:pt x="980222" y="552220"/>
                    <a:pt x="932724" y="599718"/>
                    <a:pt x="874133" y="599718"/>
                  </a:cubicBezTo>
                  <a:lnTo>
                    <a:pt x="106088" y="599718"/>
                  </a:lnTo>
                  <a:cubicBezTo>
                    <a:pt x="47497" y="599718"/>
                    <a:pt x="0" y="552220"/>
                    <a:pt x="0" y="493629"/>
                  </a:cubicBezTo>
                  <a:lnTo>
                    <a:pt x="0" y="106088"/>
                  </a:lnTo>
                  <a:cubicBezTo>
                    <a:pt x="0" y="47497"/>
                    <a:pt x="47497" y="0"/>
                    <a:pt x="106088" y="0"/>
                  </a:cubicBezTo>
                  <a:close/>
                </a:path>
              </a:pathLst>
            </a:custGeom>
            <a:solidFill>
              <a:srgbClr val="C5E3F2"/>
            </a:solidFill>
          </p:spPr>
        </p:sp>
        <p:sp>
          <p:nvSpPr>
            <p:cNvPr name="TextBox 13" id="13"/>
            <p:cNvSpPr txBox="true"/>
            <p:nvPr/>
          </p:nvSpPr>
          <p:spPr>
            <a:xfrm>
              <a:off x="0" y="-66675"/>
              <a:ext cx="980222" cy="666393"/>
            </a:xfrm>
            <a:prstGeom prst="rect">
              <a:avLst/>
            </a:prstGeom>
          </p:spPr>
          <p:txBody>
            <a:bodyPr anchor="ctr" rtlCol="false" tIns="50800" lIns="50800" bIns="50800" rIns="50800"/>
            <a:lstStyle/>
            <a:p>
              <a:pPr algn="ctr">
                <a:lnSpc>
                  <a:spcPts val="4059"/>
                </a:lnSpc>
              </a:pPr>
              <a:r>
                <a:rPr lang="en-US" sz="2899">
                  <a:solidFill>
                    <a:srgbClr val="1C3F60"/>
                  </a:solidFill>
                  <a:latin typeface="Bernoru"/>
                </a:rPr>
                <a:t>Advertisements from different agencies</a:t>
              </a:r>
            </a:p>
          </p:txBody>
        </p:sp>
      </p:grpSp>
      <p:sp>
        <p:nvSpPr>
          <p:cNvPr name="AutoShape 14" id="14"/>
          <p:cNvSpPr/>
          <p:nvPr/>
        </p:nvSpPr>
        <p:spPr>
          <a:xfrm>
            <a:off x="5289079" y="3328099"/>
            <a:ext cx="3343949" cy="0"/>
          </a:xfrm>
          <a:prstGeom prst="line">
            <a:avLst/>
          </a:prstGeom>
          <a:ln cap="flat" w="38100">
            <a:solidFill>
              <a:srgbClr val="000000"/>
            </a:solidFill>
            <a:prstDash val="solid"/>
            <a:headEnd type="none" len="sm" w="sm"/>
            <a:tailEnd type="arrow" len="sm" w="med"/>
          </a:ln>
        </p:spPr>
      </p:sp>
      <p:grpSp>
        <p:nvGrpSpPr>
          <p:cNvPr name="Group 15" id="15"/>
          <p:cNvGrpSpPr/>
          <p:nvPr/>
        </p:nvGrpSpPr>
        <p:grpSpPr>
          <a:xfrm rot="0">
            <a:off x="8633028" y="2189573"/>
            <a:ext cx="3893620" cy="2277053"/>
            <a:chOff x="0" y="0"/>
            <a:chExt cx="1025480" cy="599718"/>
          </a:xfrm>
        </p:grpSpPr>
        <p:sp>
          <p:nvSpPr>
            <p:cNvPr name="Freeform 16" id="16"/>
            <p:cNvSpPr/>
            <p:nvPr/>
          </p:nvSpPr>
          <p:spPr>
            <a:xfrm flipH="false" flipV="false" rot="0">
              <a:off x="0" y="0"/>
              <a:ext cx="1025480" cy="599718"/>
            </a:xfrm>
            <a:custGeom>
              <a:avLst/>
              <a:gdLst/>
              <a:ahLst/>
              <a:cxnLst/>
              <a:rect r="r" b="b" t="t" l="l"/>
              <a:pathLst>
                <a:path h="599718" w="1025480">
                  <a:moveTo>
                    <a:pt x="101406" y="0"/>
                  </a:moveTo>
                  <a:lnTo>
                    <a:pt x="924074" y="0"/>
                  </a:lnTo>
                  <a:cubicBezTo>
                    <a:pt x="950969" y="0"/>
                    <a:pt x="976762" y="10684"/>
                    <a:pt x="995779" y="29701"/>
                  </a:cubicBezTo>
                  <a:cubicBezTo>
                    <a:pt x="1014796" y="48719"/>
                    <a:pt x="1025480" y="74512"/>
                    <a:pt x="1025480" y="101406"/>
                  </a:cubicBezTo>
                  <a:lnTo>
                    <a:pt x="1025480" y="498311"/>
                  </a:lnTo>
                  <a:cubicBezTo>
                    <a:pt x="1025480" y="554316"/>
                    <a:pt x="980079" y="599718"/>
                    <a:pt x="924074" y="599718"/>
                  </a:cubicBezTo>
                  <a:lnTo>
                    <a:pt x="101406" y="599718"/>
                  </a:lnTo>
                  <a:cubicBezTo>
                    <a:pt x="74512" y="599718"/>
                    <a:pt x="48719" y="589034"/>
                    <a:pt x="29701" y="570016"/>
                  </a:cubicBezTo>
                  <a:cubicBezTo>
                    <a:pt x="10684" y="550999"/>
                    <a:pt x="0" y="525206"/>
                    <a:pt x="0" y="498311"/>
                  </a:cubicBezTo>
                  <a:lnTo>
                    <a:pt x="0" y="101406"/>
                  </a:lnTo>
                  <a:cubicBezTo>
                    <a:pt x="0" y="74512"/>
                    <a:pt x="10684" y="48719"/>
                    <a:pt x="29701" y="29701"/>
                  </a:cubicBezTo>
                  <a:cubicBezTo>
                    <a:pt x="48719" y="10684"/>
                    <a:pt x="74512" y="0"/>
                    <a:pt x="101406" y="0"/>
                  </a:cubicBezTo>
                  <a:close/>
                </a:path>
              </a:pathLst>
            </a:custGeom>
            <a:solidFill>
              <a:srgbClr val="C5E3F2"/>
            </a:solidFill>
          </p:spPr>
        </p:sp>
        <p:sp>
          <p:nvSpPr>
            <p:cNvPr name="TextBox 17" id="17"/>
            <p:cNvSpPr txBox="true"/>
            <p:nvPr/>
          </p:nvSpPr>
          <p:spPr>
            <a:xfrm>
              <a:off x="0" y="-66675"/>
              <a:ext cx="1025480" cy="666393"/>
            </a:xfrm>
            <a:prstGeom prst="rect">
              <a:avLst/>
            </a:prstGeom>
          </p:spPr>
          <p:txBody>
            <a:bodyPr anchor="ctr" rtlCol="false" tIns="50800" lIns="50800" bIns="50800" rIns="50800"/>
            <a:lstStyle/>
            <a:p>
              <a:pPr algn="ctr">
                <a:lnSpc>
                  <a:spcPts val="4059"/>
                </a:lnSpc>
              </a:pPr>
              <a:r>
                <a:rPr lang="en-US" sz="2899">
                  <a:solidFill>
                    <a:srgbClr val="1C3F60"/>
                  </a:solidFill>
                  <a:latin typeface="Bernoru"/>
                </a:rPr>
                <a:t>Categorizing the advertisement</a:t>
              </a:r>
            </a:p>
          </p:txBody>
        </p:sp>
      </p:grpSp>
      <p:grpSp>
        <p:nvGrpSpPr>
          <p:cNvPr name="Group 18" id="18"/>
          <p:cNvGrpSpPr/>
          <p:nvPr/>
        </p:nvGrpSpPr>
        <p:grpSpPr>
          <a:xfrm rot="0">
            <a:off x="8595744" y="5654362"/>
            <a:ext cx="3930904" cy="2228845"/>
            <a:chOff x="0" y="0"/>
            <a:chExt cx="1035300" cy="587021"/>
          </a:xfrm>
        </p:grpSpPr>
        <p:sp>
          <p:nvSpPr>
            <p:cNvPr name="Freeform 19" id="19"/>
            <p:cNvSpPr/>
            <p:nvPr/>
          </p:nvSpPr>
          <p:spPr>
            <a:xfrm flipH="false" flipV="false" rot="0">
              <a:off x="0" y="0"/>
              <a:ext cx="1035300" cy="587021"/>
            </a:xfrm>
            <a:custGeom>
              <a:avLst/>
              <a:gdLst/>
              <a:ahLst/>
              <a:cxnLst/>
              <a:rect r="r" b="b" t="t" l="l"/>
              <a:pathLst>
                <a:path h="587021" w="1035300">
                  <a:moveTo>
                    <a:pt x="100445" y="0"/>
                  </a:moveTo>
                  <a:lnTo>
                    <a:pt x="934855" y="0"/>
                  </a:lnTo>
                  <a:cubicBezTo>
                    <a:pt x="961495" y="0"/>
                    <a:pt x="987043" y="10583"/>
                    <a:pt x="1005880" y="29420"/>
                  </a:cubicBezTo>
                  <a:cubicBezTo>
                    <a:pt x="1024717" y="48257"/>
                    <a:pt x="1035300" y="73805"/>
                    <a:pt x="1035300" y="100445"/>
                  </a:cubicBezTo>
                  <a:lnTo>
                    <a:pt x="1035300" y="486576"/>
                  </a:lnTo>
                  <a:cubicBezTo>
                    <a:pt x="1035300" y="513216"/>
                    <a:pt x="1024717" y="538764"/>
                    <a:pt x="1005880" y="557601"/>
                  </a:cubicBezTo>
                  <a:cubicBezTo>
                    <a:pt x="987043" y="576438"/>
                    <a:pt x="961495" y="587021"/>
                    <a:pt x="934855" y="587021"/>
                  </a:cubicBezTo>
                  <a:lnTo>
                    <a:pt x="100445" y="587021"/>
                  </a:lnTo>
                  <a:cubicBezTo>
                    <a:pt x="73805" y="587021"/>
                    <a:pt x="48257" y="576438"/>
                    <a:pt x="29420" y="557601"/>
                  </a:cubicBezTo>
                  <a:cubicBezTo>
                    <a:pt x="10583" y="538764"/>
                    <a:pt x="0" y="513216"/>
                    <a:pt x="0" y="486576"/>
                  </a:cubicBezTo>
                  <a:lnTo>
                    <a:pt x="0" y="100445"/>
                  </a:lnTo>
                  <a:cubicBezTo>
                    <a:pt x="0" y="73805"/>
                    <a:pt x="10583" y="48257"/>
                    <a:pt x="29420" y="29420"/>
                  </a:cubicBezTo>
                  <a:cubicBezTo>
                    <a:pt x="48257" y="10583"/>
                    <a:pt x="73805" y="0"/>
                    <a:pt x="100445" y="0"/>
                  </a:cubicBezTo>
                  <a:close/>
                </a:path>
              </a:pathLst>
            </a:custGeom>
            <a:solidFill>
              <a:srgbClr val="C5E3F2"/>
            </a:solidFill>
          </p:spPr>
        </p:sp>
        <p:sp>
          <p:nvSpPr>
            <p:cNvPr name="TextBox 20" id="20"/>
            <p:cNvSpPr txBox="true"/>
            <p:nvPr/>
          </p:nvSpPr>
          <p:spPr>
            <a:xfrm>
              <a:off x="0" y="-66675"/>
              <a:ext cx="1035300" cy="653696"/>
            </a:xfrm>
            <a:prstGeom prst="rect">
              <a:avLst/>
            </a:prstGeom>
          </p:spPr>
          <p:txBody>
            <a:bodyPr anchor="ctr" rtlCol="false" tIns="50800" lIns="50800" bIns="50800" rIns="50800"/>
            <a:lstStyle/>
            <a:p>
              <a:pPr algn="ctr">
                <a:lnSpc>
                  <a:spcPts val="4059"/>
                </a:lnSpc>
              </a:pPr>
              <a:r>
                <a:rPr lang="en-US" sz="2899">
                  <a:solidFill>
                    <a:srgbClr val="1C3F60"/>
                  </a:solidFill>
                  <a:latin typeface="Bernoru"/>
                </a:rPr>
                <a:t>Generating randomized advertisement</a:t>
              </a:r>
            </a:p>
          </p:txBody>
        </p:sp>
      </p:grpSp>
      <p:sp>
        <p:nvSpPr>
          <p:cNvPr name="AutoShape 21" id="21"/>
          <p:cNvSpPr/>
          <p:nvPr/>
        </p:nvSpPr>
        <p:spPr>
          <a:xfrm flipH="true">
            <a:off x="10561197" y="4466625"/>
            <a:ext cx="18642" cy="1187737"/>
          </a:xfrm>
          <a:prstGeom prst="line">
            <a:avLst/>
          </a:prstGeom>
          <a:ln cap="flat" w="38100">
            <a:solidFill>
              <a:srgbClr val="000000"/>
            </a:solidFill>
            <a:prstDash val="solid"/>
            <a:headEnd type="none" len="sm" w="sm"/>
            <a:tailEnd type="arrow" len="sm" w="med"/>
          </a:ln>
        </p:spPr>
      </p:sp>
      <p:grpSp>
        <p:nvGrpSpPr>
          <p:cNvPr name="Group 22" id="22"/>
          <p:cNvGrpSpPr/>
          <p:nvPr/>
        </p:nvGrpSpPr>
        <p:grpSpPr>
          <a:xfrm rot="0">
            <a:off x="1567299" y="5532893"/>
            <a:ext cx="3721780" cy="2471783"/>
            <a:chOff x="0" y="0"/>
            <a:chExt cx="980222" cy="651005"/>
          </a:xfrm>
        </p:grpSpPr>
        <p:sp>
          <p:nvSpPr>
            <p:cNvPr name="Freeform 23" id="23"/>
            <p:cNvSpPr/>
            <p:nvPr/>
          </p:nvSpPr>
          <p:spPr>
            <a:xfrm flipH="false" flipV="false" rot="0">
              <a:off x="0" y="0"/>
              <a:ext cx="980222" cy="651005"/>
            </a:xfrm>
            <a:custGeom>
              <a:avLst/>
              <a:gdLst/>
              <a:ahLst/>
              <a:cxnLst/>
              <a:rect r="r" b="b" t="t" l="l"/>
              <a:pathLst>
                <a:path h="651005" w="980222">
                  <a:moveTo>
                    <a:pt x="106088" y="0"/>
                  </a:moveTo>
                  <a:lnTo>
                    <a:pt x="874133" y="0"/>
                  </a:lnTo>
                  <a:cubicBezTo>
                    <a:pt x="932724" y="0"/>
                    <a:pt x="980222" y="47497"/>
                    <a:pt x="980222" y="106088"/>
                  </a:cubicBezTo>
                  <a:lnTo>
                    <a:pt x="980222" y="544916"/>
                  </a:lnTo>
                  <a:cubicBezTo>
                    <a:pt x="980222" y="603507"/>
                    <a:pt x="932724" y="651005"/>
                    <a:pt x="874133" y="651005"/>
                  </a:cubicBezTo>
                  <a:lnTo>
                    <a:pt x="106088" y="651005"/>
                  </a:lnTo>
                  <a:cubicBezTo>
                    <a:pt x="47497" y="651005"/>
                    <a:pt x="0" y="603507"/>
                    <a:pt x="0" y="544916"/>
                  </a:cubicBezTo>
                  <a:lnTo>
                    <a:pt x="0" y="106088"/>
                  </a:lnTo>
                  <a:cubicBezTo>
                    <a:pt x="0" y="47497"/>
                    <a:pt x="47497" y="0"/>
                    <a:pt x="106088" y="0"/>
                  </a:cubicBezTo>
                  <a:close/>
                </a:path>
              </a:pathLst>
            </a:custGeom>
            <a:solidFill>
              <a:srgbClr val="C5E3F2"/>
            </a:solidFill>
          </p:spPr>
        </p:sp>
        <p:sp>
          <p:nvSpPr>
            <p:cNvPr name="TextBox 24" id="24"/>
            <p:cNvSpPr txBox="true"/>
            <p:nvPr/>
          </p:nvSpPr>
          <p:spPr>
            <a:xfrm>
              <a:off x="0" y="-66675"/>
              <a:ext cx="980222" cy="717680"/>
            </a:xfrm>
            <a:prstGeom prst="rect">
              <a:avLst/>
            </a:prstGeom>
          </p:spPr>
          <p:txBody>
            <a:bodyPr anchor="ctr" rtlCol="false" tIns="50800" lIns="50800" bIns="50800" rIns="50800"/>
            <a:lstStyle/>
            <a:p>
              <a:pPr algn="ctr">
                <a:lnSpc>
                  <a:spcPts val="4059"/>
                </a:lnSpc>
              </a:pPr>
              <a:r>
                <a:rPr lang="en-US" sz="2899">
                  <a:solidFill>
                    <a:srgbClr val="1C3F60"/>
                  </a:solidFill>
                  <a:latin typeface="Bernoru"/>
                </a:rPr>
                <a:t>Broadcasting the advertisement</a:t>
              </a:r>
            </a:p>
          </p:txBody>
        </p:sp>
      </p:grpSp>
      <p:sp>
        <p:nvSpPr>
          <p:cNvPr name="AutoShape 25" id="25"/>
          <p:cNvSpPr/>
          <p:nvPr/>
        </p:nvSpPr>
        <p:spPr>
          <a:xfrm flipH="true">
            <a:off x="5289079" y="6768784"/>
            <a:ext cx="3306665" cy="0"/>
          </a:xfrm>
          <a:prstGeom prst="line">
            <a:avLst/>
          </a:prstGeom>
          <a:ln cap="flat" w="38100">
            <a:solidFill>
              <a:srgbClr val="000000"/>
            </a:solidFill>
            <a:prstDash val="solid"/>
            <a:headEnd type="none" len="sm" w="sm"/>
            <a:tailEnd type="arrow" len="sm" w="med"/>
          </a:ln>
        </p:spPr>
      </p:sp>
      <p:sp>
        <p:nvSpPr>
          <p:cNvPr name="Freeform 26" id="26"/>
          <p:cNvSpPr/>
          <p:nvPr/>
        </p:nvSpPr>
        <p:spPr>
          <a:xfrm flipH="false" flipV="false" rot="0">
            <a:off x="12852269" y="251733"/>
            <a:ext cx="2794079" cy="2886694"/>
          </a:xfrm>
          <a:custGeom>
            <a:avLst/>
            <a:gdLst/>
            <a:ahLst/>
            <a:cxnLst/>
            <a:rect r="r" b="b" t="t" l="l"/>
            <a:pathLst>
              <a:path h="2886694" w="2794079">
                <a:moveTo>
                  <a:pt x="0" y="0"/>
                </a:moveTo>
                <a:lnTo>
                  <a:pt x="2794079" y="0"/>
                </a:lnTo>
                <a:lnTo>
                  <a:pt x="2794079" y="2886694"/>
                </a:lnTo>
                <a:lnTo>
                  <a:pt x="0" y="28866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7" id="27"/>
          <p:cNvSpPr txBox="true"/>
          <p:nvPr/>
        </p:nvSpPr>
        <p:spPr>
          <a:xfrm rot="0">
            <a:off x="5289079" y="517810"/>
            <a:ext cx="7237570" cy="1409953"/>
          </a:xfrm>
          <a:prstGeom prst="rect">
            <a:avLst/>
          </a:prstGeom>
        </p:spPr>
        <p:txBody>
          <a:bodyPr anchor="t" rtlCol="false" tIns="0" lIns="0" bIns="0" rIns="0">
            <a:spAutoFit/>
          </a:bodyPr>
          <a:lstStyle/>
          <a:p>
            <a:pPr>
              <a:lnSpc>
                <a:spcPts val="11536"/>
              </a:lnSpc>
            </a:pPr>
            <a:r>
              <a:rPr lang="en-US" sz="8240">
                <a:solidFill>
                  <a:srgbClr val="0B1320"/>
                </a:solidFill>
                <a:latin typeface="League Spartan Bold"/>
              </a:rPr>
              <a:t>Flow Chart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5134293">
            <a:off x="952766" y="3512124"/>
            <a:ext cx="4160046" cy="12620541"/>
            <a:chOff x="0" y="0"/>
            <a:chExt cx="1095650" cy="3323928"/>
          </a:xfrm>
        </p:grpSpPr>
        <p:sp>
          <p:nvSpPr>
            <p:cNvPr name="Freeform 3" id="3"/>
            <p:cNvSpPr/>
            <p:nvPr/>
          </p:nvSpPr>
          <p:spPr>
            <a:xfrm flipH="false" flipV="false" rot="0">
              <a:off x="0" y="0"/>
              <a:ext cx="1095650" cy="3323929"/>
            </a:xfrm>
            <a:custGeom>
              <a:avLst/>
              <a:gdLst/>
              <a:ahLst/>
              <a:cxnLst/>
              <a:rect r="r" b="b" t="t" l="l"/>
              <a:pathLst>
                <a:path h="3323929" w="1095650">
                  <a:moveTo>
                    <a:pt x="0" y="0"/>
                  </a:moveTo>
                  <a:lnTo>
                    <a:pt x="1095650" y="0"/>
                  </a:lnTo>
                  <a:lnTo>
                    <a:pt x="1095650" y="3323929"/>
                  </a:lnTo>
                  <a:lnTo>
                    <a:pt x="0" y="3323929"/>
                  </a:lnTo>
                  <a:close/>
                </a:path>
              </a:pathLst>
            </a:custGeom>
            <a:solidFill>
              <a:srgbClr val="497183"/>
            </a:solidFill>
          </p:spPr>
        </p:sp>
        <p:sp>
          <p:nvSpPr>
            <p:cNvPr name="TextBox 4" id="4"/>
            <p:cNvSpPr txBox="true"/>
            <p:nvPr/>
          </p:nvSpPr>
          <p:spPr>
            <a:xfrm>
              <a:off x="0" y="-47625"/>
              <a:ext cx="1095650" cy="33715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710493">
            <a:off x="9070548" y="3956660"/>
            <a:ext cx="15424018" cy="8073552"/>
            <a:chOff x="0" y="0"/>
            <a:chExt cx="4062293" cy="2126368"/>
          </a:xfrm>
        </p:grpSpPr>
        <p:sp>
          <p:nvSpPr>
            <p:cNvPr name="Freeform 6" id="6"/>
            <p:cNvSpPr/>
            <p:nvPr/>
          </p:nvSpPr>
          <p:spPr>
            <a:xfrm flipH="false" flipV="false" rot="0">
              <a:off x="0" y="0"/>
              <a:ext cx="4062293" cy="2126368"/>
            </a:xfrm>
            <a:custGeom>
              <a:avLst/>
              <a:gdLst/>
              <a:ahLst/>
              <a:cxnLst/>
              <a:rect r="r" b="b" t="t" l="l"/>
              <a:pathLst>
                <a:path h="2126368" w="4062293">
                  <a:moveTo>
                    <a:pt x="0" y="0"/>
                  </a:moveTo>
                  <a:lnTo>
                    <a:pt x="4062293" y="0"/>
                  </a:lnTo>
                  <a:lnTo>
                    <a:pt x="4062293" y="2126368"/>
                  </a:lnTo>
                  <a:lnTo>
                    <a:pt x="0" y="2126368"/>
                  </a:lnTo>
                  <a:close/>
                </a:path>
              </a:pathLst>
            </a:custGeom>
            <a:solidFill>
              <a:srgbClr val="F3F6FA"/>
            </a:solidFill>
          </p:spPr>
        </p:sp>
        <p:sp>
          <p:nvSpPr>
            <p:cNvPr name="TextBox 7" id="7"/>
            <p:cNvSpPr txBox="true"/>
            <p:nvPr/>
          </p:nvSpPr>
          <p:spPr>
            <a:xfrm>
              <a:off x="0" y="-47625"/>
              <a:ext cx="4062293" cy="217399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144500" y="570759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36749"/>
            <a:ext cx="6535341" cy="1089018"/>
          </a:xfrm>
          <a:prstGeom prst="rect">
            <a:avLst/>
          </a:prstGeom>
        </p:spPr>
        <p:txBody>
          <a:bodyPr anchor="t" rtlCol="false" tIns="0" lIns="0" bIns="0" rIns="0">
            <a:spAutoFit/>
          </a:bodyPr>
          <a:lstStyle/>
          <a:p>
            <a:pPr>
              <a:lnSpc>
                <a:spcPts val="8133"/>
              </a:lnSpc>
            </a:pPr>
            <a:r>
              <a:rPr lang="en-US" sz="8299">
                <a:solidFill>
                  <a:srgbClr val="F3F6FA"/>
                </a:solidFill>
                <a:latin typeface="League Spartan Bold"/>
              </a:rPr>
              <a:t>Conclusion</a:t>
            </a:r>
          </a:p>
        </p:txBody>
      </p:sp>
      <p:sp>
        <p:nvSpPr>
          <p:cNvPr name="TextBox 10" id="10"/>
          <p:cNvSpPr txBox="true"/>
          <p:nvPr/>
        </p:nvSpPr>
        <p:spPr>
          <a:xfrm rot="0">
            <a:off x="1028700" y="2406952"/>
            <a:ext cx="10594666" cy="4235079"/>
          </a:xfrm>
          <a:prstGeom prst="rect">
            <a:avLst/>
          </a:prstGeom>
        </p:spPr>
        <p:txBody>
          <a:bodyPr anchor="t" rtlCol="false" tIns="0" lIns="0" bIns="0" rIns="0">
            <a:spAutoFit/>
          </a:bodyPr>
          <a:lstStyle/>
          <a:p>
            <a:pPr algn="just">
              <a:lnSpc>
                <a:spcPts val="5609"/>
              </a:lnSpc>
            </a:pPr>
            <a:r>
              <a:rPr lang="en-US" sz="3151">
                <a:solidFill>
                  <a:srgbClr val="F3F6FA"/>
                </a:solidFill>
                <a:latin typeface="Kollektif"/>
              </a:rPr>
              <a:t>In conclusion, the integration of quantum principles into our advertisement optimization system promises advancements in the field. Harnessing the inherent randomness of quantum processes, our solution not only enhances targeting precision but also sets the stage for a new era of dynamic and engaging advertisements. </a:t>
            </a:r>
          </a:p>
        </p:txBody>
      </p:sp>
      <p:sp>
        <p:nvSpPr>
          <p:cNvPr name="Freeform 11" id="11"/>
          <p:cNvSpPr/>
          <p:nvPr/>
        </p:nvSpPr>
        <p:spPr>
          <a:xfrm flipH="true" flipV="true" rot="-3004931">
            <a:off x="8039505" y="7452484"/>
            <a:ext cx="4379678" cy="6903771"/>
          </a:xfrm>
          <a:custGeom>
            <a:avLst/>
            <a:gdLst/>
            <a:ahLst/>
            <a:cxnLst/>
            <a:rect r="r" b="b" t="t" l="l"/>
            <a:pathLst>
              <a:path h="6903771" w="4379678">
                <a:moveTo>
                  <a:pt x="4379679" y="6903771"/>
                </a:moveTo>
                <a:lnTo>
                  <a:pt x="0" y="6903771"/>
                </a:lnTo>
                <a:lnTo>
                  <a:pt x="0" y="0"/>
                </a:lnTo>
                <a:lnTo>
                  <a:pt x="4379679" y="0"/>
                </a:lnTo>
                <a:lnTo>
                  <a:pt x="4379679" y="6903771"/>
                </a:lnTo>
                <a:close/>
              </a:path>
            </a:pathLst>
          </a:custGeom>
          <a:blipFill>
            <a:blip r:embed="rId4">
              <a:alphaModFix amt="64000"/>
              <a:extLst>
                <a:ext uri="{96DAC541-7B7A-43D3-8B79-37D633B846F1}">
                  <asvg:svgBlip xmlns:asvg="http://schemas.microsoft.com/office/drawing/2016/SVG/main" r:embed="rId5"/>
                </a:ext>
              </a:extLst>
            </a:blip>
            <a:stretch>
              <a:fillRect l="0" t="0" r="-61881"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true" rot="5400000">
            <a:off x="8996924" y="-1810932"/>
            <a:ext cx="11205779" cy="10911627"/>
          </a:xfrm>
          <a:custGeom>
            <a:avLst/>
            <a:gdLst/>
            <a:ahLst/>
            <a:cxnLst/>
            <a:rect r="r" b="b" t="t" l="l"/>
            <a:pathLst>
              <a:path h="10911627" w="11205779">
                <a:moveTo>
                  <a:pt x="0" y="10911627"/>
                </a:moveTo>
                <a:lnTo>
                  <a:pt x="11205779" y="10911627"/>
                </a:lnTo>
                <a:lnTo>
                  <a:pt x="11205779" y="0"/>
                </a:lnTo>
                <a:lnTo>
                  <a:pt x="0" y="0"/>
                </a:lnTo>
                <a:lnTo>
                  <a:pt x="0" y="10911627"/>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803481">
            <a:off x="-1558769" y="-2721739"/>
            <a:ext cx="7821074" cy="19539727"/>
            <a:chOff x="0" y="0"/>
            <a:chExt cx="2059871" cy="5146266"/>
          </a:xfrm>
        </p:grpSpPr>
        <p:sp>
          <p:nvSpPr>
            <p:cNvPr name="Freeform 4" id="4"/>
            <p:cNvSpPr/>
            <p:nvPr/>
          </p:nvSpPr>
          <p:spPr>
            <a:xfrm flipH="false" flipV="false" rot="0">
              <a:off x="0" y="0"/>
              <a:ext cx="2059872" cy="5146266"/>
            </a:xfrm>
            <a:custGeom>
              <a:avLst/>
              <a:gdLst/>
              <a:ahLst/>
              <a:cxnLst/>
              <a:rect r="r" b="b" t="t" l="l"/>
              <a:pathLst>
                <a:path h="5146266" w="2059872">
                  <a:moveTo>
                    <a:pt x="0" y="0"/>
                  </a:moveTo>
                  <a:lnTo>
                    <a:pt x="2059872" y="0"/>
                  </a:lnTo>
                  <a:lnTo>
                    <a:pt x="2059872" y="5146266"/>
                  </a:lnTo>
                  <a:lnTo>
                    <a:pt x="0" y="5146266"/>
                  </a:lnTo>
                  <a:close/>
                </a:path>
              </a:pathLst>
            </a:custGeom>
            <a:solidFill>
              <a:srgbClr val="0B1320"/>
            </a:solidFill>
          </p:spPr>
        </p:sp>
        <p:sp>
          <p:nvSpPr>
            <p:cNvPr name="TextBox 5" id="5"/>
            <p:cNvSpPr txBox="true"/>
            <p:nvPr/>
          </p:nvSpPr>
          <p:spPr>
            <a:xfrm>
              <a:off x="0" y="-47625"/>
              <a:ext cx="2059871" cy="519389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425876">
            <a:off x="7248318" y="8786475"/>
            <a:ext cx="12022786" cy="2391367"/>
            <a:chOff x="0" y="0"/>
            <a:chExt cx="3166495" cy="629825"/>
          </a:xfrm>
        </p:grpSpPr>
        <p:sp>
          <p:nvSpPr>
            <p:cNvPr name="Freeform 7" id="7"/>
            <p:cNvSpPr/>
            <p:nvPr/>
          </p:nvSpPr>
          <p:spPr>
            <a:xfrm flipH="false" flipV="false" rot="0">
              <a:off x="0" y="0"/>
              <a:ext cx="3166495" cy="629825"/>
            </a:xfrm>
            <a:custGeom>
              <a:avLst/>
              <a:gdLst/>
              <a:ahLst/>
              <a:cxnLst/>
              <a:rect r="r" b="b" t="t" l="l"/>
              <a:pathLst>
                <a:path h="629825" w="3166495">
                  <a:moveTo>
                    <a:pt x="0" y="0"/>
                  </a:moveTo>
                  <a:lnTo>
                    <a:pt x="3166495" y="0"/>
                  </a:lnTo>
                  <a:lnTo>
                    <a:pt x="3166495" y="629825"/>
                  </a:lnTo>
                  <a:lnTo>
                    <a:pt x="0" y="629825"/>
                  </a:lnTo>
                  <a:close/>
                </a:path>
              </a:pathLst>
            </a:custGeom>
            <a:solidFill>
              <a:srgbClr val="497183"/>
            </a:solidFill>
          </p:spPr>
        </p:sp>
        <p:sp>
          <p:nvSpPr>
            <p:cNvPr name="TextBox 8" id="8"/>
            <p:cNvSpPr txBox="true"/>
            <p:nvPr/>
          </p:nvSpPr>
          <p:spPr>
            <a:xfrm>
              <a:off x="0" y="-47625"/>
              <a:ext cx="3166495" cy="67745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5289240">
            <a:off x="-2960106" y="-896765"/>
            <a:ext cx="6656198" cy="5258396"/>
          </a:xfrm>
          <a:custGeom>
            <a:avLst/>
            <a:gdLst/>
            <a:ahLst/>
            <a:cxnLst/>
            <a:rect r="r" b="b" t="t" l="l"/>
            <a:pathLst>
              <a:path h="5258396" w="6656198">
                <a:moveTo>
                  <a:pt x="6656198" y="0"/>
                </a:moveTo>
                <a:lnTo>
                  <a:pt x="0" y="0"/>
                </a:lnTo>
                <a:lnTo>
                  <a:pt x="0" y="5258397"/>
                </a:lnTo>
                <a:lnTo>
                  <a:pt x="6656198" y="5258397"/>
                </a:lnTo>
                <a:lnTo>
                  <a:pt x="6656198"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774677" y="3333960"/>
            <a:ext cx="8530456" cy="1809540"/>
          </a:xfrm>
          <a:prstGeom prst="rect">
            <a:avLst/>
          </a:prstGeom>
        </p:spPr>
        <p:txBody>
          <a:bodyPr anchor="t" rtlCol="false" tIns="0" lIns="0" bIns="0" rIns="0">
            <a:spAutoFit/>
          </a:bodyPr>
          <a:lstStyle/>
          <a:p>
            <a:pPr algn="r">
              <a:lnSpc>
                <a:spcPts val="14706"/>
              </a:lnSpc>
            </a:pPr>
            <a:r>
              <a:rPr lang="en-US" sz="10504">
                <a:solidFill>
                  <a:srgbClr val="0B1320"/>
                </a:solidFill>
                <a:latin typeface="League Spartan Bold"/>
              </a:rPr>
              <a:t>Thank You</a:t>
            </a:r>
          </a:p>
        </p:txBody>
      </p:sp>
      <p:sp>
        <p:nvSpPr>
          <p:cNvPr name="TextBox 11" id="11"/>
          <p:cNvSpPr txBox="true"/>
          <p:nvPr/>
        </p:nvSpPr>
        <p:spPr>
          <a:xfrm rot="0">
            <a:off x="9144000" y="4905375"/>
            <a:ext cx="7156426" cy="1152429"/>
          </a:xfrm>
          <a:prstGeom prst="rect">
            <a:avLst/>
          </a:prstGeom>
        </p:spPr>
        <p:txBody>
          <a:bodyPr anchor="t" rtlCol="false" tIns="0" lIns="0" bIns="0" rIns="0">
            <a:spAutoFit/>
          </a:bodyPr>
          <a:lstStyle/>
          <a:p>
            <a:pPr algn="r">
              <a:lnSpc>
                <a:spcPts val="8403"/>
              </a:lnSpc>
            </a:pPr>
            <a:r>
              <a:rPr lang="en-US" sz="6002">
                <a:solidFill>
                  <a:srgbClr val="1C3F60"/>
                </a:solidFill>
                <a:latin typeface="Kollektif"/>
              </a:rPr>
              <a:t>For Your Attention</a:t>
            </a:r>
          </a:p>
        </p:txBody>
      </p:sp>
      <p:sp>
        <p:nvSpPr>
          <p:cNvPr name="AutoShape 12" id="12"/>
          <p:cNvSpPr/>
          <p:nvPr/>
        </p:nvSpPr>
        <p:spPr>
          <a:xfrm rot="-2168403">
            <a:off x="2758997" y="9336932"/>
            <a:ext cx="5768425" cy="0"/>
          </a:xfrm>
          <a:prstGeom prst="line">
            <a:avLst/>
          </a:prstGeom>
          <a:ln cap="flat" w="38100">
            <a:solidFill>
              <a:srgbClr val="F3F6FA"/>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DAF-JizvgAc</dc:identifier>
  <dcterms:modified xsi:type="dcterms:W3CDTF">2011-08-01T06:04:30Z</dcterms:modified>
  <cp:revision>1</cp:revision>
  <dc:title>LEAP’24</dc:title>
</cp:coreProperties>
</file>