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3" r:id="rId5"/>
    <p:sldId id="296" r:id="rId6"/>
    <p:sldId id="297" r:id="rId7"/>
    <p:sldId id="299" r:id="rId8"/>
    <p:sldId id="301" r:id="rId9"/>
    <p:sldId id="302" r:id="rId10"/>
    <p:sldId id="303" r:id="rId11"/>
    <p:sldId id="300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8" autoAdjust="0"/>
    <p:restoredTop sz="94619" autoAdjust="0"/>
  </p:normalViewPr>
  <p:slideViewPr>
    <p:cSldViewPr snapToGrid="0">
      <p:cViewPr varScale="1">
        <p:scale>
          <a:sx n="156" d="100"/>
          <a:sy n="156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BE791-43CC-4C0C-AE00-7EC3768CCC09}" type="datetime1">
              <a:rPr lang="es-ES" smtClean="0"/>
              <a:t>17/12/23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61881-24D7-49CE-A58A-4F7EEFB66F80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586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AE10B-F5DF-46F3-A009-1BCB9594275B}" type="datetime1">
              <a:rPr lang="es-ES" smtClean="0"/>
              <a:t>17/12/23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6BA0F-C779-4027-9BBF-AC1F3E00E75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72730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6BA0F-C779-4027-9BBF-AC1F3E00E75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2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D2D75874-01AA-4194-8F8F-2BE8DD6AB75A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899F3E-BBD3-414B-B748-30A0B0EC9B88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33E7C5-ECA6-4447-9054-65F5EA12AE9D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1A4FC-81E4-453A-B1E7-80A9FABF40AE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98393B2-CE85-4556-84B1-B4187936402E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61E05F-71FC-418A-888C-20D7252833AC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39358-08BC-41D4-8E0F-3910C47B3BD4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2A21C-C4BF-4A0F-AC3C-865C4EDD59BB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583B17-3A89-408C-8DF4-CC40CE6DA771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137A1F84-97CB-4522-B1DF-7C9144B0ABC9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9B5BD9D-CA38-4324-9825-66E2E6C3B038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D314E9-F220-4689-A698-7EF487A82C30}" type="datetime1">
              <a:rPr lang="es-ES" noProof="0" smtClean="0"/>
              <a:t>17/12/23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s-419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419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es-ES" sz="4400" dirty="0" err="1">
                <a:solidFill>
                  <a:schemeClr val="tx1"/>
                </a:solidFill>
              </a:rPr>
              <a:t>Spline</a:t>
            </a:r>
            <a:r>
              <a:rPr lang="es-ES" sz="4400" dirty="0">
                <a:solidFill>
                  <a:schemeClr val="tx1"/>
                </a:solidFill>
              </a:rPr>
              <a:t> </a:t>
            </a:r>
            <a:r>
              <a:rPr lang="es-ES" sz="4400" dirty="0" err="1">
                <a:solidFill>
                  <a:schemeClr val="tx1"/>
                </a:solidFill>
              </a:rPr>
              <a:t>smoothing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</a:rPr>
              <a:t>Enfoque Estadístico del aprendizaje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42EB-F838-EF25-4987-B2EB2C05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es </a:t>
            </a:r>
            <a:r>
              <a:rPr lang="es-ES_tradnl" dirty="0" err="1"/>
              <a:t>Spline</a:t>
            </a:r>
            <a:r>
              <a:rPr lang="es-ES_tradnl" dirty="0"/>
              <a:t> </a:t>
            </a:r>
            <a:r>
              <a:rPr lang="es-ES_tradnl" dirty="0" err="1"/>
              <a:t>smoothing</a:t>
            </a:r>
            <a:r>
              <a:rPr lang="es-ES_tradnl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5ED7D-D745-679F-7E25-0AD6291FA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sz="1800" dirty="0"/>
                  <a:t>Técnica </a:t>
                </a:r>
                <a:r>
                  <a:rPr lang="es-ES_tradnl" sz="1800" b="1" dirty="0"/>
                  <a:t>no-paramétrica</a:t>
                </a:r>
                <a:r>
                  <a:rPr lang="es-ES_tradnl" sz="1800" dirty="0"/>
                  <a:t> de suavizado</a:t>
                </a:r>
              </a:p>
              <a:p>
                <a:r>
                  <a:rPr lang="es-ES_tradnl" sz="1800" dirty="0"/>
                  <a:t>Es una extensión de la </a:t>
                </a:r>
                <a:r>
                  <a:rPr lang="es-ES_tradnl" sz="1800" b="1" dirty="0"/>
                  <a:t>regresión polinómica</a:t>
                </a:r>
              </a:p>
              <a:p>
                <a:r>
                  <a:rPr lang="es-ES_tradnl" sz="1800" dirty="0"/>
                  <a:t>Se construye al minimizar: </a:t>
                </a:r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_tradnl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_tradnl" sz="1800" i="1" smtClean="0">
                                <a:latin typeface="Cambria Math" panose="02040503050406030204" pitchFamily="18" charset="0"/>
                              </a:rPr>
                              <m:t>𝑚𝑖𝑛𝑖𝑚𝑖𝑧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𝑎𝑟</m:t>
                            </m:r>
                          </m:e>
                        </m:mr>
                        <m:mr>
                          <m:e>
                            <m:r>
                              <a:rPr lang="es-ES_tradnl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_tradnl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s-ES_tradnl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mr>
                      </m:m>
                      <m:r>
                        <a:rPr lang="es-ES_tradnl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_tradnl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sz="18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_tradnl" sz="18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_tradnl" sz="1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sz="180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_tradnl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_tradnl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sz="18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_tradnl" sz="18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_tradnl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_trad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_tradnl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′′(</m:t>
                              </m:r>
                              <m:r>
                                <a:rPr lang="es-ES_trad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_tradnl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_trad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_trad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_tradnl" sz="1800" dirty="0"/>
              </a:p>
              <a:p>
                <a:pPr marL="0" indent="0">
                  <a:buNone/>
                </a:pPr>
                <a:r>
                  <a:rPr lang="es-ES_tradnl" sz="1800" dirty="0"/>
                  <a:t> </a:t>
                </a:r>
              </a:p>
              <a:p>
                <a:pPr marL="0" indent="0">
                  <a:buNone/>
                </a:pPr>
                <a:r>
                  <a:rPr lang="es-ES_tradnl" sz="1800" dirty="0"/>
                  <a:t>El segundo término crece cuando la segunda derivada de </a:t>
                </a:r>
                <a14:m>
                  <m:oMath xmlns:m="http://schemas.openxmlformats.org/officeDocument/2006/math">
                    <m:r>
                      <a:rPr lang="es-ES_tradnl" sz="18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_tradnl" sz="1800" dirty="0"/>
                  <a:t> tiene ondulaciones.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5ED7D-D745-679F-7E25-0AD6291FA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4" t="-329" b="-5592"/>
                </a:stretch>
              </a:blipFill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69AD6-FA21-64A3-5C09-26C4D8C55096}"/>
                  </a:ext>
                </a:extLst>
              </p:cNvPr>
              <p:cNvSpPr txBox="1"/>
              <p:nvPr/>
            </p:nvSpPr>
            <p:spPr>
              <a:xfrm>
                <a:off x="9635626" y="4027932"/>
                <a:ext cx="1525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_tradnl" sz="1800" b="0" i="1" smtClean="0">
                          <a:latin typeface="Cambria Math" panose="02040503050406030204" pitchFamily="18" charset="0"/>
                        </a:rPr>
                        <m:t>=1, 2, </m:t>
                      </m:r>
                      <m:r>
                        <a:rPr lang="es-ES_tradnl" sz="1800" b="0" i="1" smtClean="0">
                          <a:latin typeface="Cambria Math" panose="02040503050406030204" pitchFamily="18" charset="0"/>
                        </a:rPr>
                        <m:t>…, </m:t>
                      </m:r>
                      <m:r>
                        <a:rPr lang="es-ES_tradnl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_tradnl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A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69AD6-FA21-64A3-5C09-26C4D8C5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626" y="4027932"/>
                <a:ext cx="152561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51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53B-9166-F051-CA70-01B6BB33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Spline</a:t>
            </a:r>
            <a:r>
              <a:rPr lang="es-ES_tradnl" dirty="0"/>
              <a:t> </a:t>
            </a:r>
            <a:r>
              <a:rPr lang="es-ES_tradnl" dirty="0" err="1"/>
              <a:t>smoothing</a:t>
            </a:r>
            <a:endParaRPr lang="es-ES_trad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D381D51-2921-C0DA-CC6B-474E379B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2207623"/>
              </a:xfrm>
            </p:spPr>
            <p:txBody>
              <a:bodyPr>
                <a:normAutofit/>
              </a:bodyPr>
              <a:lstStyle/>
              <a:p>
                <a:r>
                  <a:rPr lang="es-ES_tradnl" sz="1800" dirty="0"/>
                  <a:t>El suavizado se controla con el </a:t>
                </a:r>
                <a:r>
                  <a:rPr lang="es-ES_tradnl" sz="1800" b="1" dirty="0"/>
                  <a:t>parámetro de suavizado </a:t>
                </a:r>
                <a:r>
                  <a:rPr lang="es-ES_tradnl" sz="1800" dirty="0"/>
                  <a:t>(</a:t>
                </a:r>
                <a:r>
                  <a:rPr lang="es-ES_tradnl" sz="1800" i="1" dirty="0" err="1"/>
                  <a:t>spar</a:t>
                </a:r>
                <a:r>
                  <a:rPr lang="es-ES_tradnl" sz="1800" dirty="0"/>
                  <a:t>) que determina el grado de ajuste ~ </a:t>
                </a:r>
                <a:r>
                  <a:rPr lang="es-ES_tradnl" sz="1800" b="1" dirty="0" err="1"/>
                  <a:t>overfit</a:t>
                </a:r>
                <a:r>
                  <a:rPr lang="es-ES_tradnl" sz="1800" dirty="0"/>
                  <a:t>.</a:t>
                </a:r>
              </a:p>
              <a:p>
                <a:r>
                  <a:rPr lang="es-ES_tradnl" sz="1800" dirty="0"/>
                  <a:t>El parámetro de suavizado se elige mediante </a:t>
                </a:r>
                <a:r>
                  <a:rPr lang="es-ES_tradnl" sz="1800" b="1" dirty="0" err="1"/>
                  <a:t>cross-validation</a:t>
                </a:r>
                <a:endParaRPr lang="es-ES_tradnl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_tradnl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sz="18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_tradnl" sz="18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_tradnl" sz="1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sz="180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_tradnl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_tradnl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sz="18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_tradnl" sz="18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_tradnl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+                                                 </m:t>
                      </m:r>
                      <m:r>
                        <a:rPr lang="es-ES_trad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_trad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_tradnl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′′(</m:t>
                              </m:r>
                              <m:r>
                                <a:rPr lang="es-ES_trad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_tradnl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_trad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_trad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_tradnl" sz="18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D381D51-2921-C0DA-CC6B-474E379B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2207623"/>
              </a:xfrm>
              <a:blipFill>
                <a:blip r:embed="rId2"/>
                <a:stretch>
                  <a:fillRect l="-378" t="-571" b="-59429"/>
                </a:stretch>
              </a:blipFill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959FF63-D7B5-CF56-C8DB-CF89440A62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310743"/>
                <a:ext cx="4068536" cy="1846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_tradnl" sz="1800" dirty="0"/>
                  <a:t>El primer término 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_tradnl" sz="1800"/>
                      <m:t>RSS</m:t>
                    </m:r>
                  </m:oMath>
                </a14:m>
                <a:r>
                  <a:rPr lang="es-ES_tradnl" sz="1800" dirty="0"/>
                  <a:t>, que intenta hacer </a:t>
                </a:r>
                <a14:m>
                  <m:oMath xmlns:m="http://schemas.openxmlformats.org/officeDocument/2006/math">
                    <m:r>
                      <a:rPr lang="es-ES_tradnl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_tradnl" sz="1800" dirty="0"/>
                  <a:t> igual al dato en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_tradn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18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959FF63-D7B5-CF56-C8DB-CF89440A6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310743"/>
                <a:ext cx="4068536" cy="1846010"/>
              </a:xfrm>
              <a:prstGeom prst="rect">
                <a:avLst/>
              </a:prstGeom>
              <a:blipFill>
                <a:blip r:embed="rId3"/>
                <a:stretch>
                  <a:fillRect l="-935" t="-685"/>
                </a:stretch>
              </a:blipFill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4495AB7-FBB7-40AB-2DB0-C7C7618733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1221" y="4266368"/>
                <a:ext cx="4068536" cy="1846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_tradnl" sz="1800" dirty="0"/>
                  <a:t>El segundo término es la penalización por rugosidad y controla qué tantas ondulaciones tendrá </a:t>
                </a:r>
                <a14:m>
                  <m:oMath xmlns:m="http://schemas.openxmlformats.org/officeDocument/2006/math">
                    <m:r>
                      <a:rPr lang="es-ES_tradnl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_tradnl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_tradnl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sz="1800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4495AB7-FBB7-40AB-2DB0-C7C76187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21" y="4266368"/>
                <a:ext cx="4068536" cy="1846010"/>
              </a:xfrm>
              <a:prstGeom prst="rect">
                <a:avLst/>
              </a:prstGeom>
              <a:blipFill>
                <a:blip r:embed="rId4"/>
                <a:stretch>
                  <a:fillRect l="-935" t="-1370"/>
                </a:stretch>
              </a:blipFill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18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53B-9166-F051-CA70-01B6BB33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Algunos ejemplos en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F4DEE7-624F-795F-CFE6-BB5FFA6E0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</p:spPr>
            <p:txBody>
              <a:bodyPr>
                <a:normAutofit/>
              </a:bodyPr>
              <a:lstStyle/>
              <a:p>
                <a:r>
                  <a:rPr lang="es-ES_tradnl" sz="1800" dirty="0"/>
                  <a:t>Datos:</a:t>
                </a:r>
              </a:p>
              <a:p>
                <a:pPr lvl="1"/>
                <a:r>
                  <a:rPr lang="es-ES_tradnl" sz="1600" dirty="0"/>
                  <a:t>Se acceden mediante la librería </a:t>
                </a:r>
                <a:r>
                  <a:rPr lang="es-ES_tradnl" sz="1600" i="1" dirty="0" err="1"/>
                  <a:t>quantmod</a:t>
                </a:r>
                <a:r>
                  <a:rPr lang="es-ES_tradnl" sz="1600" dirty="0"/>
                  <a:t> en lenguaje R</a:t>
                </a:r>
              </a:p>
              <a:p>
                <a:pPr lvl="1"/>
                <a:r>
                  <a:rPr lang="es-ES_tradnl" sz="1600" dirty="0"/>
                  <a:t>Precio histórico de la acción Coca-Cola (KO)</a:t>
                </a:r>
              </a:p>
              <a:p>
                <a:endParaRPr lang="es-ES_tradnl" sz="1800" dirty="0"/>
              </a:p>
              <a:p>
                <a:r>
                  <a:rPr lang="es-ES_tradnl" sz="1800" dirty="0"/>
                  <a:t>¿Cómo afecta el valor de </a:t>
                </a:r>
                <a14:m>
                  <m:oMath xmlns:m="http://schemas.openxmlformats.org/officeDocument/2006/math">
                    <m:r>
                      <a:rPr lang="es-ES_tradn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_tradnl" sz="1800" dirty="0"/>
                  <a:t> al suavizado?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_tradnl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s-ES_tradnl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s-ES_tradnl" sz="1600" dirty="0"/>
              </a:p>
              <a:p>
                <a:endParaRPr lang="es-ES_tradnl" sz="1800" dirty="0"/>
              </a:p>
              <a:p>
                <a:r>
                  <a:rPr lang="es-ES_tradnl" sz="1800" dirty="0"/>
                  <a:t>¿Qué otros parámetros permiten modificar el suavizado?</a:t>
                </a:r>
              </a:p>
              <a:p>
                <a:pPr lvl="1"/>
                <a:r>
                  <a:rPr lang="es-ES_tradnl" sz="1600" dirty="0"/>
                  <a:t>El mismo análisis anterior para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_tradnl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𝑠𝑝𝑎𝑟</m:t>
                    </m:r>
                  </m:oMath>
                </a14:m>
                <a:endParaRPr lang="es-ES_tradnl" sz="1600" i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F4DEE7-624F-795F-CFE6-BB5FFA6E0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  <a:blipFill>
                <a:blip r:embed="rId2"/>
                <a:stretch>
                  <a:fillRect l="-378" t="-329"/>
                </a:stretch>
              </a:blipFill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8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53B-9166-F051-CA70-01B6BB33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Algunos ejemplos en 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F4DEE7-624F-795F-CFE6-BB5FFA6E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1800" dirty="0"/>
          </a:p>
          <a:p>
            <a:endParaRPr lang="es-ES_tradnl" sz="1800" dirty="0"/>
          </a:p>
          <a:p>
            <a:endParaRPr lang="es-ES_tradnl" sz="1800" dirty="0"/>
          </a:p>
          <a:p>
            <a:pPr marL="0" indent="0">
              <a:buNone/>
            </a:pPr>
            <a:endParaRPr lang="es-ES_tradnl" sz="1800" dirty="0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15AC64F-03B1-6C80-D1EF-C4E2A3FF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59880"/>
            <a:ext cx="7772400" cy="11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7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53B-9166-F051-CA70-01B6BB33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Algunos ejemplos en 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F4DEE7-624F-795F-CFE6-BB5FFA6E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s-ES_tradnl" sz="1800" dirty="0"/>
              <a:t>Elección del parámetro de suavizado</a:t>
            </a:r>
          </a:p>
          <a:p>
            <a:pPr lvl="1"/>
            <a:r>
              <a:rPr lang="es-ES_tradnl" sz="1800" i="1" dirty="0" err="1"/>
              <a:t>Generalized</a:t>
            </a:r>
            <a:r>
              <a:rPr lang="es-ES_tradnl" sz="1800" i="1" dirty="0"/>
              <a:t> Cross </a:t>
            </a:r>
            <a:r>
              <a:rPr lang="es-ES_tradnl" sz="1800" i="1" dirty="0" err="1"/>
              <a:t>Validation</a:t>
            </a:r>
            <a:endParaRPr lang="es-ES_tradnl" sz="1800" i="1" dirty="0"/>
          </a:p>
          <a:p>
            <a:pPr lvl="1"/>
            <a:r>
              <a:rPr lang="es-ES_tradnl" sz="1800" i="1" dirty="0" err="1"/>
              <a:t>Leave</a:t>
            </a:r>
            <a:r>
              <a:rPr lang="es-ES_tradnl" sz="1800" i="1" dirty="0"/>
              <a:t> </a:t>
            </a:r>
            <a:r>
              <a:rPr lang="es-ES_tradnl" sz="1800" i="1" dirty="0" err="1"/>
              <a:t>One</a:t>
            </a:r>
            <a:r>
              <a:rPr lang="es-ES_tradnl" sz="1800" i="1" dirty="0"/>
              <a:t> </a:t>
            </a:r>
            <a:r>
              <a:rPr lang="es-ES_tradnl" sz="1800" i="1" dirty="0" err="1"/>
              <a:t>Out</a:t>
            </a:r>
            <a:r>
              <a:rPr lang="es-ES_tradnl" sz="1800" i="1" dirty="0"/>
              <a:t> Cross </a:t>
            </a:r>
            <a:r>
              <a:rPr lang="es-ES_tradnl" sz="1800" i="1" dirty="0" err="1"/>
              <a:t>Validation</a:t>
            </a:r>
            <a:endParaRPr lang="es-ES_tradnl" sz="1800" i="1" dirty="0"/>
          </a:p>
        </p:txBody>
      </p:sp>
      <p:pic>
        <p:nvPicPr>
          <p:cNvPr id="7" name="Picture 6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F7A331AC-E5EC-F9FD-A52F-446F0598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790" y="2424350"/>
            <a:ext cx="5719711" cy="35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53B-9166-F051-CA70-01B6BB33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Grados de libertad efectivos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F4DEE7-624F-795F-CFE6-BB5FFA6E0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</p:spPr>
            <p:txBody>
              <a:bodyPr>
                <a:normAutofit/>
              </a:bodyPr>
              <a:lstStyle/>
              <a:p>
                <a:r>
                  <a:rPr lang="es-ES_tradnl" sz="1800" dirty="0"/>
                  <a:t>El vector de los n valores ajustados se puede escribir como</a:t>
                </a:r>
              </a:p>
              <a:p>
                <a:endParaRPr lang="es-ES_tradn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_tradnl" sz="1800" dirty="0"/>
              </a:p>
              <a:p>
                <a:pPr marL="0" indent="0">
                  <a:buNone/>
                </a:pPr>
                <a:r>
                  <a:rPr lang="es-ES_tradnl" sz="1800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s-ES_tradnl" sz="1800" dirty="0"/>
                  <a:t> es una matriz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sz="1800" dirty="0"/>
                  <a:t> determinada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r>
                  <a:rPr lang="es-ES_tradnl" sz="1800" dirty="0"/>
                  <a:t>Así que los grados de libertad efectivos están dados por</a:t>
                </a:r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_tradnl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_tradnl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_tradnl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_tradnl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nary>
                    </m:oMath>
                  </m:oMathPara>
                </a14:m>
                <a:endParaRPr lang="es-ES_tradnl" sz="1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F4DEE7-624F-795F-CFE6-BB5FFA6E0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  <a:blipFill>
                <a:blip r:embed="rId2"/>
                <a:stretch>
                  <a:fillRect l="-504" t="-329" b="-28289"/>
                </a:stretch>
              </a:blipFill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14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53B-9166-F051-CA70-01B6BB33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F4DEE7-624F-795F-CFE6-BB5FFA6E0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</p:spPr>
            <p:txBody>
              <a:bodyPr>
                <a:normAutofit/>
              </a:bodyPr>
              <a:lstStyle/>
              <a:p>
                <a:r>
                  <a:rPr lang="es-ES_tradnl" sz="1800" dirty="0"/>
                  <a:t>Si </a:t>
                </a:r>
                <a14:m>
                  <m:oMath xmlns:m="http://schemas.openxmlformats.org/officeDocument/2006/math">
                    <m:r>
                      <a:rPr lang="es-ES_tradn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sz="1800" dirty="0"/>
                  <a:t> se obtendrá un interpolador de la señal</a:t>
                </a:r>
              </a:p>
              <a:p>
                <a:r>
                  <a:rPr lang="es-ES_tradnl" sz="1800" dirty="0"/>
                  <a:t>Si </a:t>
                </a:r>
                <a14:m>
                  <m:oMath xmlns:m="http://schemas.openxmlformats.org/officeDocument/2006/math">
                    <m:r>
                      <a:rPr lang="es-ES_tradn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ES_tradnl" sz="1800" dirty="0"/>
                  <a:t> la función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_tradnl" sz="1800" dirty="0"/>
                  <a:t> será lineal.</a:t>
                </a:r>
              </a:p>
              <a:p>
                <a:r>
                  <a:rPr lang="es-ES_tradnl" sz="1800" dirty="0"/>
                  <a:t>Obtener el valor 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𝑠𝑝𝑎𝑟</m:t>
                    </m:r>
                  </m:oMath>
                </a14:m>
                <a:r>
                  <a:rPr lang="es-ES_tradnl" sz="1800" dirty="0"/>
                  <a:t> con Cross </a:t>
                </a:r>
                <a:r>
                  <a:rPr lang="es-ES_tradnl" sz="1800" dirty="0" err="1"/>
                  <a:t>Validation</a:t>
                </a:r>
                <a:r>
                  <a:rPr lang="es-ES_tradnl" sz="1800" dirty="0"/>
                  <a:t> permite </a:t>
                </a:r>
              </a:p>
              <a:p>
                <a:pPr lvl="1"/>
                <a:r>
                  <a:rPr lang="es-ES_tradnl" sz="1600" dirty="0"/>
                  <a:t>Obtener el equivalente de </a:t>
                </a:r>
                <a14:m>
                  <m:oMath xmlns:m="http://schemas.openxmlformats.org/officeDocument/2006/math">
                    <m:r>
                      <a:rPr lang="es-ES_tradn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𝑑𝑓</m:t>
                    </m:r>
                  </m:oMath>
                </a14:m>
                <a:endParaRPr lang="es-ES_tradnl" sz="1600" dirty="0"/>
              </a:p>
              <a:p>
                <a:r>
                  <a:rPr lang="es-ES_tradnl" sz="1800" dirty="0"/>
                  <a:t>Esta técnica no requiere la selección de </a:t>
                </a:r>
                <a:r>
                  <a:rPr lang="es-ES_tradnl" sz="1800" dirty="0" err="1"/>
                  <a:t>knots</a:t>
                </a:r>
                <a:r>
                  <a:rPr lang="es-ES_tradnl" sz="1800" dirty="0"/>
                  <a:t>/</a:t>
                </a:r>
                <a:r>
                  <a:rPr lang="es-ES_tradnl" sz="1800" dirty="0" err="1"/>
                  <a:t>kernels</a:t>
                </a:r>
                <a:r>
                  <a:rPr lang="es-ES_tradnl" sz="1800" dirty="0"/>
                  <a:t>, ya que únicamente requiere la elección de </a:t>
                </a:r>
                <a14:m>
                  <m:oMath xmlns:m="http://schemas.openxmlformats.org/officeDocument/2006/math">
                    <m:r>
                      <a:rPr lang="es-ES_tradnl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_tradnl" sz="1800" dirty="0"/>
                  <a:t>.</a:t>
                </a:r>
              </a:p>
              <a:p>
                <a:r>
                  <a:rPr lang="es-ES_tradnl" sz="1800" dirty="0"/>
                  <a:t>En el lenguaje R se puede especificar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s-ES_tradnl" sz="1800" dirty="0"/>
                  <a:t>, </a:t>
                </a:r>
                <a14:m>
                  <m:oMath xmlns:m="http://schemas.openxmlformats.org/officeDocument/2006/math">
                    <m:r>
                      <a:rPr lang="es-ES_tradn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_tradnl" sz="1800" dirty="0"/>
                  <a:t> al construir el </a:t>
                </a:r>
                <a:r>
                  <a:rPr lang="es-ES_tradnl" sz="1800" dirty="0" err="1"/>
                  <a:t>spline</a:t>
                </a:r>
                <a:r>
                  <a:rPr lang="es-ES_tradnl" sz="1800" dirty="0"/>
                  <a:t>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F4DEE7-624F-795F-CFE6-BB5FFA6E0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  <a:blipFill>
                <a:blip r:embed="rId2"/>
                <a:stretch>
                  <a:fillRect l="-378" t="-329"/>
                </a:stretch>
              </a:blipFill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094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29_TF56219246.potx" id="{F5AEA1D6-3467-4410-B96B-0D67AC8BB026}" vid="{8035A50F-42EA-4732-82EE-B622A3D2CB2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{06A4C47B-26D3-4AE9-A9B7-8FD3DD679D0F}tf56219246_win32</Template>
  <TotalTime>1838</TotalTime>
  <Words>324</Words>
  <Application>Microsoft Macintosh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Cambria Math</vt:lpstr>
      <vt:lpstr>Garamond</vt:lpstr>
      <vt:lpstr>SavonVTI</vt:lpstr>
      <vt:lpstr>Spline smoothing</vt:lpstr>
      <vt:lpstr>¿Qué es Spline smoothing?</vt:lpstr>
      <vt:lpstr>Spline smoothing</vt:lpstr>
      <vt:lpstr>Algunos ejemplos en R</vt:lpstr>
      <vt:lpstr>Algunos ejemplos en R</vt:lpstr>
      <vt:lpstr>Algunos ejemplos en R</vt:lpstr>
      <vt:lpstr>Grados de libertad efectivos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smoothing</dc:title>
  <dc:creator>Luigi Frassato</dc:creator>
  <cp:lastModifiedBy>Juan Uribe</cp:lastModifiedBy>
  <cp:revision>48</cp:revision>
  <dcterms:created xsi:type="dcterms:W3CDTF">2023-12-17T01:39:15Z</dcterms:created>
  <dcterms:modified xsi:type="dcterms:W3CDTF">2023-12-18T22:39:12Z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