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aleway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EE"/>
          </a:solidFill>
        </a:fill>
      </a:tcStyle>
    </a:wholeTbl>
    <a:band2H>
      <a:tcTxStyle/>
      <a:tcStyle>
        <a:tcBdr/>
        <a:fill>
          <a:solidFill>
            <a:srgbClr val="E6EC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EE"/>
          </a:solidFill>
        </a:fill>
      </a:tcStyle>
    </a:wholeTbl>
    <a:band2H>
      <a:tcTxStyle/>
      <a:tcStyle>
        <a:tcBdr/>
        <a:fill>
          <a:solidFill>
            <a:srgbClr val="E6EC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FEE"/>
          </a:solidFill>
        </a:fill>
      </a:tcStyle>
    </a:wholeTbl>
    <a:band2H>
      <a:tcTxStyle/>
      <a:tcStyle>
        <a:tcBdr/>
        <a:fill>
          <a:solidFill>
            <a:srgbClr val="EBE8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Raleway Light"/>
      </a:defRPr>
    </a:lvl1pPr>
    <a:lvl2pPr indent="228600" latinLnBrk="0">
      <a:defRPr sz="1200">
        <a:latin typeface="+mn-lt"/>
        <a:ea typeface="+mn-ea"/>
        <a:cs typeface="+mn-cs"/>
        <a:sym typeface="Raleway Light"/>
      </a:defRPr>
    </a:lvl2pPr>
    <a:lvl3pPr indent="457200" latinLnBrk="0">
      <a:defRPr sz="1200">
        <a:latin typeface="+mn-lt"/>
        <a:ea typeface="+mn-ea"/>
        <a:cs typeface="+mn-cs"/>
        <a:sym typeface="Raleway Light"/>
      </a:defRPr>
    </a:lvl3pPr>
    <a:lvl4pPr indent="685800" latinLnBrk="0">
      <a:defRPr sz="1200">
        <a:latin typeface="+mn-lt"/>
        <a:ea typeface="+mn-ea"/>
        <a:cs typeface="+mn-cs"/>
        <a:sym typeface="Raleway Light"/>
      </a:defRPr>
    </a:lvl4pPr>
    <a:lvl5pPr indent="914400" latinLnBrk="0">
      <a:defRPr sz="1200">
        <a:latin typeface="+mn-lt"/>
        <a:ea typeface="+mn-ea"/>
        <a:cs typeface="+mn-cs"/>
        <a:sym typeface="Raleway Light"/>
      </a:defRPr>
    </a:lvl5pPr>
    <a:lvl6pPr indent="1143000" latinLnBrk="0">
      <a:defRPr sz="1200">
        <a:latin typeface="+mn-lt"/>
        <a:ea typeface="+mn-ea"/>
        <a:cs typeface="+mn-cs"/>
        <a:sym typeface="Raleway Light"/>
      </a:defRPr>
    </a:lvl6pPr>
    <a:lvl7pPr indent="1371600" latinLnBrk="0">
      <a:defRPr sz="1200">
        <a:latin typeface="+mn-lt"/>
        <a:ea typeface="+mn-ea"/>
        <a:cs typeface="+mn-cs"/>
        <a:sym typeface="Raleway Light"/>
      </a:defRPr>
    </a:lvl7pPr>
    <a:lvl8pPr indent="1600200" latinLnBrk="0">
      <a:defRPr sz="1200">
        <a:latin typeface="+mn-lt"/>
        <a:ea typeface="+mn-ea"/>
        <a:cs typeface="+mn-cs"/>
        <a:sym typeface="Raleway Light"/>
      </a:defRPr>
    </a:lvl8pPr>
    <a:lvl9pPr indent="1828800" latinLnBrk="0">
      <a:defRPr sz="1200">
        <a:latin typeface="+mn-lt"/>
        <a:ea typeface="+mn-ea"/>
        <a:cs typeface="+mn-cs"/>
        <a:sym typeface="Raleway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6" descr="Рисунок 6"/>
          <p:cNvPicPr>
            <a:picLocks noChangeAspect="1"/>
          </p:cNvPicPr>
          <p:nvPr/>
        </p:nvPicPr>
        <p:blipFill>
          <a:blip r:embed="rId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12539" y="6391763"/>
            <a:ext cx="273656" cy="2642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6" descr="Рисунок 6"/>
          <p:cNvPicPr>
            <a:picLocks noChangeAspect="1"/>
          </p:cNvPicPr>
          <p:nvPr/>
        </p:nvPicPr>
        <p:blipFill>
          <a:blip r:embed="rId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12539" y="6391763"/>
            <a:ext cx="273656" cy="2642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6" descr="Рисунок 6"/>
          <p:cNvPicPr>
            <a:picLocks noChangeAspect="1"/>
          </p:cNvPicPr>
          <p:nvPr/>
        </p:nvPicPr>
        <p:blipFill>
          <a:blip r:embed="rId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Picture Placeholder 3"/>
          <p:cNvSpPr>
            <a:spLocks noGrp="1"/>
          </p:cNvSpPr>
          <p:nvPr>
            <p:ph type="pic" idx="21"/>
          </p:nvPr>
        </p:nvSpPr>
        <p:spPr>
          <a:xfrm>
            <a:off x="-1" y="0"/>
            <a:ext cx="12192001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12539" y="6391763"/>
            <a:ext cx="273656" cy="2642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6" descr="Рисунок 6"/>
          <p:cNvPicPr>
            <a:picLocks noChangeAspect="1"/>
          </p:cNvPicPr>
          <p:nvPr/>
        </p:nvPicPr>
        <p:blipFill>
          <a:blip r:embed="rId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Freeform 9"/>
          <p:cNvSpPr>
            <a:spLocks noGrp="1"/>
          </p:cNvSpPr>
          <p:nvPr>
            <p:ph type="pic" sz="quarter" idx="21"/>
          </p:nvPr>
        </p:nvSpPr>
        <p:spPr>
          <a:xfrm>
            <a:off x="-832051" y="1864982"/>
            <a:ext cx="5072666" cy="31334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2" name="Freeform 11"/>
          <p:cNvSpPr>
            <a:spLocks noGrp="1"/>
          </p:cNvSpPr>
          <p:nvPr>
            <p:ph type="pic" sz="quarter" idx="22"/>
          </p:nvPr>
        </p:nvSpPr>
        <p:spPr>
          <a:xfrm>
            <a:off x="3576151" y="1864980"/>
            <a:ext cx="5072667" cy="31334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" name="Freeform 13"/>
          <p:cNvSpPr>
            <a:spLocks noGrp="1"/>
          </p:cNvSpPr>
          <p:nvPr>
            <p:ph type="pic" sz="quarter" idx="23"/>
          </p:nvPr>
        </p:nvSpPr>
        <p:spPr>
          <a:xfrm>
            <a:off x="7951389" y="1864978"/>
            <a:ext cx="5072666" cy="31334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" name="TextBox 14"/>
          <p:cNvSpPr txBox="1"/>
          <p:nvPr/>
        </p:nvSpPr>
        <p:spPr>
          <a:xfrm>
            <a:off x="5214660" y="6389271"/>
            <a:ext cx="17626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200" spc="300">
                <a:solidFill>
                  <a:srgbClr val="818181"/>
                </a:solidFill>
              </a:defRPr>
            </a:lvl1pPr>
          </a:lstStyle>
          <a:p>
            <a:r>
              <a:t>НИУ МГСУ 2022</a:t>
            </a:r>
          </a:p>
        </p:txBody>
      </p:sp>
      <p:sp>
        <p:nvSpPr>
          <p:cNvPr id="5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12539" y="6391763"/>
            <a:ext cx="273656" cy="2642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6" descr="Рисунок 6"/>
          <p:cNvPicPr>
            <a:picLocks noChangeAspect="1"/>
          </p:cNvPicPr>
          <p:nvPr/>
        </p:nvPicPr>
        <p:blipFill>
          <a:blip r:embed="rId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Freeform 7"/>
          <p:cNvSpPr>
            <a:spLocks noGrp="1"/>
          </p:cNvSpPr>
          <p:nvPr>
            <p:ph type="pic" idx="21"/>
          </p:nvPr>
        </p:nvSpPr>
        <p:spPr>
          <a:xfrm>
            <a:off x="-1981200" y="11722"/>
            <a:ext cx="8946445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12539" y="6391763"/>
            <a:ext cx="273656" cy="2642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6" descr="Рисунок 6"/>
          <p:cNvPicPr>
            <a:picLocks noChangeAspect="1"/>
          </p:cNvPicPr>
          <p:nvPr/>
        </p:nvPicPr>
        <p:blipFill>
          <a:blip r:embed="rId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Freeform 9"/>
          <p:cNvSpPr>
            <a:spLocks noGrp="1"/>
          </p:cNvSpPr>
          <p:nvPr>
            <p:ph type="pic" sz="quarter" idx="21"/>
          </p:nvPr>
        </p:nvSpPr>
        <p:spPr>
          <a:xfrm>
            <a:off x="838200" y="1846239"/>
            <a:ext cx="3260346" cy="26456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5" name="Freeform 11"/>
          <p:cNvSpPr>
            <a:spLocks noGrp="1"/>
          </p:cNvSpPr>
          <p:nvPr>
            <p:ph type="pic" sz="quarter" idx="22"/>
          </p:nvPr>
        </p:nvSpPr>
        <p:spPr>
          <a:xfrm>
            <a:off x="4464649" y="1846239"/>
            <a:ext cx="3262703" cy="26456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" name="Freeform 13"/>
          <p:cNvSpPr>
            <a:spLocks noGrp="1"/>
          </p:cNvSpPr>
          <p:nvPr>
            <p:ph type="pic" sz="quarter" idx="23"/>
          </p:nvPr>
        </p:nvSpPr>
        <p:spPr>
          <a:xfrm>
            <a:off x="8091099" y="1846239"/>
            <a:ext cx="3262705" cy="26456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12539" y="6391763"/>
            <a:ext cx="273656" cy="2642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6" descr="Рисунок 6"/>
          <p:cNvPicPr>
            <a:picLocks noChangeAspect="1"/>
          </p:cNvPicPr>
          <p:nvPr/>
        </p:nvPicPr>
        <p:blipFill>
          <a:blip r:embed="rId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Рисунок 7" descr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Freeform 10"/>
          <p:cNvSpPr>
            <a:spLocks noGrp="1"/>
          </p:cNvSpPr>
          <p:nvPr>
            <p:ph type="pic" sz="quarter" idx="21"/>
          </p:nvPr>
        </p:nvSpPr>
        <p:spPr>
          <a:xfrm>
            <a:off x="0" y="1903386"/>
            <a:ext cx="3048000" cy="19512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Freeform 12"/>
          <p:cNvSpPr>
            <a:spLocks noGrp="1"/>
          </p:cNvSpPr>
          <p:nvPr>
            <p:ph type="pic" sz="quarter" idx="22"/>
          </p:nvPr>
        </p:nvSpPr>
        <p:spPr>
          <a:xfrm>
            <a:off x="3048000" y="3854651"/>
            <a:ext cx="3048000" cy="19512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Freeform 14"/>
          <p:cNvSpPr>
            <a:spLocks noGrp="1"/>
          </p:cNvSpPr>
          <p:nvPr>
            <p:ph type="pic" sz="quarter" idx="23"/>
          </p:nvPr>
        </p:nvSpPr>
        <p:spPr>
          <a:xfrm>
            <a:off x="6096000" y="1903386"/>
            <a:ext cx="3048000" cy="19512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9" name="Freeform 16"/>
          <p:cNvSpPr>
            <a:spLocks noGrp="1"/>
          </p:cNvSpPr>
          <p:nvPr>
            <p:ph type="pic" sz="quarter" idx="24"/>
          </p:nvPr>
        </p:nvSpPr>
        <p:spPr>
          <a:xfrm>
            <a:off x="9144000" y="3854651"/>
            <a:ext cx="3048000" cy="19512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712539" y="6391763"/>
            <a:ext cx="273656" cy="2642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6" descr="Рисунок 6"/>
          <p:cNvPicPr>
            <a:picLocks noChangeAspect="1"/>
          </p:cNvPicPr>
          <p:nvPr/>
        </p:nvPicPr>
        <p:blipFill>
          <a:blip r:embed="rId12"/>
          <a:srcRect r="76255"/>
          <a:stretch>
            <a:fillRect/>
          </a:stretch>
        </p:blipFill>
        <p:spPr>
          <a:xfrm>
            <a:off x="11353799" y="371053"/>
            <a:ext cx="493552" cy="816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7" descr="Рисунок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80945"/>
            <a:ext cx="635000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2" descr="Рисунок 2"/>
          <p:cNvPicPr>
            <a:picLocks noChangeAspect="1"/>
          </p:cNvPicPr>
          <p:nvPr/>
        </p:nvPicPr>
        <p:blipFill>
          <a:blip r:embed="rId14"/>
          <a:srcRect r="74890"/>
          <a:stretch>
            <a:fillRect/>
          </a:stretch>
        </p:blipFill>
        <p:spPr>
          <a:xfrm>
            <a:off x="11376759" y="410970"/>
            <a:ext cx="498719" cy="7803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6"/>
          <p:cNvSpPr txBox="1"/>
          <p:nvPr/>
        </p:nvSpPr>
        <p:spPr>
          <a:xfrm>
            <a:off x="5224292" y="6385392"/>
            <a:ext cx="174342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200" spc="300">
                <a:solidFill>
                  <a:srgbClr val="FFFFFF"/>
                </a:solidFill>
              </a:defRPr>
            </a:lvl1pPr>
          </a:lstStyle>
          <a:p>
            <a:r>
              <a:rPr dirty="0"/>
              <a:t>НИУ МГСУ 20</a:t>
            </a:r>
            <a:r>
              <a:rPr lang="ru-RU" dirty="0"/>
              <a:t>2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07" name="TextBox 7"/>
          <p:cNvSpPr txBox="1"/>
          <p:nvPr/>
        </p:nvSpPr>
        <p:spPr>
          <a:xfrm>
            <a:off x="838574" y="2927701"/>
            <a:ext cx="4822489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r">
              <a:defRPr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Контрольная работа</a:t>
            </a:r>
          </a:p>
        </p:txBody>
      </p:sp>
      <p:sp>
        <p:nvSpPr>
          <p:cNvPr id="108" name="TextBox 11"/>
          <p:cNvSpPr txBox="1"/>
          <p:nvPr/>
        </p:nvSpPr>
        <p:spPr>
          <a:xfrm>
            <a:off x="854497" y="3599557"/>
            <a:ext cx="3696555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Профессиональная самопрезентация</a:t>
            </a:r>
          </a:p>
        </p:txBody>
      </p:sp>
      <p:sp>
        <p:nvSpPr>
          <p:cNvPr id="109" name="TextBox 8"/>
          <p:cNvSpPr txBox="1"/>
          <p:nvPr/>
        </p:nvSpPr>
        <p:spPr>
          <a:xfrm>
            <a:off x="790914" y="4559497"/>
            <a:ext cx="16488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Докладчик</a:t>
            </a:r>
            <a:endParaRPr dirty="0"/>
          </a:p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Кладов Михаил</a:t>
            </a:r>
            <a:endParaRPr dirty="0"/>
          </a:p>
        </p:txBody>
      </p:sp>
      <p:pic>
        <p:nvPicPr>
          <p:cNvPr id="110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615552"/>
            <a:ext cx="2479920" cy="974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animBg="1" advAuto="0"/>
      <p:bldP spid="108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4"/>
          <p:cNvSpPr txBox="1"/>
          <p:nvPr/>
        </p:nvSpPr>
        <p:spPr>
          <a:xfrm>
            <a:off x="5031969" y="599136"/>
            <a:ext cx="1461677" cy="60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Кто я?</a:t>
            </a:r>
          </a:p>
        </p:txBody>
      </p:sp>
      <p:sp>
        <p:nvSpPr>
          <p:cNvPr id="113" name="TextBox 1"/>
          <p:cNvSpPr txBox="1"/>
          <p:nvPr/>
        </p:nvSpPr>
        <p:spPr>
          <a:xfrm>
            <a:off x="1126374" y="2934392"/>
            <a:ext cx="241900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Имя</a:t>
            </a:r>
            <a:r>
              <a:rPr dirty="0"/>
              <a:t>: </a:t>
            </a:r>
            <a:r>
              <a:rPr lang="ru-RU" dirty="0"/>
              <a:t>Михаил</a:t>
            </a:r>
            <a:endParaRPr dirty="0"/>
          </a:p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Фамилия</a:t>
            </a:r>
            <a:r>
              <a:rPr dirty="0"/>
              <a:t>: </a:t>
            </a:r>
            <a:r>
              <a:rPr lang="ru-RU" dirty="0"/>
              <a:t>Кладов</a:t>
            </a:r>
            <a:endParaRPr dirty="0"/>
          </a:p>
        </p:txBody>
      </p:sp>
      <p:sp>
        <p:nvSpPr>
          <p:cNvPr id="114" name="TextBox 2"/>
          <p:cNvSpPr txBox="1"/>
          <p:nvPr/>
        </p:nvSpPr>
        <p:spPr>
          <a:xfrm>
            <a:off x="7668490" y="2934392"/>
            <a:ext cx="346665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Место</a:t>
            </a:r>
            <a:r>
              <a:rPr dirty="0"/>
              <a:t> </a:t>
            </a:r>
            <a:r>
              <a:rPr dirty="0" err="1"/>
              <a:t>жительства</a:t>
            </a:r>
            <a:r>
              <a:rPr dirty="0"/>
              <a:t>: </a:t>
            </a:r>
            <a:r>
              <a:rPr lang="ru-RU" dirty="0"/>
              <a:t>Мытищи</a:t>
            </a:r>
            <a:endParaRPr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Родной</a:t>
            </a:r>
            <a:r>
              <a:rPr dirty="0"/>
              <a:t> </a:t>
            </a:r>
            <a:r>
              <a:rPr dirty="0" err="1"/>
              <a:t>город</a:t>
            </a:r>
            <a:r>
              <a:rPr dirty="0"/>
              <a:t>: </a:t>
            </a:r>
            <a:r>
              <a:rPr lang="ru-RU" dirty="0"/>
              <a:t>Невинномысск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5"/>
          <p:cNvSpPr txBox="1">
            <a:spLocks noGrp="1"/>
          </p:cNvSpPr>
          <p:nvPr>
            <p:ph type="sldNum" sz="quarter" idx="2"/>
          </p:nvPr>
        </p:nvSpPr>
        <p:spPr>
          <a:xfrm>
            <a:off x="11754917" y="6391763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7" name="TextBox 6"/>
          <p:cNvSpPr txBox="1"/>
          <p:nvPr/>
        </p:nvSpPr>
        <p:spPr>
          <a:xfrm>
            <a:off x="872992" y="490097"/>
            <a:ext cx="458103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Профессиональные цели</a:t>
            </a:r>
          </a:p>
        </p:txBody>
      </p:sp>
      <p:sp>
        <p:nvSpPr>
          <p:cNvPr id="118" name="Straight Connector 8"/>
          <p:cNvSpPr/>
          <p:nvPr/>
        </p:nvSpPr>
        <p:spPr>
          <a:xfrm>
            <a:off x="940161" y="1060449"/>
            <a:ext cx="776811" cy="1"/>
          </a:xfrm>
          <a:prstGeom prst="line">
            <a:avLst/>
          </a:prstGeom>
          <a:ln w="57150">
            <a:solidFill>
              <a:srgbClr val="0B4F8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Rectangle 3"/>
          <p:cNvSpPr txBox="1"/>
          <p:nvPr/>
        </p:nvSpPr>
        <p:spPr>
          <a:xfrm>
            <a:off x="872992" y="2912260"/>
            <a:ext cx="4035387" cy="95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20000"/>
              </a:lnSpc>
              <a:buSzPct val="100000"/>
              <a:buAutoNum type="arabicPeriod"/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1200" dirty="0">
                <a:sym typeface="Arial"/>
              </a:rPr>
              <a:t>Улучшение навыков программирования</a:t>
            </a:r>
            <a:r>
              <a:rPr dirty="0"/>
              <a:t>.</a:t>
            </a:r>
          </a:p>
          <a:p>
            <a:pPr marL="228600" indent="-228600">
              <a:lnSpc>
                <a:spcPct val="120000"/>
              </a:lnSpc>
              <a:buSzPct val="100000"/>
              <a:buAutoNum type="arabicPeriod"/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Получение практического опыта</a:t>
            </a:r>
            <a:r>
              <a:rPr dirty="0"/>
              <a:t>.</a:t>
            </a:r>
          </a:p>
          <a:p>
            <a:pPr marL="228600" indent="-228600">
              <a:lnSpc>
                <a:spcPct val="120000"/>
              </a:lnSpc>
              <a:buSzPct val="100000"/>
              <a:buAutoNum type="arabicPeriod"/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Повышение квалификации</a:t>
            </a:r>
            <a:r>
              <a:rPr dirty="0"/>
              <a:t>.</a:t>
            </a:r>
          </a:p>
          <a:p>
            <a:pPr marL="228600" indent="-228600">
              <a:lnSpc>
                <a:spcPct val="120000"/>
              </a:lnSpc>
              <a:buSzPct val="100000"/>
              <a:buAutoNum type="arabicPeriod"/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Становление специалистом.</a:t>
            </a:r>
            <a:endParaRPr dirty="0"/>
          </a:p>
        </p:txBody>
      </p:sp>
      <p:sp>
        <p:nvSpPr>
          <p:cNvPr id="120" name="TextBox 11"/>
          <p:cNvSpPr txBox="1"/>
          <p:nvPr/>
        </p:nvSpPr>
        <p:spPr>
          <a:xfrm>
            <a:off x="872991" y="2635262"/>
            <a:ext cx="11279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Стратегия</a:t>
            </a:r>
          </a:p>
        </p:txBody>
      </p:sp>
      <p:sp>
        <p:nvSpPr>
          <p:cNvPr id="121" name="Rectangle 20"/>
          <p:cNvSpPr txBox="1"/>
          <p:nvPr/>
        </p:nvSpPr>
        <p:spPr>
          <a:xfrm>
            <a:off x="6996974" y="2912260"/>
            <a:ext cx="4035387" cy="140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Регулярно заниматься написанием кода, пробовать различные языки программирования. Найти людей со схожими интересами (с углубленными знаниями в разных сферах), делать проекты вместе. Читать литературу и быть в курсе новостей. Продолжать практиковаться, пока не начнёт получаться.</a:t>
            </a:r>
            <a:endParaRPr dirty="0"/>
          </a:p>
        </p:txBody>
      </p:sp>
      <p:sp>
        <p:nvSpPr>
          <p:cNvPr id="122" name="TextBox 21"/>
          <p:cNvSpPr txBox="1"/>
          <p:nvPr/>
        </p:nvSpPr>
        <p:spPr>
          <a:xfrm>
            <a:off x="6996973" y="2635262"/>
            <a:ext cx="92464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Тактика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  <p:bldP spid="118" grpId="2" animBg="1" advAuto="0"/>
      <p:bldP spid="119" grpId="5" animBg="1" advAuto="0"/>
      <p:bldP spid="120" grpId="3" animBg="1" advAuto="0"/>
      <p:bldP spid="121" grpId="6" animBg="1" advAuto="0"/>
      <p:bldP spid="122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8"/>
          <p:cNvSpPr txBox="1">
            <a:spLocks noGrp="1"/>
          </p:cNvSpPr>
          <p:nvPr>
            <p:ph type="sldNum" sz="quarter" idx="2"/>
          </p:nvPr>
        </p:nvSpPr>
        <p:spPr>
          <a:xfrm>
            <a:off x="11754917" y="6391763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5" name="TextBox 18"/>
          <p:cNvSpPr txBox="1"/>
          <p:nvPr/>
        </p:nvSpPr>
        <p:spPr>
          <a:xfrm>
            <a:off x="883919" y="347643"/>
            <a:ext cx="385267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Личностные ресурсы</a:t>
            </a:r>
          </a:p>
        </p:txBody>
      </p:sp>
      <p:sp>
        <p:nvSpPr>
          <p:cNvPr id="126" name="TextBox 19"/>
          <p:cNvSpPr txBox="1"/>
          <p:nvPr/>
        </p:nvSpPr>
        <p:spPr>
          <a:xfrm>
            <a:off x="872227" y="938757"/>
            <a:ext cx="212687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 sz="14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Что мне может помочь? </a:t>
            </a:r>
          </a:p>
        </p:txBody>
      </p:sp>
      <p:sp>
        <p:nvSpPr>
          <p:cNvPr id="127" name="Rectangle 6"/>
          <p:cNvSpPr txBox="1"/>
          <p:nvPr/>
        </p:nvSpPr>
        <p:spPr>
          <a:xfrm>
            <a:off x="1003318" y="4134267"/>
            <a:ext cx="1764924" cy="95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Если дело меня заинтересовало, то могу часами, а то и днями, им заниматься.</a:t>
            </a:r>
            <a:endParaRPr dirty="0"/>
          </a:p>
        </p:txBody>
      </p:sp>
      <p:sp>
        <p:nvSpPr>
          <p:cNvPr id="128" name="TextBox 21"/>
          <p:cNvSpPr txBox="1"/>
          <p:nvPr/>
        </p:nvSpPr>
        <p:spPr>
          <a:xfrm>
            <a:off x="1003318" y="3802100"/>
            <a:ext cx="140519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Усидчивость</a:t>
            </a:r>
            <a:endParaRPr dirty="0"/>
          </a:p>
        </p:txBody>
      </p:sp>
      <p:sp>
        <p:nvSpPr>
          <p:cNvPr id="129" name="Straight Connector 8"/>
          <p:cNvSpPr/>
          <p:nvPr/>
        </p:nvSpPr>
        <p:spPr>
          <a:xfrm>
            <a:off x="927371" y="1375479"/>
            <a:ext cx="776811" cy="1"/>
          </a:xfrm>
          <a:prstGeom prst="line">
            <a:avLst/>
          </a:prstGeom>
          <a:ln w="57150">
            <a:solidFill>
              <a:srgbClr val="0B4F8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Rectangle 6"/>
          <p:cNvSpPr txBox="1"/>
          <p:nvPr/>
        </p:nvSpPr>
        <p:spPr>
          <a:xfrm>
            <a:off x="1085407" y="1947052"/>
            <a:ext cx="2281583" cy="95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В случае непредвиденного стечения обстоятельств всегда нахожу выход из ситуации.</a:t>
            </a:r>
            <a:endParaRPr dirty="0"/>
          </a:p>
        </p:txBody>
      </p:sp>
      <p:sp>
        <p:nvSpPr>
          <p:cNvPr id="131" name="TextBox 14"/>
          <p:cNvSpPr txBox="1"/>
          <p:nvPr/>
        </p:nvSpPr>
        <p:spPr>
          <a:xfrm>
            <a:off x="1115635" y="1639274"/>
            <a:ext cx="22815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Стрессоустойчивость</a:t>
            </a:r>
          </a:p>
        </p:txBody>
      </p:sp>
      <p:sp>
        <p:nvSpPr>
          <p:cNvPr id="132" name="Rectangle 6"/>
          <p:cNvSpPr txBox="1"/>
          <p:nvPr/>
        </p:nvSpPr>
        <p:spPr>
          <a:xfrm>
            <a:off x="6284480" y="1971878"/>
            <a:ext cx="1483208" cy="51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Могу найти общий язык даже с ежом</a:t>
            </a:r>
            <a:endParaRPr dirty="0"/>
          </a:p>
        </p:txBody>
      </p:sp>
      <p:sp>
        <p:nvSpPr>
          <p:cNvPr id="133" name="TextBox 16"/>
          <p:cNvSpPr txBox="1"/>
          <p:nvPr/>
        </p:nvSpPr>
        <p:spPr>
          <a:xfrm>
            <a:off x="6314705" y="1664100"/>
            <a:ext cx="23301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Коммуникабельность</a:t>
            </a:r>
            <a:endParaRPr dirty="0"/>
          </a:p>
        </p:txBody>
      </p:sp>
      <p:sp>
        <p:nvSpPr>
          <p:cNvPr id="134" name="Rectangle 9"/>
          <p:cNvSpPr txBox="1"/>
          <p:nvPr/>
        </p:nvSpPr>
        <p:spPr>
          <a:xfrm>
            <a:off x="6284479" y="4134703"/>
            <a:ext cx="2143343" cy="95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Всегда найду что-то интересное и весёлое в толще, казалось бы, рутинной работы.</a:t>
            </a:r>
            <a:endParaRPr dirty="0"/>
          </a:p>
        </p:txBody>
      </p:sp>
      <p:sp>
        <p:nvSpPr>
          <p:cNvPr id="135" name="TextBox 27"/>
          <p:cNvSpPr txBox="1"/>
          <p:nvPr/>
        </p:nvSpPr>
        <p:spPr>
          <a:xfrm>
            <a:off x="6284479" y="3826926"/>
            <a:ext cx="227081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Позитивный настрой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6" grpId="2" animBg="1" advAuto="0"/>
      <p:bldP spid="127" grpId="4" animBg="1" advAuto="0"/>
      <p:bldP spid="128" grpId="3" animBg="1" advAuto="0"/>
      <p:bldP spid="129" grpId="5" animBg="1" advAuto="0"/>
      <p:bldP spid="130" grpId="7" animBg="1" advAuto="0"/>
      <p:bldP spid="131" grpId="6" animBg="1" advAuto="0"/>
      <p:bldP spid="132" grpId="9" animBg="1" advAuto="0"/>
      <p:bldP spid="133" grpId="8" animBg="1" advAuto="0"/>
      <p:bldP spid="134" grpId="11" animBg="1" advAuto="0"/>
      <p:bldP spid="135" grpId="1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8"/>
          <p:cNvSpPr txBox="1">
            <a:spLocks noGrp="1"/>
          </p:cNvSpPr>
          <p:nvPr>
            <p:ph type="sldNum" sz="quarter" idx="2"/>
          </p:nvPr>
        </p:nvSpPr>
        <p:spPr>
          <a:xfrm>
            <a:off x="11754917" y="6391763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8" name="TextBox 18"/>
          <p:cNvSpPr txBox="1"/>
          <p:nvPr/>
        </p:nvSpPr>
        <p:spPr>
          <a:xfrm>
            <a:off x="883919" y="347643"/>
            <a:ext cx="484416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Ограничения и недостатки</a:t>
            </a:r>
          </a:p>
        </p:txBody>
      </p:sp>
      <p:sp>
        <p:nvSpPr>
          <p:cNvPr id="139" name="TextBox 19"/>
          <p:cNvSpPr txBox="1"/>
          <p:nvPr/>
        </p:nvSpPr>
        <p:spPr>
          <a:xfrm>
            <a:off x="860774" y="938758"/>
            <a:ext cx="230780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Что может мне помешать?</a:t>
            </a:r>
          </a:p>
        </p:txBody>
      </p:sp>
      <p:sp>
        <p:nvSpPr>
          <p:cNvPr id="140" name="Rectangle 6"/>
          <p:cNvSpPr txBox="1"/>
          <p:nvPr/>
        </p:nvSpPr>
        <p:spPr>
          <a:xfrm>
            <a:off x="8238818" y="4194331"/>
            <a:ext cx="1764923" cy="68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умею</a:t>
            </a:r>
            <a:r>
              <a:rPr dirty="0"/>
              <a:t> </a:t>
            </a:r>
            <a:r>
              <a:rPr dirty="0" err="1"/>
              <a:t>правильно</a:t>
            </a:r>
            <a:r>
              <a:rPr dirty="0"/>
              <a:t> </a:t>
            </a:r>
            <a:r>
              <a:rPr dirty="0" err="1"/>
              <a:t>распоряжаться</a:t>
            </a:r>
            <a:r>
              <a:rPr dirty="0"/>
              <a:t> </a:t>
            </a:r>
            <a:r>
              <a:rPr dirty="0" err="1"/>
              <a:t>временем</a:t>
            </a:r>
            <a:r>
              <a:rPr dirty="0"/>
              <a:t>.</a:t>
            </a:r>
          </a:p>
        </p:txBody>
      </p:sp>
      <p:sp>
        <p:nvSpPr>
          <p:cNvPr id="141" name="TextBox 21"/>
          <p:cNvSpPr txBox="1"/>
          <p:nvPr/>
        </p:nvSpPr>
        <p:spPr>
          <a:xfrm>
            <a:off x="8269044" y="3886553"/>
            <a:ext cx="206688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Тайм-менеджмент </a:t>
            </a:r>
          </a:p>
        </p:txBody>
      </p:sp>
      <p:sp>
        <p:nvSpPr>
          <p:cNvPr id="142" name="Straight Connector 8"/>
          <p:cNvSpPr/>
          <p:nvPr/>
        </p:nvSpPr>
        <p:spPr>
          <a:xfrm>
            <a:off x="927371" y="1375479"/>
            <a:ext cx="776811" cy="1"/>
          </a:xfrm>
          <a:prstGeom prst="line">
            <a:avLst/>
          </a:prstGeom>
          <a:ln w="57150">
            <a:solidFill>
              <a:srgbClr val="0B4F8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Rectangle 6"/>
          <p:cNvSpPr txBox="1"/>
          <p:nvPr/>
        </p:nvSpPr>
        <p:spPr>
          <a:xfrm>
            <a:off x="973091" y="2011735"/>
            <a:ext cx="1764924" cy="118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Иногда могу просто не захотеть что-то делать. В таком состоянии работа идёт медленно.</a:t>
            </a:r>
            <a:endParaRPr dirty="0"/>
          </a:p>
        </p:txBody>
      </p:sp>
      <p:sp>
        <p:nvSpPr>
          <p:cNvPr id="144" name="TextBox 14"/>
          <p:cNvSpPr txBox="1"/>
          <p:nvPr/>
        </p:nvSpPr>
        <p:spPr>
          <a:xfrm>
            <a:off x="1003318" y="1703958"/>
            <a:ext cx="6101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Лень</a:t>
            </a:r>
            <a:endParaRPr dirty="0"/>
          </a:p>
        </p:txBody>
      </p:sp>
      <p:sp>
        <p:nvSpPr>
          <p:cNvPr id="145" name="Rectangle 6"/>
          <p:cNvSpPr txBox="1"/>
          <p:nvPr/>
        </p:nvSpPr>
        <p:spPr>
          <a:xfrm>
            <a:off x="4475369" y="2994623"/>
            <a:ext cx="1764923" cy="118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Желание узнать что-то новое может перерасти в часы поиска ненужной информации.</a:t>
            </a:r>
            <a:endParaRPr dirty="0"/>
          </a:p>
        </p:txBody>
      </p:sp>
      <p:sp>
        <p:nvSpPr>
          <p:cNvPr id="146" name="TextBox 16"/>
          <p:cNvSpPr txBox="1"/>
          <p:nvPr/>
        </p:nvSpPr>
        <p:spPr>
          <a:xfrm>
            <a:off x="4505595" y="2686846"/>
            <a:ext cx="151419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Любопытство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/>
      <p:bldP spid="139" grpId="2" animBg="1" advAuto="0"/>
      <p:bldP spid="140" grpId="4" animBg="1" advAuto="0"/>
      <p:bldP spid="141" grpId="3" animBg="1" advAuto="0"/>
      <p:bldP spid="142" grpId="5" animBg="1" advAuto="0"/>
      <p:bldP spid="143" grpId="7" animBg="1" advAuto="0"/>
      <p:bldP spid="144" grpId="6" animBg="1" advAuto="0"/>
      <p:bldP spid="145" grpId="9" animBg="1" advAuto="0"/>
      <p:bldP spid="146" grpId="8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8"/>
          <p:cNvSpPr txBox="1">
            <a:spLocks noGrp="1"/>
          </p:cNvSpPr>
          <p:nvPr>
            <p:ph type="sldNum" sz="quarter" idx="2"/>
          </p:nvPr>
        </p:nvSpPr>
        <p:spPr>
          <a:xfrm>
            <a:off x="11754917" y="6391763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9" name="TextBox 18"/>
          <p:cNvSpPr txBox="1"/>
          <p:nvPr/>
        </p:nvSpPr>
        <p:spPr>
          <a:xfrm>
            <a:off x="883919" y="347645"/>
            <a:ext cx="833017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Возможные риски и способы их минимизации</a:t>
            </a:r>
          </a:p>
        </p:txBody>
      </p:sp>
      <p:sp>
        <p:nvSpPr>
          <p:cNvPr id="150" name="Straight Connector 8"/>
          <p:cNvSpPr/>
          <p:nvPr/>
        </p:nvSpPr>
        <p:spPr>
          <a:xfrm>
            <a:off x="927371" y="938758"/>
            <a:ext cx="776811" cy="1"/>
          </a:xfrm>
          <a:prstGeom prst="line">
            <a:avLst/>
          </a:prstGeom>
          <a:ln w="57150">
            <a:solidFill>
              <a:srgbClr val="0B4F8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Rectangle 6"/>
          <p:cNvSpPr txBox="1"/>
          <p:nvPr/>
        </p:nvSpPr>
        <p:spPr>
          <a:xfrm>
            <a:off x="1663047" y="2942789"/>
            <a:ext cx="1764924" cy="140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Постоянная интенсивная работа может привести к состоянию, в котором дальше работать будет трудно.</a:t>
            </a:r>
            <a:endParaRPr dirty="0"/>
          </a:p>
        </p:txBody>
      </p:sp>
      <p:sp>
        <p:nvSpPr>
          <p:cNvPr id="152" name="TextBox 14"/>
          <p:cNvSpPr txBox="1"/>
          <p:nvPr/>
        </p:nvSpPr>
        <p:spPr>
          <a:xfrm>
            <a:off x="1693274" y="2635012"/>
            <a:ext cx="14356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Переработка</a:t>
            </a:r>
            <a:endParaRPr dirty="0"/>
          </a:p>
        </p:txBody>
      </p:sp>
      <p:sp>
        <p:nvSpPr>
          <p:cNvPr id="153" name="Rectangle 9"/>
          <p:cNvSpPr txBox="1"/>
          <p:nvPr/>
        </p:nvSpPr>
        <p:spPr>
          <a:xfrm>
            <a:off x="7419845" y="2942789"/>
            <a:ext cx="2143343" cy="1180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Отсутствие постоянства интересных задач может привести к тому, что задачи могут и вовсе не выполнятся.</a:t>
            </a:r>
            <a:endParaRPr dirty="0"/>
          </a:p>
        </p:txBody>
      </p:sp>
      <p:sp>
        <p:nvSpPr>
          <p:cNvPr id="154" name="TextBox 29"/>
          <p:cNvSpPr txBox="1"/>
          <p:nvPr/>
        </p:nvSpPr>
        <p:spPr>
          <a:xfrm>
            <a:off x="7419845" y="2635013"/>
            <a:ext cx="143885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Недоработка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  <p:bldP spid="150" grpId="2" animBg="1" advAuto="0"/>
      <p:bldP spid="151" grpId="4" animBg="1" advAuto="0"/>
      <p:bldP spid="152" grpId="3" animBg="1" advAuto="0"/>
      <p:bldP spid="153" grpId="6" animBg="1" advAuto="0"/>
      <p:bldP spid="154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8"/>
          <p:cNvSpPr txBox="1">
            <a:spLocks noGrp="1"/>
          </p:cNvSpPr>
          <p:nvPr>
            <p:ph type="sldNum" sz="quarter" idx="2"/>
          </p:nvPr>
        </p:nvSpPr>
        <p:spPr>
          <a:xfrm>
            <a:off x="11754917" y="6391763"/>
            <a:ext cx="188899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7" name="TextBox 18"/>
          <p:cNvSpPr txBox="1"/>
          <p:nvPr/>
        </p:nvSpPr>
        <p:spPr>
          <a:xfrm>
            <a:off x="883919" y="347645"/>
            <a:ext cx="18302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Интересы</a:t>
            </a:r>
          </a:p>
        </p:txBody>
      </p:sp>
      <p:sp>
        <p:nvSpPr>
          <p:cNvPr id="158" name="Straight Connector 8"/>
          <p:cNvSpPr/>
          <p:nvPr/>
        </p:nvSpPr>
        <p:spPr>
          <a:xfrm>
            <a:off x="927371" y="938758"/>
            <a:ext cx="776811" cy="1"/>
          </a:xfrm>
          <a:prstGeom prst="line">
            <a:avLst/>
          </a:prstGeom>
          <a:ln w="57150">
            <a:solidFill>
              <a:srgbClr val="0B4F8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Rectangle 6"/>
          <p:cNvSpPr txBox="1"/>
          <p:nvPr/>
        </p:nvSpPr>
        <p:spPr>
          <a:xfrm>
            <a:off x="1663047" y="2942789"/>
            <a:ext cx="1764924" cy="51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Занимаюсь боевыми искусствами.</a:t>
            </a:r>
            <a:endParaRPr dirty="0"/>
          </a:p>
        </p:txBody>
      </p:sp>
      <p:sp>
        <p:nvSpPr>
          <p:cNvPr id="160" name="TextBox 14"/>
          <p:cNvSpPr txBox="1"/>
          <p:nvPr/>
        </p:nvSpPr>
        <p:spPr>
          <a:xfrm>
            <a:off x="1663048" y="2634770"/>
            <a:ext cx="6966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Спорт</a:t>
            </a:r>
            <a:endParaRPr dirty="0"/>
          </a:p>
        </p:txBody>
      </p:sp>
      <p:sp>
        <p:nvSpPr>
          <p:cNvPr id="161" name="Rectangle 9"/>
          <p:cNvSpPr txBox="1"/>
          <p:nvPr/>
        </p:nvSpPr>
        <p:spPr>
          <a:xfrm>
            <a:off x="7419845" y="2942789"/>
            <a:ext cx="2143343" cy="293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120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Играю на гитаре</a:t>
            </a:r>
            <a:endParaRPr dirty="0"/>
          </a:p>
        </p:txBody>
      </p:sp>
      <p:sp>
        <p:nvSpPr>
          <p:cNvPr id="162" name="TextBox 29"/>
          <p:cNvSpPr txBox="1"/>
          <p:nvPr/>
        </p:nvSpPr>
        <p:spPr>
          <a:xfrm>
            <a:off x="7419845" y="2635013"/>
            <a:ext cx="12753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15407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Творчество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  <p:bldP spid="158" grpId="2" animBg="1" advAuto="0"/>
      <p:bldP spid="159" grpId="4" animBg="1" advAuto="0"/>
      <p:bldP spid="160" grpId="3" animBg="1" advAuto="0"/>
      <p:bldP spid="161" grpId="6" animBg="1" advAuto="0"/>
      <p:bldP spid="162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 txBox="1"/>
          <p:nvPr/>
        </p:nvSpPr>
        <p:spPr>
          <a:xfrm>
            <a:off x="5214660" y="6389271"/>
            <a:ext cx="17626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200" spc="300">
                <a:solidFill>
                  <a:srgbClr val="FFFFFF"/>
                </a:solidFill>
              </a:defRPr>
            </a:lvl1pPr>
          </a:lstStyle>
          <a:p>
            <a:r>
              <a:t>НИУ МГСУ 2023</a:t>
            </a:r>
          </a:p>
        </p:txBody>
      </p:sp>
      <p:sp>
        <p:nvSpPr>
          <p:cNvPr id="165" name="TextBox 7"/>
          <p:cNvSpPr txBox="1"/>
          <p:nvPr/>
        </p:nvSpPr>
        <p:spPr>
          <a:xfrm>
            <a:off x="2706582" y="2922453"/>
            <a:ext cx="6778835" cy="64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СПАСИБО ЗА ВНИМАНИЕ!</a:t>
            </a:r>
          </a:p>
        </p:txBody>
      </p:sp>
      <p:pic>
        <p:nvPicPr>
          <p:cNvPr id="166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615552"/>
            <a:ext cx="2479920" cy="974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CD0"/>
      </a:accent1>
      <a:accent2>
        <a:srgbClr val="754DD0"/>
      </a:accent2>
      <a:accent3>
        <a:srgbClr val="014574"/>
      </a:accent3>
      <a:accent4>
        <a:srgbClr val="422B74"/>
      </a:accent4>
      <a:accent5>
        <a:srgbClr val="013559"/>
      </a:accent5>
      <a:accent6>
        <a:srgbClr val="32215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Raleway Light"/>
        <a:ea typeface="Raleway Light"/>
        <a:cs typeface="Raleway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alewa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alewa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CD0"/>
      </a:accent1>
      <a:accent2>
        <a:srgbClr val="754DD0"/>
      </a:accent2>
      <a:accent3>
        <a:srgbClr val="014574"/>
      </a:accent3>
      <a:accent4>
        <a:srgbClr val="422B74"/>
      </a:accent4>
      <a:accent5>
        <a:srgbClr val="013559"/>
      </a:accent5>
      <a:accent6>
        <a:srgbClr val="322159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Raleway Light"/>
        <a:ea typeface="Raleway Light"/>
        <a:cs typeface="Raleway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alewa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alewa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258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Montserrat</vt:lpstr>
      <vt:lpstr>Raleway Light</vt:lpstr>
      <vt:lpstr>Times New Roman</vt:lpstr>
      <vt:lpstr>Verdana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antipozitive</cp:lastModifiedBy>
  <cp:revision>5</cp:revision>
  <dcterms:modified xsi:type="dcterms:W3CDTF">2023-04-12T06:03:30Z</dcterms:modified>
</cp:coreProperties>
</file>