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2" r:id="rId5"/>
    <p:sldId id="261" r:id="rId6"/>
    <p:sldId id="263" r:id="rId7"/>
    <p:sldId id="264" r:id="rId8"/>
    <p:sldId id="265" r:id="rId9"/>
    <p:sldId id="266" r:id="rId10"/>
    <p:sldId id="267" r:id="rId11"/>
    <p:sldId id="268" r:id="rId12"/>
    <p:sldId id="269" r:id="rId13"/>
    <p:sldId id="270" r:id="rId14"/>
    <p:sldId id="271" r:id="rId15"/>
    <p:sldId id="272" r:id="rId16"/>
    <p:sldId id="274" r:id="rId17"/>
    <p:sldId id="273" r:id="rId18"/>
    <p:sldId id="27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45" autoAdjust="0"/>
  </p:normalViewPr>
  <p:slideViewPr>
    <p:cSldViewPr snapToGrid="0">
      <p:cViewPr varScale="1">
        <p:scale>
          <a:sx n="89" d="100"/>
          <a:sy n="89"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hyperlink" Target="https://www.kinaxis.com/en/solutions/platform" TargetMode="External"/><Relationship Id="rId2" Type="http://schemas.openxmlformats.org/officeDocument/2006/relationships/hyperlink" Target="https://explodingtopics.com/blog/auto-industry-trends" TargetMode="External"/><Relationship Id="rId1" Type="http://schemas.openxmlformats.org/officeDocument/2006/relationships/hyperlink" Target="https://ir.tesla.com/" TargetMode="External"/><Relationship Id="rId6" Type="http://schemas.openxmlformats.org/officeDocument/2006/relationships/hyperlink" Target="https://www.netsuite.com/portal/resource/articles/inventory-management/demand-forecasting.shtml" TargetMode="External"/><Relationship Id="rId5" Type="http://schemas.openxmlformats.org/officeDocument/2006/relationships/hyperlink" Target="https://www.michiganstateuniversityonline.com/resources/supply-chain/how-demand-planning-improves-supply-chain/" TargetMode="External"/><Relationship Id="rId4" Type="http://schemas.openxmlformats.org/officeDocument/2006/relationships/hyperlink" Target="https://www.toolsgroup.com/solutions/demand-forecasting-planning/"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hyperlink" Target="https://www.kinaxis.com/en/solutions/platform" TargetMode="External"/><Relationship Id="rId2" Type="http://schemas.openxmlformats.org/officeDocument/2006/relationships/hyperlink" Target="https://explodingtopics.com/blog/auto-industry-trends" TargetMode="External"/><Relationship Id="rId1" Type="http://schemas.openxmlformats.org/officeDocument/2006/relationships/hyperlink" Target="https://ir.tesla.com/" TargetMode="External"/><Relationship Id="rId6" Type="http://schemas.openxmlformats.org/officeDocument/2006/relationships/hyperlink" Target="https://www.netsuite.com/portal/resource/articles/inventory-management/demand-forecasting.shtml" TargetMode="External"/><Relationship Id="rId5" Type="http://schemas.openxmlformats.org/officeDocument/2006/relationships/hyperlink" Target="https://www.michiganstateuniversityonline.com/resources/supply-chain/how-demand-planning-improves-supply-chain/" TargetMode="External"/><Relationship Id="rId4" Type="http://schemas.openxmlformats.org/officeDocument/2006/relationships/hyperlink" Target="https://www.toolsgroup.com/solutions/demand-forecasting-plannin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A393C5-E3BD-4175-BF4A-90C10829213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F2C7701-6ADE-4F73-8C7B-43181A63E239}">
      <dgm:prSet/>
      <dgm:spPr/>
      <dgm:t>
        <a:bodyPr/>
        <a:lstStyle/>
        <a:p>
          <a:pPr>
            <a:lnSpc>
              <a:spcPct val="100000"/>
            </a:lnSpc>
          </a:pPr>
          <a:r>
            <a:rPr lang="en-US"/>
            <a:t>Systemic Transformation: Tesla will undergo a large-scale migration to a new data management system.</a:t>
          </a:r>
        </a:p>
      </dgm:t>
    </dgm:pt>
    <dgm:pt modelId="{E1DC8B3C-DC32-4284-8CB2-E615372F66B0}" type="parTrans" cxnId="{25AE0B7B-C45B-40AE-B184-5977EBB26F1B}">
      <dgm:prSet/>
      <dgm:spPr/>
      <dgm:t>
        <a:bodyPr/>
        <a:lstStyle/>
        <a:p>
          <a:endParaRPr lang="en-US"/>
        </a:p>
      </dgm:t>
    </dgm:pt>
    <dgm:pt modelId="{E6DF90C1-25AF-4CF7-B31E-4E7A90ED7848}" type="sibTrans" cxnId="{25AE0B7B-C45B-40AE-B184-5977EBB26F1B}">
      <dgm:prSet/>
      <dgm:spPr/>
      <dgm:t>
        <a:bodyPr/>
        <a:lstStyle/>
        <a:p>
          <a:pPr>
            <a:lnSpc>
              <a:spcPct val="100000"/>
            </a:lnSpc>
          </a:pPr>
          <a:endParaRPr lang="en-US"/>
        </a:p>
      </dgm:t>
    </dgm:pt>
    <dgm:pt modelId="{6B97ACBD-1855-4817-A205-BF0A8A5B5DF8}">
      <dgm:prSet/>
      <dgm:spPr/>
      <dgm:t>
        <a:bodyPr/>
        <a:lstStyle/>
        <a:p>
          <a:pPr>
            <a:lnSpc>
              <a:spcPct val="100000"/>
            </a:lnSpc>
          </a:pPr>
          <a:r>
            <a:rPr lang="en-US"/>
            <a:t>Data Sharing and Security: AI-driven forecasting requires enhanced data sharing, necessitating strict metadata locks for privacy.</a:t>
          </a:r>
        </a:p>
      </dgm:t>
    </dgm:pt>
    <dgm:pt modelId="{D73731DA-288E-42E3-9C3C-63644AFD3FD2}" type="parTrans" cxnId="{C931C32A-7C73-4A39-9958-DD5D872C57D7}">
      <dgm:prSet/>
      <dgm:spPr/>
      <dgm:t>
        <a:bodyPr/>
        <a:lstStyle/>
        <a:p>
          <a:endParaRPr lang="en-US"/>
        </a:p>
      </dgm:t>
    </dgm:pt>
    <dgm:pt modelId="{C4415258-573C-4A8D-877D-9A008E4D42A1}" type="sibTrans" cxnId="{C931C32A-7C73-4A39-9958-DD5D872C57D7}">
      <dgm:prSet/>
      <dgm:spPr/>
      <dgm:t>
        <a:bodyPr/>
        <a:lstStyle/>
        <a:p>
          <a:pPr>
            <a:lnSpc>
              <a:spcPct val="100000"/>
            </a:lnSpc>
          </a:pPr>
          <a:endParaRPr lang="en-US"/>
        </a:p>
      </dgm:t>
    </dgm:pt>
    <dgm:pt modelId="{F73C4663-2E87-4B7A-A6E9-532CCA35DC55}">
      <dgm:prSet/>
      <dgm:spPr/>
      <dgm:t>
        <a:bodyPr/>
        <a:lstStyle/>
        <a:p>
          <a:pPr>
            <a:lnSpc>
              <a:spcPct val="100000"/>
            </a:lnSpc>
          </a:pPr>
          <a:r>
            <a:rPr lang="en-US"/>
            <a:t>Standardization Challenges: The advanced nature of the solution might limit Tesla's options due to a lack of industry standards.</a:t>
          </a:r>
        </a:p>
      </dgm:t>
    </dgm:pt>
    <dgm:pt modelId="{F8A249CE-9906-442D-A414-D81957F8C0DD}" type="parTrans" cxnId="{72C4D91B-A617-49BA-B2BE-B1B1EEF59560}">
      <dgm:prSet/>
      <dgm:spPr/>
      <dgm:t>
        <a:bodyPr/>
        <a:lstStyle/>
        <a:p>
          <a:endParaRPr lang="en-US"/>
        </a:p>
      </dgm:t>
    </dgm:pt>
    <dgm:pt modelId="{AD2FDAA1-16A0-497A-B6A2-FFBD7C441FD4}" type="sibTrans" cxnId="{72C4D91B-A617-49BA-B2BE-B1B1EEF59560}">
      <dgm:prSet/>
      <dgm:spPr/>
      <dgm:t>
        <a:bodyPr/>
        <a:lstStyle/>
        <a:p>
          <a:pPr>
            <a:lnSpc>
              <a:spcPct val="100000"/>
            </a:lnSpc>
          </a:pPr>
          <a:endParaRPr lang="en-US"/>
        </a:p>
      </dgm:t>
    </dgm:pt>
    <dgm:pt modelId="{F34EBC83-BBF7-41A5-82D9-45935079DE1E}">
      <dgm:prSet/>
      <dgm:spPr/>
      <dgm:t>
        <a:bodyPr/>
        <a:lstStyle/>
        <a:p>
          <a:pPr>
            <a:lnSpc>
              <a:spcPct val="100000"/>
            </a:lnSpc>
          </a:pPr>
          <a:r>
            <a:rPr lang="en-US"/>
            <a:t>Computational Costs: Increased reliance on active machine learning will demand greater computational power, leading to higher costs.</a:t>
          </a:r>
        </a:p>
      </dgm:t>
    </dgm:pt>
    <dgm:pt modelId="{01D3C0F0-B51C-4D62-B61B-31F840256E9A}" type="parTrans" cxnId="{AE3E5E16-7D93-4EB3-90CC-FD69D7BF5959}">
      <dgm:prSet/>
      <dgm:spPr/>
      <dgm:t>
        <a:bodyPr/>
        <a:lstStyle/>
        <a:p>
          <a:endParaRPr lang="en-US"/>
        </a:p>
      </dgm:t>
    </dgm:pt>
    <dgm:pt modelId="{1DA2A325-4B06-49F9-98E5-4A2A2F5FD8D7}" type="sibTrans" cxnId="{AE3E5E16-7D93-4EB3-90CC-FD69D7BF5959}">
      <dgm:prSet/>
      <dgm:spPr/>
      <dgm:t>
        <a:bodyPr/>
        <a:lstStyle/>
        <a:p>
          <a:endParaRPr lang="en-US"/>
        </a:p>
      </dgm:t>
    </dgm:pt>
    <dgm:pt modelId="{634509B5-FAF5-43F3-A740-B77AEA2E8729}" type="pres">
      <dgm:prSet presAssocID="{FEA393C5-E3BD-4175-BF4A-90C108292138}" presName="root" presStyleCnt="0">
        <dgm:presLayoutVars>
          <dgm:dir/>
          <dgm:resizeHandles val="exact"/>
        </dgm:presLayoutVars>
      </dgm:prSet>
      <dgm:spPr/>
    </dgm:pt>
    <dgm:pt modelId="{5C40F59B-A266-4975-A296-4E199C5D9632}" type="pres">
      <dgm:prSet presAssocID="{FEA393C5-E3BD-4175-BF4A-90C108292138}" presName="container" presStyleCnt="0">
        <dgm:presLayoutVars>
          <dgm:dir/>
          <dgm:resizeHandles val="exact"/>
        </dgm:presLayoutVars>
      </dgm:prSet>
      <dgm:spPr/>
    </dgm:pt>
    <dgm:pt modelId="{2C5770E6-7E9E-4082-9D88-A80F92E00426}" type="pres">
      <dgm:prSet presAssocID="{CF2C7701-6ADE-4F73-8C7B-43181A63E239}" presName="compNode" presStyleCnt="0"/>
      <dgm:spPr/>
    </dgm:pt>
    <dgm:pt modelId="{F4BE4079-8F2D-4A99-BB1D-AC826112F942}" type="pres">
      <dgm:prSet presAssocID="{CF2C7701-6ADE-4F73-8C7B-43181A63E239}" presName="iconBgRect" presStyleLbl="bgShp" presStyleIdx="0" presStyleCnt="4"/>
      <dgm:spPr/>
    </dgm:pt>
    <dgm:pt modelId="{E7E19A62-A446-4FC4-AE01-1E003F2B78AA}" type="pres">
      <dgm:prSet presAssocID="{CF2C7701-6ADE-4F73-8C7B-43181A63E23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lectric Car"/>
        </a:ext>
      </dgm:extLst>
    </dgm:pt>
    <dgm:pt modelId="{8A06ACC5-CA2B-433C-AB71-40C96B25C646}" type="pres">
      <dgm:prSet presAssocID="{CF2C7701-6ADE-4F73-8C7B-43181A63E239}" presName="spaceRect" presStyleCnt="0"/>
      <dgm:spPr/>
    </dgm:pt>
    <dgm:pt modelId="{BF8F71B6-6300-4DA3-B7FE-1F36E1175464}" type="pres">
      <dgm:prSet presAssocID="{CF2C7701-6ADE-4F73-8C7B-43181A63E239}" presName="textRect" presStyleLbl="revTx" presStyleIdx="0" presStyleCnt="4">
        <dgm:presLayoutVars>
          <dgm:chMax val="1"/>
          <dgm:chPref val="1"/>
        </dgm:presLayoutVars>
      </dgm:prSet>
      <dgm:spPr/>
    </dgm:pt>
    <dgm:pt modelId="{95CA542E-A148-48A5-AC1F-7D9117A70B4B}" type="pres">
      <dgm:prSet presAssocID="{E6DF90C1-25AF-4CF7-B31E-4E7A90ED7848}" presName="sibTrans" presStyleLbl="sibTrans2D1" presStyleIdx="0" presStyleCnt="0"/>
      <dgm:spPr/>
    </dgm:pt>
    <dgm:pt modelId="{477F7CC6-0F5B-4933-B324-C20629041843}" type="pres">
      <dgm:prSet presAssocID="{6B97ACBD-1855-4817-A205-BF0A8A5B5DF8}" presName="compNode" presStyleCnt="0"/>
      <dgm:spPr/>
    </dgm:pt>
    <dgm:pt modelId="{2E8B6F75-C074-44F6-981E-AB070DB02725}" type="pres">
      <dgm:prSet presAssocID="{6B97ACBD-1855-4817-A205-BF0A8A5B5DF8}" presName="iconBgRect" presStyleLbl="bgShp" presStyleIdx="1" presStyleCnt="4"/>
      <dgm:spPr/>
    </dgm:pt>
    <dgm:pt modelId="{BD1FE913-6E4A-4DA2-B9F3-564CC769D512}" type="pres">
      <dgm:prSet presAssocID="{6B97ACBD-1855-4817-A205-BF0A8A5B5D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锁定"/>
        </a:ext>
      </dgm:extLst>
    </dgm:pt>
    <dgm:pt modelId="{CAB4A569-F6FD-4327-A2F4-B9912C5699FF}" type="pres">
      <dgm:prSet presAssocID="{6B97ACBD-1855-4817-A205-BF0A8A5B5DF8}" presName="spaceRect" presStyleCnt="0"/>
      <dgm:spPr/>
    </dgm:pt>
    <dgm:pt modelId="{BC2579B8-5B3B-4783-AF66-AB672F09B9AA}" type="pres">
      <dgm:prSet presAssocID="{6B97ACBD-1855-4817-A205-BF0A8A5B5DF8}" presName="textRect" presStyleLbl="revTx" presStyleIdx="1" presStyleCnt="4">
        <dgm:presLayoutVars>
          <dgm:chMax val="1"/>
          <dgm:chPref val="1"/>
        </dgm:presLayoutVars>
      </dgm:prSet>
      <dgm:spPr/>
    </dgm:pt>
    <dgm:pt modelId="{CEA12657-081D-42B9-87F4-6344AF40EE7A}" type="pres">
      <dgm:prSet presAssocID="{C4415258-573C-4A8D-877D-9A008E4D42A1}" presName="sibTrans" presStyleLbl="sibTrans2D1" presStyleIdx="0" presStyleCnt="0"/>
      <dgm:spPr/>
    </dgm:pt>
    <dgm:pt modelId="{3DA44252-0EE1-4B00-BE5D-8DC1FE5661B4}" type="pres">
      <dgm:prSet presAssocID="{F73C4663-2E87-4B7A-A6E9-532CCA35DC55}" presName="compNode" presStyleCnt="0"/>
      <dgm:spPr/>
    </dgm:pt>
    <dgm:pt modelId="{2F811989-69AB-4976-8370-EBE05CB4F1B9}" type="pres">
      <dgm:prSet presAssocID="{F73C4663-2E87-4B7A-A6E9-532CCA35DC55}" presName="iconBgRect" presStyleLbl="bgShp" presStyleIdx="2" presStyleCnt="4"/>
      <dgm:spPr/>
    </dgm:pt>
    <dgm:pt modelId="{818A25B8-7E33-419D-BE74-7BD288D52FC6}" type="pres">
      <dgm:prSet presAssocID="{F73C4663-2E87-4B7A-A6E9-532CCA35DC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汽车"/>
        </a:ext>
      </dgm:extLst>
    </dgm:pt>
    <dgm:pt modelId="{AD799CDF-0B44-47B7-B798-8F66C74964B5}" type="pres">
      <dgm:prSet presAssocID="{F73C4663-2E87-4B7A-A6E9-532CCA35DC55}" presName="spaceRect" presStyleCnt="0"/>
      <dgm:spPr/>
    </dgm:pt>
    <dgm:pt modelId="{0EBC4647-E2A5-45CF-8B80-8A2BE7ED8313}" type="pres">
      <dgm:prSet presAssocID="{F73C4663-2E87-4B7A-A6E9-532CCA35DC55}" presName="textRect" presStyleLbl="revTx" presStyleIdx="2" presStyleCnt="4">
        <dgm:presLayoutVars>
          <dgm:chMax val="1"/>
          <dgm:chPref val="1"/>
        </dgm:presLayoutVars>
      </dgm:prSet>
      <dgm:spPr/>
    </dgm:pt>
    <dgm:pt modelId="{D00D052F-48F9-455E-B5F3-4A15510CE40A}" type="pres">
      <dgm:prSet presAssocID="{AD2FDAA1-16A0-497A-B6A2-FFBD7C441FD4}" presName="sibTrans" presStyleLbl="sibTrans2D1" presStyleIdx="0" presStyleCnt="0"/>
      <dgm:spPr/>
    </dgm:pt>
    <dgm:pt modelId="{93B32EAC-53EC-4F7D-8BFF-0F83AD5F43F8}" type="pres">
      <dgm:prSet presAssocID="{F34EBC83-BBF7-41A5-82D9-45935079DE1E}" presName="compNode" presStyleCnt="0"/>
      <dgm:spPr/>
    </dgm:pt>
    <dgm:pt modelId="{FBE00252-76BB-401C-8558-D41DDCEA3D56}" type="pres">
      <dgm:prSet presAssocID="{F34EBC83-BBF7-41A5-82D9-45935079DE1E}" presName="iconBgRect" presStyleLbl="bgShp" presStyleIdx="3" presStyleCnt="4"/>
      <dgm:spPr/>
    </dgm:pt>
    <dgm:pt modelId="{BC0B0ED7-ADB8-4518-9E27-902090B327AB}" type="pres">
      <dgm:prSet presAssocID="{F34EBC83-BBF7-41A5-82D9-45935079DE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处理器"/>
        </a:ext>
      </dgm:extLst>
    </dgm:pt>
    <dgm:pt modelId="{CCCA2CFB-9283-4DE0-931B-DA50C2DD77FC}" type="pres">
      <dgm:prSet presAssocID="{F34EBC83-BBF7-41A5-82D9-45935079DE1E}" presName="spaceRect" presStyleCnt="0"/>
      <dgm:spPr/>
    </dgm:pt>
    <dgm:pt modelId="{CC029A53-D9B2-4804-880C-88B894F68CE9}" type="pres">
      <dgm:prSet presAssocID="{F34EBC83-BBF7-41A5-82D9-45935079DE1E}" presName="textRect" presStyleLbl="revTx" presStyleIdx="3" presStyleCnt="4">
        <dgm:presLayoutVars>
          <dgm:chMax val="1"/>
          <dgm:chPref val="1"/>
        </dgm:presLayoutVars>
      </dgm:prSet>
      <dgm:spPr/>
    </dgm:pt>
  </dgm:ptLst>
  <dgm:cxnLst>
    <dgm:cxn modelId="{235B6B04-0BEE-431E-8E9C-C0985C5EF06B}" type="presOf" srcId="{FEA393C5-E3BD-4175-BF4A-90C108292138}" destId="{634509B5-FAF5-43F3-A740-B77AEA2E8729}" srcOrd="0" destOrd="0" presId="urn:microsoft.com/office/officeart/2018/2/layout/IconCircleList"/>
    <dgm:cxn modelId="{AE3E5E16-7D93-4EB3-90CC-FD69D7BF5959}" srcId="{FEA393C5-E3BD-4175-BF4A-90C108292138}" destId="{F34EBC83-BBF7-41A5-82D9-45935079DE1E}" srcOrd="3" destOrd="0" parTransId="{01D3C0F0-B51C-4D62-B61B-31F840256E9A}" sibTransId="{1DA2A325-4B06-49F9-98E5-4A2A2F5FD8D7}"/>
    <dgm:cxn modelId="{72C4D91B-A617-49BA-B2BE-B1B1EEF59560}" srcId="{FEA393C5-E3BD-4175-BF4A-90C108292138}" destId="{F73C4663-2E87-4B7A-A6E9-532CCA35DC55}" srcOrd="2" destOrd="0" parTransId="{F8A249CE-9906-442D-A414-D81957F8C0DD}" sibTransId="{AD2FDAA1-16A0-497A-B6A2-FFBD7C441FD4}"/>
    <dgm:cxn modelId="{C931C32A-7C73-4A39-9958-DD5D872C57D7}" srcId="{FEA393C5-E3BD-4175-BF4A-90C108292138}" destId="{6B97ACBD-1855-4817-A205-BF0A8A5B5DF8}" srcOrd="1" destOrd="0" parTransId="{D73731DA-288E-42E3-9C3C-63644AFD3FD2}" sibTransId="{C4415258-573C-4A8D-877D-9A008E4D42A1}"/>
    <dgm:cxn modelId="{5D8C595C-9F63-4401-AB28-A9123445797F}" type="presOf" srcId="{6B97ACBD-1855-4817-A205-BF0A8A5B5DF8}" destId="{BC2579B8-5B3B-4783-AF66-AB672F09B9AA}" srcOrd="0" destOrd="0" presId="urn:microsoft.com/office/officeart/2018/2/layout/IconCircleList"/>
    <dgm:cxn modelId="{25F39E5F-636E-4ABC-A159-6886FDE0E939}" type="presOf" srcId="{F34EBC83-BBF7-41A5-82D9-45935079DE1E}" destId="{CC029A53-D9B2-4804-880C-88B894F68CE9}" srcOrd="0" destOrd="0" presId="urn:microsoft.com/office/officeart/2018/2/layout/IconCircleList"/>
    <dgm:cxn modelId="{050EE84E-F6CA-44D5-A47E-B034019B5E36}" type="presOf" srcId="{E6DF90C1-25AF-4CF7-B31E-4E7A90ED7848}" destId="{95CA542E-A148-48A5-AC1F-7D9117A70B4B}" srcOrd="0" destOrd="0" presId="urn:microsoft.com/office/officeart/2018/2/layout/IconCircleList"/>
    <dgm:cxn modelId="{25AE0B7B-C45B-40AE-B184-5977EBB26F1B}" srcId="{FEA393C5-E3BD-4175-BF4A-90C108292138}" destId="{CF2C7701-6ADE-4F73-8C7B-43181A63E239}" srcOrd="0" destOrd="0" parTransId="{E1DC8B3C-DC32-4284-8CB2-E615372F66B0}" sibTransId="{E6DF90C1-25AF-4CF7-B31E-4E7A90ED7848}"/>
    <dgm:cxn modelId="{905563A7-F707-4E74-B7CD-C4468275F864}" type="presOf" srcId="{C4415258-573C-4A8D-877D-9A008E4D42A1}" destId="{CEA12657-081D-42B9-87F4-6344AF40EE7A}" srcOrd="0" destOrd="0" presId="urn:microsoft.com/office/officeart/2018/2/layout/IconCircleList"/>
    <dgm:cxn modelId="{C72667BF-6B51-4749-BC99-BD91ECADAA9C}" type="presOf" srcId="{F73C4663-2E87-4B7A-A6E9-532CCA35DC55}" destId="{0EBC4647-E2A5-45CF-8B80-8A2BE7ED8313}" srcOrd="0" destOrd="0" presId="urn:microsoft.com/office/officeart/2018/2/layout/IconCircleList"/>
    <dgm:cxn modelId="{22C99FDA-B9BC-40C3-8E47-D41A80493E3F}" type="presOf" srcId="{AD2FDAA1-16A0-497A-B6A2-FFBD7C441FD4}" destId="{D00D052F-48F9-455E-B5F3-4A15510CE40A}" srcOrd="0" destOrd="0" presId="urn:microsoft.com/office/officeart/2018/2/layout/IconCircleList"/>
    <dgm:cxn modelId="{E5A1D0FA-AC8A-404B-92C0-A4CE76FA928E}" type="presOf" srcId="{CF2C7701-6ADE-4F73-8C7B-43181A63E239}" destId="{BF8F71B6-6300-4DA3-B7FE-1F36E1175464}" srcOrd="0" destOrd="0" presId="urn:microsoft.com/office/officeart/2018/2/layout/IconCircleList"/>
    <dgm:cxn modelId="{6AC43ADC-D7E7-4DC0-AA12-44AA13CC717C}" type="presParOf" srcId="{634509B5-FAF5-43F3-A740-B77AEA2E8729}" destId="{5C40F59B-A266-4975-A296-4E199C5D9632}" srcOrd="0" destOrd="0" presId="urn:microsoft.com/office/officeart/2018/2/layout/IconCircleList"/>
    <dgm:cxn modelId="{31931FC8-6D41-4A1E-8F02-AF04E6B68BD6}" type="presParOf" srcId="{5C40F59B-A266-4975-A296-4E199C5D9632}" destId="{2C5770E6-7E9E-4082-9D88-A80F92E00426}" srcOrd="0" destOrd="0" presId="urn:microsoft.com/office/officeart/2018/2/layout/IconCircleList"/>
    <dgm:cxn modelId="{CBBE7CF5-F333-4595-9BA4-A9DD2342D3AD}" type="presParOf" srcId="{2C5770E6-7E9E-4082-9D88-A80F92E00426}" destId="{F4BE4079-8F2D-4A99-BB1D-AC826112F942}" srcOrd="0" destOrd="0" presId="urn:microsoft.com/office/officeart/2018/2/layout/IconCircleList"/>
    <dgm:cxn modelId="{E4E6FD23-B51E-4967-AEA4-116E1B918A88}" type="presParOf" srcId="{2C5770E6-7E9E-4082-9D88-A80F92E00426}" destId="{E7E19A62-A446-4FC4-AE01-1E003F2B78AA}" srcOrd="1" destOrd="0" presId="urn:microsoft.com/office/officeart/2018/2/layout/IconCircleList"/>
    <dgm:cxn modelId="{86DDEF61-210F-4AF7-9733-CEF74EB3B3CA}" type="presParOf" srcId="{2C5770E6-7E9E-4082-9D88-A80F92E00426}" destId="{8A06ACC5-CA2B-433C-AB71-40C96B25C646}" srcOrd="2" destOrd="0" presId="urn:microsoft.com/office/officeart/2018/2/layout/IconCircleList"/>
    <dgm:cxn modelId="{8C8B66CC-E660-4C86-9863-294E8D9AC18A}" type="presParOf" srcId="{2C5770E6-7E9E-4082-9D88-A80F92E00426}" destId="{BF8F71B6-6300-4DA3-B7FE-1F36E1175464}" srcOrd="3" destOrd="0" presId="urn:microsoft.com/office/officeart/2018/2/layout/IconCircleList"/>
    <dgm:cxn modelId="{7F92FC26-A865-4A3E-AA54-4D21DE8162CF}" type="presParOf" srcId="{5C40F59B-A266-4975-A296-4E199C5D9632}" destId="{95CA542E-A148-48A5-AC1F-7D9117A70B4B}" srcOrd="1" destOrd="0" presId="urn:microsoft.com/office/officeart/2018/2/layout/IconCircleList"/>
    <dgm:cxn modelId="{45F3B6D0-CE68-4783-A99F-983CACBF42BD}" type="presParOf" srcId="{5C40F59B-A266-4975-A296-4E199C5D9632}" destId="{477F7CC6-0F5B-4933-B324-C20629041843}" srcOrd="2" destOrd="0" presId="urn:microsoft.com/office/officeart/2018/2/layout/IconCircleList"/>
    <dgm:cxn modelId="{5F763723-0578-4DD9-88DB-857279A374EF}" type="presParOf" srcId="{477F7CC6-0F5B-4933-B324-C20629041843}" destId="{2E8B6F75-C074-44F6-981E-AB070DB02725}" srcOrd="0" destOrd="0" presId="urn:microsoft.com/office/officeart/2018/2/layout/IconCircleList"/>
    <dgm:cxn modelId="{FDD73608-05C8-4E43-A11D-695A2DAF0324}" type="presParOf" srcId="{477F7CC6-0F5B-4933-B324-C20629041843}" destId="{BD1FE913-6E4A-4DA2-B9F3-564CC769D512}" srcOrd="1" destOrd="0" presId="urn:microsoft.com/office/officeart/2018/2/layout/IconCircleList"/>
    <dgm:cxn modelId="{9A332720-3BF8-4807-A2ED-063F318E501F}" type="presParOf" srcId="{477F7CC6-0F5B-4933-B324-C20629041843}" destId="{CAB4A569-F6FD-4327-A2F4-B9912C5699FF}" srcOrd="2" destOrd="0" presId="urn:microsoft.com/office/officeart/2018/2/layout/IconCircleList"/>
    <dgm:cxn modelId="{B9EF4418-042E-48E0-BEDD-4E3088DEA77C}" type="presParOf" srcId="{477F7CC6-0F5B-4933-B324-C20629041843}" destId="{BC2579B8-5B3B-4783-AF66-AB672F09B9AA}" srcOrd="3" destOrd="0" presId="urn:microsoft.com/office/officeart/2018/2/layout/IconCircleList"/>
    <dgm:cxn modelId="{FD6EE5A9-8978-4EA4-9264-6206625EAD45}" type="presParOf" srcId="{5C40F59B-A266-4975-A296-4E199C5D9632}" destId="{CEA12657-081D-42B9-87F4-6344AF40EE7A}" srcOrd="3" destOrd="0" presId="urn:microsoft.com/office/officeart/2018/2/layout/IconCircleList"/>
    <dgm:cxn modelId="{BAC80195-7EE5-479E-BAD7-4DA01657AF2A}" type="presParOf" srcId="{5C40F59B-A266-4975-A296-4E199C5D9632}" destId="{3DA44252-0EE1-4B00-BE5D-8DC1FE5661B4}" srcOrd="4" destOrd="0" presId="urn:microsoft.com/office/officeart/2018/2/layout/IconCircleList"/>
    <dgm:cxn modelId="{8B5D66BF-9FFD-44AA-8A69-D11D314C124D}" type="presParOf" srcId="{3DA44252-0EE1-4B00-BE5D-8DC1FE5661B4}" destId="{2F811989-69AB-4976-8370-EBE05CB4F1B9}" srcOrd="0" destOrd="0" presId="urn:microsoft.com/office/officeart/2018/2/layout/IconCircleList"/>
    <dgm:cxn modelId="{8BAE016C-2A69-4450-ACE0-36C803038E2C}" type="presParOf" srcId="{3DA44252-0EE1-4B00-BE5D-8DC1FE5661B4}" destId="{818A25B8-7E33-419D-BE74-7BD288D52FC6}" srcOrd="1" destOrd="0" presId="urn:microsoft.com/office/officeart/2018/2/layout/IconCircleList"/>
    <dgm:cxn modelId="{FFBE3C2A-C575-4CD9-80E6-4D8AF768581B}" type="presParOf" srcId="{3DA44252-0EE1-4B00-BE5D-8DC1FE5661B4}" destId="{AD799CDF-0B44-47B7-B798-8F66C74964B5}" srcOrd="2" destOrd="0" presId="urn:microsoft.com/office/officeart/2018/2/layout/IconCircleList"/>
    <dgm:cxn modelId="{7100A183-551D-466E-AA0A-6780EEF6C2A0}" type="presParOf" srcId="{3DA44252-0EE1-4B00-BE5D-8DC1FE5661B4}" destId="{0EBC4647-E2A5-45CF-8B80-8A2BE7ED8313}" srcOrd="3" destOrd="0" presId="urn:microsoft.com/office/officeart/2018/2/layout/IconCircleList"/>
    <dgm:cxn modelId="{AB35D87B-0F27-457D-AD2D-A220ABA3666A}" type="presParOf" srcId="{5C40F59B-A266-4975-A296-4E199C5D9632}" destId="{D00D052F-48F9-455E-B5F3-4A15510CE40A}" srcOrd="5" destOrd="0" presId="urn:microsoft.com/office/officeart/2018/2/layout/IconCircleList"/>
    <dgm:cxn modelId="{EB06EAFF-5217-401D-898D-9C751509D906}" type="presParOf" srcId="{5C40F59B-A266-4975-A296-4E199C5D9632}" destId="{93B32EAC-53EC-4F7D-8BFF-0F83AD5F43F8}" srcOrd="6" destOrd="0" presId="urn:microsoft.com/office/officeart/2018/2/layout/IconCircleList"/>
    <dgm:cxn modelId="{C8035F59-38F6-4A3A-8EB7-9A5BF016C445}" type="presParOf" srcId="{93B32EAC-53EC-4F7D-8BFF-0F83AD5F43F8}" destId="{FBE00252-76BB-401C-8558-D41DDCEA3D56}" srcOrd="0" destOrd="0" presId="urn:microsoft.com/office/officeart/2018/2/layout/IconCircleList"/>
    <dgm:cxn modelId="{6901A07A-770C-4647-9A17-59E3329F08CC}" type="presParOf" srcId="{93B32EAC-53EC-4F7D-8BFF-0F83AD5F43F8}" destId="{BC0B0ED7-ADB8-4518-9E27-902090B327AB}" srcOrd="1" destOrd="0" presId="urn:microsoft.com/office/officeart/2018/2/layout/IconCircleList"/>
    <dgm:cxn modelId="{841DF50B-49CB-4B60-8ED6-BB3048AF8029}" type="presParOf" srcId="{93B32EAC-53EC-4F7D-8BFF-0F83AD5F43F8}" destId="{CCCA2CFB-9283-4DE0-931B-DA50C2DD77FC}" srcOrd="2" destOrd="0" presId="urn:microsoft.com/office/officeart/2018/2/layout/IconCircleList"/>
    <dgm:cxn modelId="{27F8A7DB-6397-46FD-B36F-4284B4D774BC}" type="presParOf" srcId="{93B32EAC-53EC-4F7D-8BFF-0F83AD5F43F8}" destId="{CC029A53-D9B2-4804-880C-88B894F68CE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311ED-BBF7-45D5-B759-0448CCA30EB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5BC3A64-7C1B-4A57-A29F-58EF50D82D69}">
      <dgm:prSet/>
      <dgm:spPr/>
      <dgm:t>
        <a:bodyPr/>
        <a:lstStyle/>
        <a:p>
          <a:r>
            <a:rPr lang="en-US"/>
            <a:t>Enhanced Operational Efficiency: By accurately forecasting demand, Tesla can optimize production and reduce delivery delays, resulting in increased customer satisfaction.</a:t>
          </a:r>
        </a:p>
      </dgm:t>
    </dgm:pt>
    <dgm:pt modelId="{8A2F6A46-AB60-480C-899D-7AF25F93DCD1}" type="parTrans" cxnId="{92EDDEDD-F3C5-4576-90AD-58992B4ACBE7}">
      <dgm:prSet/>
      <dgm:spPr/>
      <dgm:t>
        <a:bodyPr/>
        <a:lstStyle/>
        <a:p>
          <a:endParaRPr lang="en-US"/>
        </a:p>
      </dgm:t>
    </dgm:pt>
    <dgm:pt modelId="{5BFA0630-D8A1-488B-8444-27B0AB102AC8}" type="sibTrans" cxnId="{92EDDEDD-F3C5-4576-90AD-58992B4ACBE7}">
      <dgm:prSet/>
      <dgm:spPr/>
      <dgm:t>
        <a:bodyPr/>
        <a:lstStyle/>
        <a:p>
          <a:endParaRPr lang="en-US"/>
        </a:p>
      </dgm:t>
    </dgm:pt>
    <dgm:pt modelId="{61B21163-9429-4F7F-A57A-9FE6BC0A17E8}">
      <dgm:prSet/>
      <dgm:spPr/>
      <dgm:t>
        <a:bodyPr/>
        <a:lstStyle/>
        <a:p>
          <a:r>
            <a:rPr lang="en-US"/>
            <a:t>Strategic Competitive Advantage: As electric vehicle market competition intensifies, having an edge in demand prediction can keep Tesla ahead of its competitors, ensuring that the company can meet market demand efficiently.</a:t>
          </a:r>
        </a:p>
      </dgm:t>
    </dgm:pt>
    <dgm:pt modelId="{FEF77628-9A20-4692-8417-755E0AF26D43}" type="parTrans" cxnId="{8B246955-79AE-4D71-934F-DE333686FBB7}">
      <dgm:prSet/>
      <dgm:spPr/>
      <dgm:t>
        <a:bodyPr/>
        <a:lstStyle/>
        <a:p>
          <a:endParaRPr lang="en-US"/>
        </a:p>
      </dgm:t>
    </dgm:pt>
    <dgm:pt modelId="{AE3299A5-51EF-40D9-9244-8AA2EE9A2FF3}" type="sibTrans" cxnId="{8B246955-79AE-4D71-934F-DE333686FBB7}">
      <dgm:prSet/>
      <dgm:spPr/>
      <dgm:t>
        <a:bodyPr/>
        <a:lstStyle/>
        <a:p>
          <a:endParaRPr lang="en-US"/>
        </a:p>
      </dgm:t>
    </dgm:pt>
    <dgm:pt modelId="{A482C936-D0E2-4FA4-836F-64DE216F85DD}">
      <dgm:prSet/>
      <dgm:spPr/>
      <dgm:t>
        <a:bodyPr/>
        <a:lstStyle/>
        <a:p>
          <a:r>
            <a:rPr lang="en-US"/>
            <a:t>Future Business Evolution: The technology aligns with Tesla's goals of innovation, making it easier for the company to adapt to changing market dynamics, evolving customer preferences, and potential business model shifts.</a:t>
          </a:r>
        </a:p>
      </dgm:t>
    </dgm:pt>
    <dgm:pt modelId="{32BDA07E-2538-4005-9F2F-A2B0C4A523ED}" type="parTrans" cxnId="{A0C71041-68B0-4A6B-81B1-3F450A5ABC89}">
      <dgm:prSet/>
      <dgm:spPr/>
      <dgm:t>
        <a:bodyPr/>
        <a:lstStyle/>
        <a:p>
          <a:endParaRPr lang="en-US"/>
        </a:p>
      </dgm:t>
    </dgm:pt>
    <dgm:pt modelId="{7F8F58BD-E938-4EEE-B8F0-747673304603}" type="sibTrans" cxnId="{A0C71041-68B0-4A6B-81B1-3F450A5ABC89}">
      <dgm:prSet/>
      <dgm:spPr/>
      <dgm:t>
        <a:bodyPr/>
        <a:lstStyle/>
        <a:p>
          <a:endParaRPr lang="en-US"/>
        </a:p>
      </dgm:t>
    </dgm:pt>
    <dgm:pt modelId="{3E497F69-3C69-418C-8DC5-7646F86C7970}" type="pres">
      <dgm:prSet presAssocID="{E41311ED-BBF7-45D5-B759-0448CCA30EBC}" presName="linear" presStyleCnt="0">
        <dgm:presLayoutVars>
          <dgm:animLvl val="lvl"/>
          <dgm:resizeHandles val="exact"/>
        </dgm:presLayoutVars>
      </dgm:prSet>
      <dgm:spPr/>
    </dgm:pt>
    <dgm:pt modelId="{468E1300-9F57-496E-96C6-83DA56E05B45}" type="pres">
      <dgm:prSet presAssocID="{85BC3A64-7C1B-4A57-A29F-58EF50D82D69}" presName="parentText" presStyleLbl="node1" presStyleIdx="0" presStyleCnt="3">
        <dgm:presLayoutVars>
          <dgm:chMax val="0"/>
          <dgm:bulletEnabled val="1"/>
        </dgm:presLayoutVars>
      </dgm:prSet>
      <dgm:spPr/>
    </dgm:pt>
    <dgm:pt modelId="{5DA0FC8C-B461-49B8-8487-2EBAA184820C}" type="pres">
      <dgm:prSet presAssocID="{5BFA0630-D8A1-488B-8444-27B0AB102AC8}" presName="spacer" presStyleCnt="0"/>
      <dgm:spPr/>
    </dgm:pt>
    <dgm:pt modelId="{444E5033-059E-4AE3-B7CB-3A56D7F45068}" type="pres">
      <dgm:prSet presAssocID="{61B21163-9429-4F7F-A57A-9FE6BC0A17E8}" presName="parentText" presStyleLbl="node1" presStyleIdx="1" presStyleCnt="3">
        <dgm:presLayoutVars>
          <dgm:chMax val="0"/>
          <dgm:bulletEnabled val="1"/>
        </dgm:presLayoutVars>
      </dgm:prSet>
      <dgm:spPr/>
    </dgm:pt>
    <dgm:pt modelId="{B74DF23F-FBC2-464A-84F9-7DD1DE79FCA0}" type="pres">
      <dgm:prSet presAssocID="{AE3299A5-51EF-40D9-9244-8AA2EE9A2FF3}" presName="spacer" presStyleCnt="0"/>
      <dgm:spPr/>
    </dgm:pt>
    <dgm:pt modelId="{FD8C066C-64D0-4012-B2C1-6118C0A02775}" type="pres">
      <dgm:prSet presAssocID="{A482C936-D0E2-4FA4-836F-64DE216F85DD}" presName="parentText" presStyleLbl="node1" presStyleIdx="2" presStyleCnt="3">
        <dgm:presLayoutVars>
          <dgm:chMax val="0"/>
          <dgm:bulletEnabled val="1"/>
        </dgm:presLayoutVars>
      </dgm:prSet>
      <dgm:spPr/>
    </dgm:pt>
  </dgm:ptLst>
  <dgm:cxnLst>
    <dgm:cxn modelId="{5D7CA03C-814B-4C4C-8A91-061010B4E207}" type="presOf" srcId="{A482C936-D0E2-4FA4-836F-64DE216F85DD}" destId="{FD8C066C-64D0-4012-B2C1-6118C0A02775}" srcOrd="0" destOrd="0" presId="urn:microsoft.com/office/officeart/2005/8/layout/vList2"/>
    <dgm:cxn modelId="{A0C71041-68B0-4A6B-81B1-3F450A5ABC89}" srcId="{E41311ED-BBF7-45D5-B759-0448CCA30EBC}" destId="{A482C936-D0E2-4FA4-836F-64DE216F85DD}" srcOrd="2" destOrd="0" parTransId="{32BDA07E-2538-4005-9F2F-A2B0C4A523ED}" sibTransId="{7F8F58BD-E938-4EEE-B8F0-747673304603}"/>
    <dgm:cxn modelId="{8B246955-79AE-4D71-934F-DE333686FBB7}" srcId="{E41311ED-BBF7-45D5-B759-0448CCA30EBC}" destId="{61B21163-9429-4F7F-A57A-9FE6BC0A17E8}" srcOrd="1" destOrd="0" parTransId="{FEF77628-9A20-4692-8417-755E0AF26D43}" sibTransId="{AE3299A5-51EF-40D9-9244-8AA2EE9A2FF3}"/>
    <dgm:cxn modelId="{98209AA6-43E6-4F33-99B8-ED79A5331394}" type="presOf" srcId="{E41311ED-BBF7-45D5-B759-0448CCA30EBC}" destId="{3E497F69-3C69-418C-8DC5-7646F86C7970}" srcOrd="0" destOrd="0" presId="urn:microsoft.com/office/officeart/2005/8/layout/vList2"/>
    <dgm:cxn modelId="{BDD5D9A8-29E4-44A6-956A-75A787C1A607}" type="presOf" srcId="{61B21163-9429-4F7F-A57A-9FE6BC0A17E8}" destId="{444E5033-059E-4AE3-B7CB-3A56D7F45068}" srcOrd="0" destOrd="0" presId="urn:microsoft.com/office/officeart/2005/8/layout/vList2"/>
    <dgm:cxn modelId="{9B9CD9BC-16CA-4553-A304-5D1E77725C16}" type="presOf" srcId="{85BC3A64-7C1B-4A57-A29F-58EF50D82D69}" destId="{468E1300-9F57-496E-96C6-83DA56E05B45}" srcOrd="0" destOrd="0" presId="urn:microsoft.com/office/officeart/2005/8/layout/vList2"/>
    <dgm:cxn modelId="{92EDDEDD-F3C5-4576-90AD-58992B4ACBE7}" srcId="{E41311ED-BBF7-45D5-B759-0448CCA30EBC}" destId="{85BC3A64-7C1B-4A57-A29F-58EF50D82D69}" srcOrd="0" destOrd="0" parTransId="{8A2F6A46-AB60-480C-899D-7AF25F93DCD1}" sibTransId="{5BFA0630-D8A1-488B-8444-27B0AB102AC8}"/>
    <dgm:cxn modelId="{60397980-0978-4265-8842-9E88876BACAF}" type="presParOf" srcId="{3E497F69-3C69-418C-8DC5-7646F86C7970}" destId="{468E1300-9F57-496E-96C6-83DA56E05B45}" srcOrd="0" destOrd="0" presId="urn:microsoft.com/office/officeart/2005/8/layout/vList2"/>
    <dgm:cxn modelId="{246227D4-A414-4E8B-BB35-3B3C4F3BA3FB}" type="presParOf" srcId="{3E497F69-3C69-418C-8DC5-7646F86C7970}" destId="{5DA0FC8C-B461-49B8-8487-2EBAA184820C}" srcOrd="1" destOrd="0" presId="urn:microsoft.com/office/officeart/2005/8/layout/vList2"/>
    <dgm:cxn modelId="{06053096-D52E-4C90-A6B8-A15F3C62B5C1}" type="presParOf" srcId="{3E497F69-3C69-418C-8DC5-7646F86C7970}" destId="{444E5033-059E-4AE3-B7CB-3A56D7F45068}" srcOrd="2" destOrd="0" presId="urn:microsoft.com/office/officeart/2005/8/layout/vList2"/>
    <dgm:cxn modelId="{9D5E476D-92B2-4BA2-8B88-767A03D7CBED}" type="presParOf" srcId="{3E497F69-3C69-418C-8DC5-7646F86C7970}" destId="{B74DF23F-FBC2-464A-84F9-7DD1DE79FCA0}" srcOrd="3" destOrd="0" presId="urn:microsoft.com/office/officeart/2005/8/layout/vList2"/>
    <dgm:cxn modelId="{6E8AE5D4-E777-46F3-A5B7-AB8F1B0DDD35}" type="presParOf" srcId="{3E497F69-3C69-418C-8DC5-7646F86C7970}" destId="{FD8C066C-64D0-4012-B2C1-6118C0A0277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F7E9D1-C48D-4131-94AA-D2888B2A9E65}"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1592B63C-8EB0-44D7-815B-88E00C757F95}">
      <dgm:prSet/>
      <dgm:spPr/>
      <dgm:t>
        <a:bodyPr/>
        <a:lstStyle/>
        <a:p>
          <a:r>
            <a:rPr lang="en-US"/>
            <a:t>Initial Integration Cost: Estimated at $3 million, covering the licensing of the technology, initial setup, and integration into Tesla's current IT infrastructure.</a:t>
          </a:r>
        </a:p>
      </dgm:t>
    </dgm:pt>
    <dgm:pt modelId="{49645806-DC9C-4CF1-9D5C-B9427B938722}" type="parTrans" cxnId="{2073B792-4908-42CF-9681-8238A3B4173A}">
      <dgm:prSet/>
      <dgm:spPr/>
      <dgm:t>
        <a:bodyPr/>
        <a:lstStyle/>
        <a:p>
          <a:endParaRPr lang="en-US"/>
        </a:p>
      </dgm:t>
    </dgm:pt>
    <dgm:pt modelId="{5605B350-9BA0-4240-BA87-3B17649550DF}" type="sibTrans" cxnId="{2073B792-4908-42CF-9681-8238A3B4173A}">
      <dgm:prSet/>
      <dgm:spPr/>
      <dgm:t>
        <a:bodyPr/>
        <a:lstStyle/>
        <a:p>
          <a:endParaRPr lang="en-US"/>
        </a:p>
      </dgm:t>
    </dgm:pt>
    <dgm:pt modelId="{09EEEF7D-A340-45B5-8787-0AC8FFC06AD0}">
      <dgm:prSet/>
      <dgm:spPr/>
      <dgm:t>
        <a:bodyPr/>
        <a:lstStyle/>
        <a:p>
          <a:r>
            <a:rPr lang="en-US"/>
            <a:t>Training and Support: Roughly $1 million for continuous training programs, workshops, and support during the initial phase.</a:t>
          </a:r>
        </a:p>
      </dgm:t>
    </dgm:pt>
    <dgm:pt modelId="{E314B286-C33F-46B5-8F8E-99E7020093D4}" type="parTrans" cxnId="{12028CF6-05A5-40DA-9CE3-0CB558F000C8}">
      <dgm:prSet/>
      <dgm:spPr/>
      <dgm:t>
        <a:bodyPr/>
        <a:lstStyle/>
        <a:p>
          <a:endParaRPr lang="en-US"/>
        </a:p>
      </dgm:t>
    </dgm:pt>
    <dgm:pt modelId="{72B8F7D3-3792-46C8-B376-84153A251FF1}" type="sibTrans" cxnId="{12028CF6-05A5-40DA-9CE3-0CB558F000C8}">
      <dgm:prSet/>
      <dgm:spPr/>
      <dgm:t>
        <a:bodyPr/>
        <a:lstStyle/>
        <a:p>
          <a:endParaRPr lang="en-US"/>
        </a:p>
      </dgm:t>
    </dgm:pt>
    <dgm:pt modelId="{8E03E1AE-34DB-40AF-9D39-8A84E3E70968}">
      <dgm:prSet/>
      <dgm:spPr/>
      <dgm:t>
        <a:bodyPr/>
        <a:lstStyle/>
        <a:p>
          <a:r>
            <a:rPr lang="en-US"/>
            <a:t>ROI: By reducing overproduction and ensuring consistent delivery timelines, Tesla can potentially save an estimated $10 million annually. Further, enhancing customer trust through reliability can result in increased sales, leading to a ROI in less than two years.</a:t>
          </a:r>
        </a:p>
      </dgm:t>
    </dgm:pt>
    <dgm:pt modelId="{2876A83B-8FDC-44D7-9C74-04B65C1F0A4B}" type="parTrans" cxnId="{88A2A7B8-A52E-434A-8FD4-CC69408925CE}">
      <dgm:prSet/>
      <dgm:spPr/>
      <dgm:t>
        <a:bodyPr/>
        <a:lstStyle/>
        <a:p>
          <a:endParaRPr lang="en-US"/>
        </a:p>
      </dgm:t>
    </dgm:pt>
    <dgm:pt modelId="{0B8C3A20-DE87-40A4-9E53-AB06304A4463}" type="sibTrans" cxnId="{88A2A7B8-A52E-434A-8FD4-CC69408925CE}">
      <dgm:prSet/>
      <dgm:spPr/>
      <dgm:t>
        <a:bodyPr/>
        <a:lstStyle/>
        <a:p>
          <a:endParaRPr lang="en-US"/>
        </a:p>
      </dgm:t>
    </dgm:pt>
    <dgm:pt modelId="{860FB97C-6C55-4368-AEC0-B75E486B285B}">
      <dgm:prSet/>
      <dgm:spPr/>
      <dgm:t>
        <a:bodyPr/>
        <a:lstStyle/>
        <a:p>
          <a:r>
            <a:rPr lang="en-US"/>
            <a:t>Risks of Adoption: Allocated $500,000 for pilot programs, phased rollouts, and dedicated teams to address potential issues. If risks materialize, additional costs might be incurred in terms of PR management and operational adjustments.</a:t>
          </a:r>
        </a:p>
      </dgm:t>
    </dgm:pt>
    <dgm:pt modelId="{F1952EB0-FCD3-4C22-9A8F-443799CBC4FA}" type="parTrans" cxnId="{EBA5C650-D3AF-40F8-88A0-8E4E45AB2DE0}">
      <dgm:prSet/>
      <dgm:spPr/>
      <dgm:t>
        <a:bodyPr/>
        <a:lstStyle/>
        <a:p>
          <a:endParaRPr lang="en-US"/>
        </a:p>
      </dgm:t>
    </dgm:pt>
    <dgm:pt modelId="{47B820E7-6B4D-45B9-A35A-123C10B2CCF1}" type="sibTrans" cxnId="{EBA5C650-D3AF-40F8-88A0-8E4E45AB2DE0}">
      <dgm:prSet/>
      <dgm:spPr/>
      <dgm:t>
        <a:bodyPr/>
        <a:lstStyle/>
        <a:p>
          <a:endParaRPr lang="en-US"/>
        </a:p>
      </dgm:t>
    </dgm:pt>
    <dgm:pt modelId="{C2970A2D-289F-4363-BE99-E7D288541479}">
      <dgm:prSet/>
      <dgm:spPr/>
      <dgm:t>
        <a:bodyPr/>
        <a:lstStyle/>
        <a:p>
          <a:r>
            <a:rPr lang="en-US"/>
            <a:t>Other Approaches: Manual Forecasting: While traditional methods exist, they lack the accuracy, efficiency, and data integration capabilities of the proposed solution. Given Tesla's data volume and market dynamics, Demand Forecasting Solutions offers the best balance of cost and benefit.</a:t>
          </a:r>
        </a:p>
      </dgm:t>
    </dgm:pt>
    <dgm:pt modelId="{B7BD224E-876D-4C92-9AA2-D8CEF43C237C}" type="parTrans" cxnId="{DE9753B1-64B2-4DEF-BEA1-15945D19873D}">
      <dgm:prSet/>
      <dgm:spPr/>
      <dgm:t>
        <a:bodyPr/>
        <a:lstStyle/>
        <a:p>
          <a:endParaRPr lang="en-US"/>
        </a:p>
      </dgm:t>
    </dgm:pt>
    <dgm:pt modelId="{F3F51E56-D1FB-44E7-808B-05BFF85EF8C8}" type="sibTrans" cxnId="{DE9753B1-64B2-4DEF-BEA1-15945D19873D}">
      <dgm:prSet/>
      <dgm:spPr/>
      <dgm:t>
        <a:bodyPr/>
        <a:lstStyle/>
        <a:p>
          <a:endParaRPr lang="en-US"/>
        </a:p>
      </dgm:t>
    </dgm:pt>
    <dgm:pt modelId="{92A4A388-74E9-4EF4-8C6D-0D557BA6D35E}">
      <dgm:prSet/>
      <dgm:spPr/>
      <dgm:t>
        <a:bodyPr/>
        <a:lstStyle/>
        <a:p>
          <a:r>
            <a:rPr lang="en-US"/>
            <a:t>Relative Value</a:t>
          </a:r>
          <a:r>
            <a:rPr lang="zh-CN"/>
            <a:t>：</a:t>
          </a:r>
          <a:r>
            <a:rPr lang="en-US"/>
            <a:t>Adopting this technology is of high importance, especially when juxtaposed with other IT activities. It directly addresses a current operational gap, and its integration will reinforce Tesla's position in the market.</a:t>
          </a:r>
        </a:p>
      </dgm:t>
    </dgm:pt>
    <dgm:pt modelId="{BBEB168C-BB70-4F30-8337-B25F66975424}" type="parTrans" cxnId="{528052B4-1F27-48AD-9261-AD18326176B6}">
      <dgm:prSet/>
      <dgm:spPr/>
      <dgm:t>
        <a:bodyPr/>
        <a:lstStyle/>
        <a:p>
          <a:endParaRPr lang="en-US"/>
        </a:p>
      </dgm:t>
    </dgm:pt>
    <dgm:pt modelId="{49BC7DBC-6AA6-495A-AFB9-26C7F5E983B4}" type="sibTrans" cxnId="{528052B4-1F27-48AD-9261-AD18326176B6}">
      <dgm:prSet/>
      <dgm:spPr/>
      <dgm:t>
        <a:bodyPr/>
        <a:lstStyle/>
        <a:p>
          <a:endParaRPr lang="en-US"/>
        </a:p>
      </dgm:t>
    </dgm:pt>
    <dgm:pt modelId="{58F82ECB-9B4C-4C34-98A1-7E5539036B95}" type="pres">
      <dgm:prSet presAssocID="{8DF7E9D1-C48D-4131-94AA-D2888B2A9E65}" presName="Name0" presStyleCnt="0">
        <dgm:presLayoutVars>
          <dgm:dir/>
          <dgm:resizeHandles val="exact"/>
        </dgm:presLayoutVars>
      </dgm:prSet>
      <dgm:spPr/>
    </dgm:pt>
    <dgm:pt modelId="{2E2A3EE6-C806-4294-A38E-8EE59C10E369}" type="pres">
      <dgm:prSet presAssocID="{1592B63C-8EB0-44D7-815B-88E00C757F95}" presName="node" presStyleLbl="node1" presStyleIdx="0" presStyleCnt="6">
        <dgm:presLayoutVars>
          <dgm:bulletEnabled val="1"/>
        </dgm:presLayoutVars>
      </dgm:prSet>
      <dgm:spPr/>
    </dgm:pt>
    <dgm:pt modelId="{68908B79-7289-4F27-8D9C-FD4FA22B9D50}" type="pres">
      <dgm:prSet presAssocID="{5605B350-9BA0-4240-BA87-3B17649550DF}" presName="sibTrans" presStyleLbl="sibTrans1D1" presStyleIdx="0" presStyleCnt="5"/>
      <dgm:spPr/>
    </dgm:pt>
    <dgm:pt modelId="{EA448DB9-5B0F-4D64-B592-291CCEA4448A}" type="pres">
      <dgm:prSet presAssocID="{5605B350-9BA0-4240-BA87-3B17649550DF}" presName="connectorText" presStyleLbl="sibTrans1D1" presStyleIdx="0" presStyleCnt="5"/>
      <dgm:spPr/>
    </dgm:pt>
    <dgm:pt modelId="{C7048368-7C07-4704-9DBB-E2F4C9EDEB6D}" type="pres">
      <dgm:prSet presAssocID="{09EEEF7D-A340-45B5-8787-0AC8FFC06AD0}" presName="node" presStyleLbl="node1" presStyleIdx="1" presStyleCnt="6">
        <dgm:presLayoutVars>
          <dgm:bulletEnabled val="1"/>
        </dgm:presLayoutVars>
      </dgm:prSet>
      <dgm:spPr/>
    </dgm:pt>
    <dgm:pt modelId="{B173BB5C-9865-4748-BE97-FEAC74CCC43F}" type="pres">
      <dgm:prSet presAssocID="{72B8F7D3-3792-46C8-B376-84153A251FF1}" presName="sibTrans" presStyleLbl="sibTrans1D1" presStyleIdx="1" presStyleCnt="5"/>
      <dgm:spPr/>
    </dgm:pt>
    <dgm:pt modelId="{764D6431-9FF0-48D5-A1F4-DBF7D7585145}" type="pres">
      <dgm:prSet presAssocID="{72B8F7D3-3792-46C8-B376-84153A251FF1}" presName="connectorText" presStyleLbl="sibTrans1D1" presStyleIdx="1" presStyleCnt="5"/>
      <dgm:spPr/>
    </dgm:pt>
    <dgm:pt modelId="{518435D9-DC07-4748-A760-DAE5D463140A}" type="pres">
      <dgm:prSet presAssocID="{8E03E1AE-34DB-40AF-9D39-8A84E3E70968}" presName="node" presStyleLbl="node1" presStyleIdx="2" presStyleCnt="6">
        <dgm:presLayoutVars>
          <dgm:bulletEnabled val="1"/>
        </dgm:presLayoutVars>
      </dgm:prSet>
      <dgm:spPr/>
    </dgm:pt>
    <dgm:pt modelId="{19899610-E101-41BE-B7DB-79B481C4A65F}" type="pres">
      <dgm:prSet presAssocID="{0B8C3A20-DE87-40A4-9E53-AB06304A4463}" presName="sibTrans" presStyleLbl="sibTrans1D1" presStyleIdx="2" presStyleCnt="5"/>
      <dgm:spPr/>
    </dgm:pt>
    <dgm:pt modelId="{F2F01074-A181-4830-B879-346F06444B18}" type="pres">
      <dgm:prSet presAssocID="{0B8C3A20-DE87-40A4-9E53-AB06304A4463}" presName="connectorText" presStyleLbl="sibTrans1D1" presStyleIdx="2" presStyleCnt="5"/>
      <dgm:spPr/>
    </dgm:pt>
    <dgm:pt modelId="{5D5A053F-1CD0-455D-8EFA-44E4FB34CBC0}" type="pres">
      <dgm:prSet presAssocID="{860FB97C-6C55-4368-AEC0-B75E486B285B}" presName="node" presStyleLbl="node1" presStyleIdx="3" presStyleCnt="6">
        <dgm:presLayoutVars>
          <dgm:bulletEnabled val="1"/>
        </dgm:presLayoutVars>
      </dgm:prSet>
      <dgm:spPr/>
    </dgm:pt>
    <dgm:pt modelId="{D16C0AA9-9D95-412D-A1E8-F899DCBEFC18}" type="pres">
      <dgm:prSet presAssocID="{47B820E7-6B4D-45B9-A35A-123C10B2CCF1}" presName="sibTrans" presStyleLbl="sibTrans1D1" presStyleIdx="3" presStyleCnt="5"/>
      <dgm:spPr/>
    </dgm:pt>
    <dgm:pt modelId="{82463EA4-578B-49AC-BF8E-FD3888EC268B}" type="pres">
      <dgm:prSet presAssocID="{47B820E7-6B4D-45B9-A35A-123C10B2CCF1}" presName="connectorText" presStyleLbl="sibTrans1D1" presStyleIdx="3" presStyleCnt="5"/>
      <dgm:spPr/>
    </dgm:pt>
    <dgm:pt modelId="{5B3DAF15-1E84-4B64-A1C4-9304935F3591}" type="pres">
      <dgm:prSet presAssocID="{C2970A2D-289F-4363-BE99-E7D288541479}" presName="node" presStyleLbl="node1" presStyleIdx="4" presStyleCnt="6">
        <dgm:presLayoutVars>
          <dgm:bulletEnabled val="1"/>
        </dgm:presLayoutVars>
      </dgm:prSet>
      <dgm:spPr/>
    </dgm:pt>
    <dgm:pt modelId="{802DF5DA-405B-411F-8F0D-35462042F619}" type="pres">
      <dgm:prSet presAssocID="{F3F51E56-D1FB-44E7-808B-05BFF85EF8C8}" presName="sibTrans" presStyleLbl="sibTrans1D1" presStyleIdx="4" presStyleCnt="5"/>
      <dgm:spPr/>
    </dgm:pt>
    <dgm:pt modelId="{1B86C4C1-C451-402B-A8E1-86C9764EFCDD}" type="pres">
      <dgm:prSet presAssocID="{F3F51E56-D1FB-44E7-808B-05BFF85EF8C8}" presName="connectorText" presStyleLbl="sibTrans1D1" presStyleIdx="4" presStyleCnt="5"/>
      <dgm:spPr/>
    </dgm:pt>
    <dgm:pt modelId="{17E17EAB-0670-459E-BDD4-A9B452779165}" type="pres">
      <dgm:prSet presAssocID="{92A4A388-74E9-4EF4-8C6D-0D557BA6D35E}" presName="node" presStyleLbl="node1" presStyleIdx="5" presStyleCnt="6">
        <dgm:presLayoutVars>
          <dgm:bulletEnabled val="1"/>
        </dgm:presLayoutVars>
      </dgm:prSet>
      <dgm:spPr/>
    </dgm:pt>
  </dgm:ptLst>
  <dgm:cxnLst>
    <dgm:cxn modelId="{7D699906-4CFC-4B22-BECF-F411D1116E30}" type="presOf" srcId="{0B8C3A20-DE87-40A4-9E53-AB06304A4463}" destId="{F2F01074-A181-4830-B879-346F06444B18}" srcOrd="1" destOrd="0" presId="urn:microsoft.com/office/officeart/2016/7/layout/RepeatingBendingProcessNew"/>
    <dgm:cxn modelId="{4D0E6126-290C-4313-8CF7-3AF18EFE58E1}" type="presOf" srcId="{09EEEF7D-A340-45B5-8787-0AC8FFC06AD0}" destId="{C7048368-7C07-4704-9DBB-E2F4C9EDEB6D}" srcOrd="0" destOrd="0" presId="urn:microsoft.com/office/officeart/2016/7/layout/RepeatingBendingProcessNew"/>
    <dgm:cxn modelId="{E226492C-F389-446C-9D9B-1DBC314CCA7F}" type="presOf" srcId="{92A4A388-74E9-4EF4-8C6D-0D557BA6D35E}" destId="{17E17EAB-0670-459E-BDD4-A9B452779165}" srcOrd="0" destOrd="0" presId="urn:microsoft.com/office/officeart/2016/7/layout/RepeatingBendingProcessNew"/>
    <dgm:cxn modelId="{9C28C72E-15D1-4F9D-BA60-C84197E2C640}" type="presOf" srcId="{F3F51E56-D1FB-44E7-808B-05BFF85EF8C8}" destId="{802DF5DA-405B-411F-8F0D-35462042F619}" srcOrd="0" destOrd="0" presId="urn:microsoft.com/office/officeart/2016/7/layout/RepeatingBendingProcessNew"/>
    <dgm:cxn modelId="{E5814E31-6996-4D68-B823-0F2FF3F7CF8B}" type="presOf" srcId="{72B8F7D3-3792-46C8-B376-84153A251FF1}" destId="{764D6431-9FF0-48D5-A1F4-DBF7D7585145}" srcOrd="1" destOrd="0" presId="urn:microsoft.com/office/officeart/2016/7/layout/RepeatingBendingProcessNew"/>
    <dgm:cxn modelId="{75399E31-E64A-4BD2-B7F2-F0199256BF22}" type="presOf" srcId="{8DF7E9D1-C48D-4131-94AA-D2888B2A9E65}" destId="{58F82ECB-9B4C-4C34-98A1-7E5539036B95}" srcOrd="0" destOrd="0" presId="urn:microsoft.com/office/officeart/2016/7/layout/RepeatingBendingProcessNew"/>
    <dgm:cxn modelId="{E0BBA36C-095D-4589-813C-DA65D961A75E}" type="presOf" srcId="{72B8F7D3-3792-46C8-B376-84153A251FF1}" destId="{B173BB5C-9865-4748-BE97-FEAC74CCC43F}" srcOrd="0" destOrd="0" presId="urn:microsoft.com/office/officeart/2016/7/layout/RepeatingBendingProcessNew"/>
    <dgm:cxn modelId="{EBA5C650-D3AF-40F8-88A0-8E4E45AB2DE0}" srcId="{8DF7E9D1-C48D-4131-94AA-D2888B2A9E65}" destId="{860FB97C-6C55-4368-AEC0-B75E486B285B}" srcOrd="3" destOrd="0" parTransId="{F1952EB0-FCD3-4C22-9A8F-443799CBC4FA}" sibTransId="{47B820E7-6B4D-45B9-A35A-123C10B2CCF1}"/>
    <dgm:cxn modelId="{208E8872-F79B-4372-A042-9287D062911B}" type="presOf" srcId="{8E03E1AE-34DB-40AF-9D39-8A84E3E70968}" destId="{518435D9-DC07-4748-A760-DAE5D463140A}" srcOrd="0" destOrd="0" presId="urn:microsoft.com/office/officeart/2016/7/layout/RepeatingBendingProcessNew"/>
    <dgm:cxn modelId="{76977075-ACE9-4C39-8E94-27FEE733B931}" type="presOf" srcId="{C2970A2D-289F-4363-BE99-E7D288541479}" destId="{5B3DAF15-1E84-4B64-A1C4-9304935F3591}" srcOrd="0" destOrd="0" presId="urn:microsoft.com/office/officeart/2016/7/layout/RepeatingBendingProcessNew"/>
    <dgm:cxn modelId="{3CCF527B-D218-4822-B546-0A4DF9A57252}" type="presOf" srcId="{860FB97C-6C55-4368-AEC0-B75E486B285B}" destId="{5D5A053F-1CD0-455D-8EFA-44E4FB34CBC0}" srcOrd="0" destOrd="0" presId="urn:microsoft.com/office/officeart/2016/7/layout/RepeatingBendingProcessNew"/>
    <dgm:cxn modelId="{446BD88D-3839-4E0A-839D-D9B1E31437BB}" type="presOf" srcId="{0B8C3A20-DE87-40A4-9E53-AB06304A4463}" destId="{19899610-E101-41BE-B7DB-79B481C4A65F}" srcOrd="0" destOrd="0" presId="urn:microsoft.com/office/officeart/2016/7/layout/RepeatingBendingProcessNew"/>
    <dgm:cxn modelId="{2073B792-4908-42CF-9681-8238A3B4173A}" srcId="{8DF7E9D1-C48D-4131-94AA-D2888B2A9E65}" destId="{1592B63C-8EB0-44D7-815B-88E00C757F95}" srcOrd="0" destOrd="0" parTransId="{49645806-DC9C-4CF1-9D5C-B9427B938722}" sibTransId="{5605B350-9BA0-4240-BA87-3B17649550DF}"/>
    <dgm:cxn modelId="{4807F498-D35C-4329-B42C-0F51540E3453}" type="presOf" srcId="{F3F51E56-D1FB-44E7-808B-05BFF85EF8C8}" destId="{1B86C4C1-C451-402B-A8E1-86C9764EFCDD}" srcOrd="1" destOrd="0" presId="urn:microsoft.com/office/officeart/2016/7/layout/RepeatingBendingProcessNew"/>
    <dgm:cxn modelId="{35DDAF9E-7D94-4058-8182-637A29C44A4E}" type="presOf" srcId="{1592B63C-8EB0-44D7-815B-88E00C757F95}" destId="{2E2A3EE6-C806-4294-A38E-8EE59C10E369}" srcOrd="0" destOrd="0" presId="urn:microsoft.com/office/officeart/2016/7/layout/RepeatingBendingProcessNew"/>
    <dgm:cxn modelId="{DE9753B1-64B2-4DEF-BEA1-15945D19873D}" srcId="{8DF7E9D1-C48D-4131-94AA-D2888B2A9E65}" destId="{C2970A2D-289F-4363-BE99-E7D288541479}" srcOrd="4" destOrd="0" parTransId="{B7BD224E-876D-4C92-9AA2-D8CEF43C237C}" sibTransId="{F3F51E56-D1FB-44E7-808B-05BFF85EF8C8}"/>
    <dgm:cxn modelId="{528052B4-1F27-48AD-9261-AD18326176B6}" srcId="{8DF7E9D1-C48D-4131-94AA-D2888B2A9E65}" destId="{92A4A388-74E9-4EF4-8C6D-0D557BA6D35E}" srcOrd="5" destOrd="0" parTransId="{BBEB168C-BB70-4F30-8337-B25F66975424}" sibTransId="{49BC7DBC-6AA6-495A-AFB9-26C7F5E983B4}"/>
    <dgm:cxn modelId="{88A2A7B8-A52E-434A-8FD4-CC69408925CE}" srcId="{8DF7E9D1-C48D-4131-94AA-D2888B2A9E65}" destId="{8E03E1AE-34DB-40AF-9D39-8A84E3E70968}" srcOrd="2" destOrd="0" parTransId="{2876A83B-8FDC-44D7-9C74-04B65C1F0A4B}" sibTransId="{0B8C3A20-DE87-40A4-9E53-AB06304A4463}"/>
    <dgm:cxn modelId="{FCE793BD-09DC-4891-BEAF-9E44E557D0D3}" type="presOf" srcId="{5605B350-9BA0-4240-BA87-3B17649550DF}" destId="{68908B79-7289-4F27-8D9C-FD4FA22B9D50}" srcOrd="0" destOrd="0" presId="urn:microsoft.com/office/officeart/2016/7/layout/RepeatingBendingProcessNew"/>
    <dgm:cxn modelId="{692E07D5-B084-459D-BBF0-5F9B6E42041E}" type="presOf" srcId="{47B820E7-6B4D-45B9-A35A-123C10B2CCF1}" destId="{D16C0AA9-9D95-412D-A1E8-F899DCBEFC18}" srcOrd="0" destOrd="0" presId="urn:microsoft.com/office/officeart/2016/7/layout/RepeatingBendingProcessNew"/>
    <dgm:cxn modelId="{4AC689DB-9183-435D-8B92-AEBB1B46B6A0}" type="presOf" srcId="{47B820E7-6B4D-45B9-A35A-123C10B2CCF1}" destId="{82463EA4-578B-49AC-BF8E-FD3888EC268B}" srcOrd="1" destOrd="0" presId="urn:microsoft.com/office/officeart/2016/7/layout/RepeatingBendingProcessNew"/>
    <dgm:cxn modelId="{479426EC-18D6-4CA6-8755-33649D91F54D}" type="presOf" srcId="{5605B350-9BA0-4240-BA87-3B17649550DF}" destId="{EA448DB9-5B0F-4D64-B592-291CCEA4448A}" srcOrd="1" destOrd="0" presId="urn:microsoft.com/office/officeart/2016/7/layout/RepeatingBendingProcessNew"/>
    <dgm:cxn modelId="{12028CF6-05A5-40DA-9CE3-0CB558F000C8}" srcId="{8DF7E9D1-C48D-4131-94AA-D2888B2A9E65}" destId="{09EEEF7D-A340-45B5-8787-0AC8FFC06AD0}" srcOrd="1" destOrd="0" parTransId="{E314B286-C33F-46B5-8F8E-99E7020093D4}" sibTransId="{72B8F7D3-3792-46C8-B376-84153A251FF1}"/>
    <dgm:cxn modelId="{BE18AFEF-46EA-4609-AED8-C0B2247F90FD}" type="presParOf" srcId="{58F82ECB-9B4C-4C34-98A1-7E5539036B95}" destId="{2E2A3EE6-C806-4294-A38E-8EE59C10E369}" srcOrd="0" destOrd="0" presId="urn:microsoft.com/office/officeart/2016/7/layout/RepeatingBendingProcessNew"/>
    <dgm:cxn modelId="{345CBA41-FDEC-48E5-B74F-30F6B052A035}" type="presParOf" srcId="{58F82ECB-9B4C-4C34-98A1-7E5539036B95}" destId="{68908B79-7289-4F27-8D9C-FD4FA22B9D50}" srcOrd="1" destOrd="0" presId="urn:microsoft.com/office/officeart/2016/7/layout/RepeatingBendingProcessNew"/>
    <dgm:cxn modelId="{509E9320-7F55-459A-9FBA-7F0C2749BB0D}" type="presParOf" srcId="{68908B79-7289-4F27-8D9C-FD4FA22B9D50}" destId="{EA448DB9-5B0F-4D64-B592-291CCEA4448A}" srcOrd="0" destOrd="0" presId="urn:microsoft.com/office/officeart/2016/7/layout/RepeatingBendingProcessNew"/>
    <dgm:cxn modelId="{BD15B8B2-0D23-4CA1-91EF-05DC4A851E91}" type="presParOf" srcId="{58F82ECB-9B4C-4C34-98A1-7E5539036B95}" destId="{C7048368-7C07-4704-9DBB-E2F4C9EDEB6D}" srcOrd="2" destOrd="0" presId="urn:microsoft.com/office/officeart/2016/7/layout/RepeatingBendingProcessNew"/>
    <dgm:cxn modelId="{D3C0F0FB-C52B-43F1-A791-77A58A415215}" type="presParOf" srcId="{58F82ECB-9B4C-4C34-98A1-7E5539036B95}" destId="{B173BB5C-9865-4748-BE97-FEAC74CCC43F}" srcOrd="3" destOrd="0" presId="urn:microsoft.com/office/officeart/2016/7/layout/RepeatingBendingProcessNew"/>
    <dgm:cxn modelId="{10F95C33-637D-4676-B9D4-43B7F46CB2B3}" type="presParOf" srcId="{B173BB5C-9865-4748-BE97-FEAC74CCC43F}" destId="{764D6431-9FF0-48D5-A1F4-DBF7D7585145}" srcOrd="0" destOrd="0" presId="urn:microsoft.com/office/officeart/2016/7/layout/RepeatingBendingProcessNew"/>
    <dgm:cxn modelId="{4851D003-6B64-48A0-8091-8A8BA6F8EBF2}" type="presParOf" srcId="{58F82ECB-9B4C-4C34-98A1-7E5539036B95}" destId="{518435D9-DC07-4748-A760-DAE5D463140A}" srcOrd="4" destOrd="0" presId="urn:microsoft.com/office/officeart/2016/7/layout/RepeatingBendingProcessNew"/>
    <dgm:cxn modelId="{5737B6D9-E237-4FE4-BDD1-CFB26691845D}" type="presParOf" srcId="{58F82ECB-9B4C-4C34-98A1-7E5539036B95}" destId="{19899610-E101-41BE-B7DB-79B481C4A65F}" srcOrd="5" destOrd="0" presId="urn:microsoft.com/office/officeart/2016/7/layout/RepeatingBendingProcessNew"/>
    <dgm:cxn modelId="{A4215D35-A408-4E0E-84B3-AF5B3B04ADCD}" type="presParOf" srcId="{19899610-E101-41BE-B7DB-79B481C4A65F}" destId="{F2F01074-A181-4830-B879-346F06444B18}" srcOrd="0" destOrd="0" presId="urn:microsoft.com/office/officeart/2016/7/layout/RepeatingBendingProcessNew"/>
    <dgm:cxn modelId="{C9A90750-0BB7-4667-83CB-A0131EE3C018}" type="presParOf" srcId="{58F82ECB-9B4C-4C34-98A1-7E5539036B95}" destId="{5D5A053F-1CD0-455D-8EFA-44E4FB34CBC0}" srcOrd="6" destOrd="0" presId="urn:microsoft.com/office/officeart/2016/7/layout/RepeatingBendingProcessNew"/>
    <dgm:cxn modelId="{809641B9-B659-4B92-AFE8-61681734441C}" type="presParOf" srcId="{58F82ECB-9B4C-4C34-98A1-7E5539036B95}" destId="{D16C0AA9-9D95-412D-A1E8-F899DCBEFC18}" srcOrd="7" destOrd="0" presId="urn:microsoft.com/office/officeart/2016/7/layout/RepeatingBendingProcessNew"/>
    <dgm:cxn modelId="{CA03C1E9-F0E1-4A0C-8B2A-D04481EBB937}" type="presParOf" srcId="{D16C0AA9-9D95-412D-A1E8-F899DCBEFC18}" destId="{82463EA4-578B-49AC-BF8E-FD3888EC268B}" srcOrd="0" destOrd="0" presId="urn:microsoft.com/office/officeart/2016/7/layout/RepeatingBendingProcessNew"/>
    <dgm:cxn modelId="{EF155761-055C-4047-9D67-B13B2975D420}" type="presParOf" srcId="{58F82ECB-9B4C-4C34-98A1-7E5539036B95}" destId="{5B3DAF15-1E84-4B64-A1C4-9304935F3591}" srcOrd="8" destOrd="0" presId="urn:microsoft.com/office/officeart/2016/7/layout/RepeatingBendingProcessNew"/>
    <dgm:cxn modelId="{9F7A6453-7345-4EC1-8C5E-265E702D5FCB}" type="presParOf" srcId="{58F82ECB-9B4C-4C34-98A1-7E5539036B95}" destId="{802DF5DA-405B-411F-8F0D-35462042F619}" srcOrd="9" destOrd="0" presId="urn:microsoft.com/office/officeart/2016/7/layout/RepeatingBendingProcessNew"/>
    <dgm:cxn modelId="{1FEFED21-4362-453A-BBF2-A8FE8BCADFF1}" type="presParOf" srcId="{802DF5DA-405B-411F-8F0D-35462042F619}" destId="{1B86C4C1-C451-402B-A8E1-86C9764EFCDD}" srcOrd="0" destOrd="0" presId="urn:microsoft.com/office/officeart/2016/7/layout/RepeatingBendingProcessNew"/>
    <dgm:cxn modelId="{9AE8147A-DBD5-49EC-B9BF-7E3AAB77215B}" type="presParOf" srcId="{58F82ECB-9B4C-4C34-98A1-7E5539036B95}" destId="{17E17EAB-0670-459E-BDD4-A9B45277916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D19041-57F2-4452-8774-2352D97D9A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912B9B1-B66D-48EC-A262-7C8C68D39CCB}">
      <dgm:prSet/>
      <dgm:spPr/>
      <dgm:t>
        <a:bodyPr/>
        <a:lstStyle/>
        <a:p>
          <a:r>
            <a:rPr lang="en-US"/>
            <a:t>Tesla, “Annual Report &amp; Webcast”, 2023, </a:t>
          </a:r>
          <a:r>
            <a:rPr lang="en-US" u="sng">
              <a:hlinkClick xmlns:r="http://schemas.openxmlformats.org/officeDocument/2006/relationships" r:id="rId1"/>
            </a:rPr>
            <a:t>https://ir.tesla.com/#other-documents-events</a:t>
          </a:r>
          <a:r>
            <a:rPr lang="en-US"/>
            <a:t>.</a:t>
          </a:r>
        </a:p>
      </dgm:t>
    </dgm:pt>
    <dgm:pt modelId="{BBF42EF7-E818-4063-B2C1-94AB59C02DCA}" type="parTrans" cxnId="{765D9593-AF36-4E0F-8909-2B22D887703C}">
      <dgm:prSet/>
      <dgm:spPr/>
      <dgm:t>
        <a:bodyPr/>
        <a:lstStyle/>
        <a:p>
          <a:endParaRPr lang="en-US"/>
        </a:p>
      </dgm:t>
    </dgm:pt>
    <dgm:pt modelId="{1EF22B85-0CC1-49CD-ADA5-E4569ED0FED0}" type="sibTrans" cxnId="{765D9593-AF36-4E0F-8909-2B22D887703C}">
      <dgm:prSet/>
      <dgm:spPr/>
      <dgm:t>
        <a:bodyPr/>
        <a:lstStyle/>
        <a:p>
          <a:endParaRPr lang="en-US"/>
        </a:p>
      </dgm:t>
    </dgm:pt>
    <dgm:pt modelId="{B3B70CC3-F13B-4914-AB63-2D0E2F0F0801}">
      <dgm:prSet/>
      <dgm:spPr/>
      <dgm:t>
        <a:bodyPr/>
        <a:lstStyle/>
        <a:p>
          <a:r>
            <a:rPr lang="en-US"/>
            <a:t>Daniel, Pereira, “Tesla Business Model” July 6, 2023, https://businessmodelanalyst.com/tesla-business-model/#:~:text=The%20Tesla%20business%20model%20operates,easily%3A%20Tesla%20or%20Elon%20Musk%3F.</a:t>
          </a:r>
        </a:p>
      </dgm:t>
    </dgm:pt>
    <dgm:pt modelId="{95BE9C23-AB43-4B20-A3C3-306C5E8F4CC4}" type="parTrans" cxnId="{0BEE691A-00F0-4403-BCD1-81775D74CEA5}">
      <dgm:prSet/>
      <dgm:spPr/>
      <dgm:t>
        <a:bodyPr/>
        <a:lstStyle/>
        <a:p>
          <a:endParaRPr lang="en-US"/>
        </a:p>
      </dgm:t>
    </dgm:pt>
    <dgm:pt modelId="{F3F033D4-5998-4120-9BF3-6C70F9F4CD2B}" type="sibTrans" cxnId="{0BEE691A-00F0-4403-BCD1-81775D74CEA5}">
      <dgm:prSet/>
      <dgm:spPr/>
      <dgm:t>
        <a:bodyPr/>
        <a:lstStyle/>
        <a:p>
          <a:endParaRPr lang="en-US"/>
        </a:p>
      </dgm:t>
    </dgm:pt>
    <dgm:pt modelId="{10DF4293-3369-4C3B-BBB0-450352F1489F}">
      <dgm:prSet/>
      <dgm:spPr/>
      <dgm:t>
        <a:bodyPr/>
        <a:lstStyle/>
        <a:p>
          <a:r>
            <a:rPr lang="en-US"/>
            <a:t>Josh, Howarth, “10 Important Auto Industry Trends (2023-2025)”, December 15, 2022, </a:t>
          </a:r>
          <a:r>
            <a:rPr lang="en-US">
              <a:hlinkClick xmlns:r="http://schemas.openxmlformats.org/officeDocument/2006/relationships" r:id="rId2"/>
            </a:rPr>
            <a:t>https://explodingtopics.com/blog/auto-industry-trends</a:t>
          </a:r>
          <a:endParaRPr lang="en-US"/>
        </a:p>
      </dgm:t>
    </dgm:pt>
    <dgm:pt modelId="{AD93C170-B48C-4C98-AEB4-27FFCD8D9FFE}" type="parTrans" cxnId="{0778EEB3-A94E-4A3F-898E-8D1C5D692000}">
      <dgm:prSet/>
      <dgm:spPr/>
      <dgm:t>
        <a:bodyPr/>
        <a:lstStyle/>
        <a:p>
          <a:endParaRPr lang="en-US"/>
        </a:p>
      </dgm:t>
    </dgm:pt>
    <dgm:pt modelId="{884FC390-5D94-40AB-8E06-985956FD9202}" type="sibTrans" cxnId="{0778EEB3-A94E-4A3F-898E-8D1C5D692000}">
      <dgm:prSet/>
      <dgm:spPr/>
      <dgm:t>
        <a:bodyPr/>
        <a:lstStyle/>
        <a:p>
          <a:endParaRPr lang="en-US"/>
        </a:p>
      </dgm:t>
    </dgm:pt>
    <dgm:pt modelId="{E413416F-DE50-48E9-9D24-298A1FA4A4EB}">
      <dgm:prSet/>
      <dgm:spPr/>
      <dgm:t>
        <a:bodyPr/>
        <a:lstStyle/>
        <a:p>
          <a:r>
            <a:rPr lang="en-US"/>
            <a:t>Kinaxis, “Meet the Only Concurrent Planning Platform”, January 23, 2023, </a:t>
          </a:r>
          <a:r>
            <a:rPr lang="en-US">
              <a:hlinkClick xmlns:r="http://schemas.openxmlformats.org/officeDocument/2006/relationships" r:id="rId3"/>
            </a:rPr>
            <a:t>https://www.kinaxis.com/en/solutions/platform</a:t>
          </a:r>
          <a:endParaRPr lang="en-US"/>
        </a:p>
      </dgm:t>
    </dgm:pt>
    <dgm:pt modelId="{751E7360-E314-404B-ADFC-C1ECDC01ABD2}" type="parTrans" cxnId="{58FCE0E5-9C34-49A9-A371-DD7BEC58A27E}">
      <dgm:prSet/>
      <dgm:spPr/>
      <dgm:t>
        <a:bodyPr/>
        <a:lstStyle/>
        <a:p>
          <a:endParaRPr lang="en-US"/>
        </a:p>
      </dgm:t>
    </dgm:pt>
    <dgm:pt modelId="{994B6CFC-AB21-43AC-B2C2-AA2F94BDA745}" type="sibTrans" cxnId="{58FCE0E5-9C34-49A9-A371-DD7BEC58A27E}">
      <dgm:prSet/>
      <dgm:spPr/>
      <dgm:t>
        <a:bodyPr/>
        <a:lstStyle/>
        <a:p>
          <a:endParaRPr lang="en-US"/>
        </a:p>
      </dgm:t>
    </dgm:pt>
    <dgm:pt modelId="{0306E0DE-30C1-4C62-B30A-F4D1CE520013}">
      <dgm:prSet/>
      <dgm:spPr/>
      <dgm:t>
        <a:bodyPr/>
        <a:lstStyle/>
        <a:p>
          <a:r>
            <a:rPr lang="en-US"/>
            <a:t>ToolsGroup, “Demand Planning &amp; Forecasting Software”, March, 14, 2023, </a:t>
          </a:r>
          <a:r>
            <a:rPr lang="en-US">
              <a:hlinkClick xmlns:r="http://schemas.openxmlformats.org/officeDocument/2006/relationships" r:id="rId4"/>
            </a:rPr>
            <a:t>https://www.toolsgroup.com/solutions/demand-forecasting-planning/</a:t>
          </a:r>
          <a:endParaRPr lang="en-US"/>
        </a:p>
      </dgm:t>
    </dgm:pt>
    <dgm:pt modelId="{6003740A-601F-4321-AF3E-F04A6A006467}" type="parTrans" cxnId="{2DFEA3C2-2DE1-4595-8963-5E7A324802FF}">
      <dgm:prSet/>
      <dgm:spPr/>
      <dgm:t>
        <a:bodyPr/>
        <a:lstStyle/>
        <a:p>
          <a:endParaRPr lang="en-US"/>
        </a:p>
      </dgm:t>
    </dgm:pt>
    <dgm:pt modelId="{94890C3F-9EED-4835-9C72-4121C450A91C}" type="sibTrans" cxnId="{2DFEA3C2-2DE1-4595-8963-5E7A324802FF}">
      <dgm:prSet/>
      <dgm:spPr/>
      <dgm:t>
        <a:bodyPr/>
        <a:lstStyle/>
        <a:p>
          <a:endParaRPr lang="en-US"/>
        </a:p>
      </dgm:t>
    </dgm:pt>
    <dgm:pt modelId="{05712D2B-8448-48C5-A085-2275D952C2E6}">
      <dgm:prSet/>
      <dgm:spPr/>
      <dgm:t>
        <a:bodyPr/>
        <a:lstStyle/>
        <a:p>
          <a:r>
            <a:rPr lang="en-US"/>
            <a:t>Michigan state university, “How Demand Planning Can Improve the Supply Chain”, July 26, 2023, </a:t>
          </a:r>
          <a:r>
            <a:rPr lang="en-US">
              <a:hlinkClick xmlns:r="http://schemas.openxmlformats.org/officeDocument/2006/relationships" r:id="rId5"/>
            </a:rPr>
            <a:t>https://www.michiganstateuniversityonline.com/resources/supply-chain/how-demand-planning-improves-supply-chain/</a:t>
          </a:r>
          <a:endParaRPr lang="en-US"/>
        </a:p>
      </dgm:t>
    </dgm:pt>
    <dgm:pt modelId="{7AE6082C-2918-4ED4-AE75-A5855A7DC1AE}" type="parTrans" cxnId="{339B6DB0-227B-48E0-B0A0-501019842A93}">
      <dgm:prSet/>
      <dgm:spPr/>
      <dgm:t>
        <a:bodyPr/>
        <a:lstStyle/>
        <a:p>
          <a:endParaRPr lang="en-US"/>
        </a:p>
      </dgm:t>
    </dgm:pt>
    <dgm:pt modelId="{D1299A9A-C4B8-4DAB-B3FD-8918F6B977FA}" type="sibTrans" cxnId="{339B6DB0-227B-48E0-B0A0-501019842A93}">
      <dgm:prSet/>
      <dgm:spPr/>
      <dgm:t>
        <a:bodyPr/>
        <a:lstStyle/>
        <a:p>
          <a:endParaRPr lang="en-US"/>
        </a:p>
      </dgm:t>
    </dgm:pt>
    <dgm:pt modelId="{D3604824-0AED-4FE8-A6E0-FDFD7C18B41A}">
      <dgm:prSet/>
      <dgm:spPr/>
      <dgm:t>
        <a:bodyPr/>
        <a:lstStyle/>
        <a:p>
          <a:r>
            <a:rPr lang="en-US"/>
            <a:t>Abby, Jenkins,”Demand Forecasting: Everything You Need To Know”, September, 2022, </a:t>
          </a:r>
          <a:r>
            <a:rPr lang="en-US">
              <a:hlinkClick xmlns:r="http://schemas.openxmlformats.org/officeDocument/2006/relationships" r:id="rId6"/>
            </a:rPr>
            <a:t>https://www.netsuite.com/portal/resource/articles/inventory-management/demand-forecasting.shtml</a:t>
          </a:r>
          <a:endParaRPr lang="en-US"/>
        </a:p>
      </dgm:t>
    </dgm:pt>
    <dgm:pt modelId="{A9251AD9-ED49-47B4-A466-EF556A80C185}" type="parTrans" cxnId="{68CC80F2-EEE2-4D69-A2EA-B3144E40F2CB}">
      <dgm:prSet/>
      <dgm:spPr/>
      <dgm:t>
        <a:bodyPr/>
        <a:lstStyle/>
        <a:p>
          <a:endParaRPr lang="en-US"/>
        </a:p>
      </dgm:t>
    </dgm:pt>
    <dgm:pt modelId="{8A5060E8-AC31-4CB7-B0B6-9458216905A8}" type="sibTrans" cxnId="{68CC80F2-EEE2-4D69-A2EA-B3144E40F2CB}">
      <dgm:prSet/>
      <dgm:spPr/>
      <dgm:t>
        <a:bodyPr/>
        <a:lstStyle/>
        <a:p>
          <a:endParaRPr lang="en-US"/>
        </a:p>
      </dgm:t>
    </dgm:pt>
    <dgm:pt modelId="{52CA380A-E15E-46DD-ABFD-56C29084FE56}">
      <dgm:prSet/>
      <dgm:spPr/>
      <dgm:t>
        <a:bodyPr/>
        <a:lstStyle/>
        <a:p>
          <a:endParaRPr lang="en-US" dirty="0"/>
        </a:p>
      </dgm:t>
    </dgm:pt>
    <dgm:pt modelId="{740F16FA-CB73-4A8D-B389-8767B14E4907}" type="parTrans" cxnId="{A5CAFF27-4D6B-4D18-919E-D62EB136C19C}">
      <dgm:prSet/>
      <dgm:spPr/>
      <dgm:t>
        <a:bodyPr/>
        <a:lstStyle/>
        <a:p>
          <a:endParaRPr lang="en-US"/>
        </a:p>
      </dgm:t>
    </dgm:pt>
    <dgm:pt modelId="{6175B042-8B5C-4BE8-818D-05165B9C15E4}" type="sibTrans" cxnId="{A5CAFF27-4D6B-4D18-919E-D62EB136C19C}">
      <dgm:prSet/>
      <dgm:spPr/>
      <dgm:t>
        <a:bodyPr/>
        <a:lstStyle/>
        <a:p>
          <a:endParaRPr lang="en-US"/>
        </a:p>
      </dgm:t>
    </dgm:pt>
    <dgm:pt modelId="{4DE89217-1E28-4B70-8F6F-459411EB08B6}" type="pres">
      <dgm:prSet presAssocID="{26D19041-57F2-4452-8774-2352D97D9A58}" presName="vert0" presStyleCnt="0">
        <dgm:presLayoutVars>
          <dgm:dir/>
          <dgm:animOne val="branch"/>
          <dgm:animLvl val="lvl"/>
        </dgm:presLayoutVars>
      </dgm:prSet>
      <dgm:spPr/>
    </dgm:pt>
    <dgm:pt modelId="{17BB90A0-7DCF-40C7-BC34-EC3C46605ADC}" type="pres">
      <dgm:prSet presAssocID="{3912B9B1-B66D-48EC-A262-7C8C68D39CCB}" presName="thickLine" presStyleLbl="alignNode1" presStyleIdx="0" presStyleCnt="8"/>
      <dgm:spPr/>
    </dgm:pt>
    <dgm:pt modelId="{08097AFF-436A-4E50-80C0-6131BC7D5F17}" type="pres">
      <dgm:prSet presAssocID="{3912B9B1-B66D-48EC-A262-7C8C68D39CCB}" presName="horz1" presStyleCnt="0"/>
      <dgm:spPr/>
    </dgm:pt>
    <dgm:pt modelId="{3D701142-ADFA-4160-B7A2-5B5C4F582169}" type="pres">
      <dgm:prSet presAssocID="{3912B9B1-B66D-48EC-A262-7C8C68D39CCB}" presName="tx1" presStyleLbl="revTx" presStyleIdx="0" presStyleCnt="8"/>
      <dgm:spPr/>
    </dgm:pt>
    <dgm:pt modelId="{7503AC43-4298-4CC9-93A5-9E0252C2C536}" type="pres">
      <dgm:prSet presAssocID="{3912B9B1-B66D-48EC-A262-7C8C68D39CCB}" presName="vert1" presStyleCnt="0"/>
      <dgm:spPr/>
    </dgm:pt>
    <dgm:pt modelId="{4E206680-0062-49AD-A388-C599CF3EAF58}" type="pres">
      <dgm:prSet presAssocID="{B3B70CC3-F13B-4914-AB63-2D0E2F0F0801}" presName="thickLine" presStyleLbl="alignNode1" presStyleIdx="1" presStyleCnt="8"/>
      <dgm:spPr/>
    </dgm:pt>
    <dgm:pt modelId="{E7B68A05-5BF0-44D6-AC89-868E842F8129}" type="pres">
      <dgm:prSet presAssocID="{B3B70CC3-F13B-4914-AB63-2D0E2F0F0801}" presName="horz1" presStyleCnt="0"/>
      <dgm:spPr/>
    </dgm:pt>
    <dgm:pt modelId="{990B23EA-0E4D-4162-BE66-98CD6CBB6F3A}" type="pres">
      <dgm:prSet presAssocID="{B3B70CC3-F13B-4914-AB63-2D0E2F0F0801}" presName="tx1" presStyleLbl="revTx" presStyleIdx="1" presStyleCnt="8"/>
      <dgm:spPr/>
    </dgm:pt>
    <dgm:pt modelId="{440F5815-6EE9-4602-A7E0-F1182854F8E0}" type="pres">
      <dgm:prSet presAssocID="{B3B70CC3-F13B-4914-AB63-2D0E2F0F0801}" presName="vert1" presStyleCnt="0"/>
      <dgm:spPr/>
    </dgm:pt>
    <dgm:pt modelId="{47A7A230-55CD-4DCE-A2D2-C181EB70EEA3}" type="pres">
      <dgm:prSet presAssocID="{10DF4293-3369-4C3B-BBB0-450352F1489F}" presName="thickLine" presStyleLbl="alignNode1" presStyleIdx="2" presStyleCnt="8"/>
      <dgm:spPr/>
    </dgm:pt>
    <dgm:pt modelId="{F9C9F46D-3336-47D7-98EB-A4539FBC4A72}" type="pres">
      <dgm:prSet presAssocID="{10DF4293-3369-4C3B-BBB0-450352F1489F}" presName="horz1" presStyleCnt="0"/>
      <dgm:spPr/>
    </dgm:pt>
    <dgm:pt modelId="{3AC483C4-0E3A-4537-9231-0BD6BEB3C4AC}" type="pres">
      <dgm:prSet presAssocID="{10DF4293-3369-4C3B-BBB0-450352F1489F}" presName="tx1" presStyleLbl="revTx" presStyleIdx="2" presStyleCnt="8"/>
      <dgm:spPr/>
    </dgm:pt>
    <dgm:pt modelId="{B1096629-89EE-44DA-8F22-B5E3C0F4B112}" type="pres">
      <dgm:prSet presAssocID="{10DF4293-3369-4C3B-BBB0-450352F1489F}" presName="vert1" presStyleCnt="0"/>
      <dgm:spPr/>
    </dgm:pt>
    <dgm:pt modelId="{AC5ADF66-2F3C-439C-8F30-4F9A2D66A9C0}" type="pres">
      <dgm:prSet presAssocID="{E413416F-DE50-48E9-9D24-298A1FA4A4EB}" presName="thickLine" presStyleLbl="alignNode1" presStyleIdx="3" presStyleCnt="8"/>
      <dgm:spPr/>
    </dgm:pt>
    <dgm:pt modelId="{8C403A36-42F2-4801-B395-D3A940C5DDA3}" type="pres">
      <dgm:prSet presAssocID="{E413416F-DE50-48E9-9D24-298A1FA4A4EB}" presName="horz1" presStyleCnt="0"/>
      <dgm:spPr/>
    </dgm:pt>
    <dgm:pt modelId="{F353E0B3-50D5-4D3A-A303-1492ED2F0ED6}" type="pres">
      <dgm:prSet presAssocID="{E413416F-DE50-48E9-9D24-298A1FA4A4EB}" presName="tx1" presStyleLbl="revTx" presStyleIdx="3" presStyleCnt="8"/>
      <dgm:spPr/>
    </dgm:pt>
    <dgm:pt modelId="{C2CA297C-E40E-4174-8296-4A39DDB314EC}" type="pres">
      <dgm:prSet presAssocID="{E413416F-DE50-48E9-9D24-298A1FA4A4EB}" presName="vert1" presStyleCnt="0"/>
      <dgm:spPr/>
    </dgm:pt>
    <dgm:pt modelId="{E5DB9E9A-B5E0-4F2D-94E2-31D47678366C}" type="pres">
      <dgm:prSet presAssocID="{0306E0DE-30C1-4C62-B30A-F4D1CE520013}" presName="thickLine" presStyleLbl="alignNode1" presStyleIdx="4" presStyleCnt="8"/>
      <dgm:spPr/>
    </dgm:pt>
    <dgm:pt modelId="{33083CE4-F2FD-4086-8E2B-FC877CBBBCE9}" type="pres">
      <dgm:prSet presAssocID="{0306E0DE-30C1-4C62-B30A-F4D1CE520013}" presName="horz1" presStyleCnt="0"/>
      <dgm:spPr/>
    </dgm:pt>
    <dgm:pt modelId="{C18A162B-51FE-4CBA-950A-096D86E42AC2}" type="pres">
      <dgm:prSet presAssocID="{0306E0DE-30C1-4C62-B30A-F4D1CE520013}" presName="tx1" presStyleLbl="revTx" presStyleIdx="4" presStyleCnt="8"/>
      <dgm:spPr/>
    </dgm:pt>
    <dgm:pt modelId="{ED333774-BB19-4CEB-B475-65620E471D3B}" type="pres">
      <dgm:prSet presAssocID="{0306E0DE-30C1-4C62-B30A-F4D1CE520013}" presName="vert1" presStyleCnt="0"/>
      <dgm:spPr/>
    </dgm:pt>
    <dgm:pt modelId="{5E4B7A01-F80E-4B4D-864B-C1BC0598C785}" type="pres">
      <dgm:prSet presAssocID="{05712D2B-8448-48C5-A085-2275D952C2E6}" presName="thickLine" presStyleLbl="alignNode1" presStyleIdx="5" presStyleCnt="8"/>
      <dgm:spPr/>
    </dgm:pt>
    <dgm:pt modelId="{1D466978-8084-41BD-8F6D-0A0FF24EB21A}" type="pres">
      <dgm:prSet presAssocID="{05712D2B-8448-48C5-A085-2275D952C2E6}" presName="horz1" presStyleCnt="0"/>
      <dgm:spPr/>
    </dgm:pt>
    <dgm:pt modelId="{0EBD99CC-98FE-447B-96FE-8B2792328231}" type="pres">
      <dgm:prSet presAssocID="{05712D2B-8448-48C5-A085-2275D952C2E6}" presName="tx1" presStyleLbl="revTx" presStyleIdx="5" presStyleCnt="8"/>
      <dgm:spPr/>
    </dgm:pt>
    <dgm:pt modelId="{78819BE0-5BF3-43E3-B788-218BB6E05633}" type="pres">
      <dgm:prSet presAssocID="{05712D2B-8448-48C5-A085-2275D952C2E6}" presName="vert1" presStyleCnt="0"/>
      <dgm:spPr/>
    </dgm:pt>
    <dgm:pt modelId="{42F38266-7BB1-4C82-9238-000DCE2DAC58}" type="pres">
      <dgm:prSet presAssocID="{D3604824-0AED-4FE8-A6E0-FDFD7C18B41A}" presName="thickLine" presStyleLbl="alignNode1" presStyleIdx="6" presStyleCnt="8"/>
      <dgm:spPr/>
    </dgm:pt>
    <dgm:pt modelId="{7AD8013D-CE20-46E6-8C26-609BC86278AB}" type="pres">
      <dgm:prSet presAssocID="{D3604824-0AED-4FE8-A6E0-FDFD7C18B41A}" presName="horz1" presStyleCnt="0"/>
      <dgm:spPr/>
    </dgm:pt>
    <dgm:pt modelId="{90B43569-EC9D-4459-822B-7C1961E63C0C}" type="pres">
      <dgm:prSet presAssocID="{D3604824-0AED-4FE8-A6E0-FDFD7C18B41A}" presName="tx1" presStyleLbl="revTx" presStyleIdx="6" presStyleCnt="8"/>
      <dgm:spPr/>
    </dgm:pt>
    <dgm:pt modelId="{6ED5A727-311D-42E7-BC3B-1569E55BB36A}" type="pres">
      <dgm:prSet presAssocID="{D3604824-0AED-4FE8-A6E0-FDFD7C18B41A}" presName="vert1" presStyleCnt="0"/>
      <dgm:spPr/>
    </dgm:pt>
    <dgm:pt modelId="{7669293F-2976-48BC-B897-62B65AF4FF0F}" type="pres">
      <dgm:prSet presAssocID="{52CA380A-E15E-46DD-ABFD-56C29084FE56}" presName="thickLine" presStyleLbl="alignNode1" presStyleIdx="7" presStyleCnt="8"/>
      <dgm:spPr/>
    </dgm:pt>
    <dgm:pt modelId="{6C9E3703-2748-4DE9-AA64-C3EC830B3749}" type="pres">
      <dgm:prSet presAssocID="{52CA380A-E15E-46DD-ABFD-56C29084FE56}" presName="horz1" presStyleCnt="0"/>
      <dgm:spPr/>
    </dgm:pt>
    <dgm:pt modelId="{FB848ABF-2014-432A-BBBA-D9389A72DF30}" type="pres">
      <dgm:prSet presAssocID="{52CA380A-E15E-46DD-ABFD-56C29084FE56}" presName="tx1" presStyleLbl="revTx" presStyleIdx="7" presStyleCnt="8"/>
      <dgm:spPr/>
    </dgm:pt>
    <dgm:pt modelId="{82BE568B-660D-4F09-9221-5B0C442F01DB}" type="pres">
      <dgm:prSet presAssocID="{52CA380A-E15E-46DD-ABFD-56C29084FE56}" presName="vert1" presStyleCnt="0"/>
      <dgm:spPr/>
    </dgm:pt>
  </dgm:ptLst>
  <dgm:cxnLst>
    <dgm:cxn modelId="{0BEE691A-00F0-4403-BCD1-81775D74CEA5}" srcId="{26D19041-57F2-4452-8774-2352D97D9A58}" destId="{B3B70CC3-F13B-4914-AB63-2D0E2F0F0801}" srcOrd="1" destOrd="0" parTransId="{95BE9C23-AB43-4B20-A3C3-306C5E8F4CC4}" sibTransId="{F3F033D4-5998-4120-9BF3-6C70F9F4CD2B}"/>
    <dgm:cxn modelId="{A5CAFF27-4D6B-4D18-919E-D62EB136C19C}" srcId="{26D19041-57F2-4452-8774-2352D97D9A58}" destId="{52CA380A-E15E-46DD-ABFD-56C29084FE56}" srcOrd="7" destOrd="0" parTransId="{740F16FA-CB73-4A8D-B389-8767B14E4907}" sibTransId="{6175B042-8B5C-4BE8-818D-05165B9C15E4}"/>
    <dgm:cxn modelId="{276A0347-EF67-4665-83CE-278A117E6F59}" type="presOf" srcId="{10DF4293-3369-4C3B-BBB0-450352F1489F}" destId="{3AC483C4-0E3A-4537-9231-0BD6BEB3C4AC}" srcOrd="0" destOrd="0" presId="urn:microsoft.com/office/officeart/2008/layout/LinedList"/>
    <dgm:cxn modelId="{FB8D1C50-8058-47DB-9143-80630D9B9D71}" type="presOf" srcId="{E413416F-DE50-48E9-9D24-298A1FA4A4EB}" destId="{F353E0B3-50D5-4D3A-A303-1492ED2F0ED6}" srcOrd="0" destOrd="0" presId="urn:microsoft.com/office/officeart/2008/layout/LinedList"/>
    <dgm:cxn modelId="{33257376-002C-4321-A61F-2DB5779A3EDB}" type="presOf" srcId="{52CA380A-E15E-46DD-ABFD-56C29084FE56}" destId="{FB848ABF-2014-432A-BBBA-D9389A72DF30}" srcOrd="0" destOrd="0" presId="urn:microsoft.com/office/officeart/2008/layout/LinedList"/>
    <dgm:cxn modelId="{937F6478-FC23-4D83-97A5-505647F43C0E}" type="presOf" srcId="{0306E0DE-30C1-4C62-B30A-F4D1CE520013}" destId="{C18A162B-51FE-4CBA-950A-096D86E42AC2}" srcOrd="0" destOrd="0" presId="urn:microsoft.com/office/officeart/2008/layout/LinedList"/>
    <dgm:cxn modelId="{765D9593-AF36-4E0F-8909-2B22D887703C}" srcId="{26D19041-57F2-4452-8774-2352D97D9A58}" destId="{3912B9B1-B66D-48EC-A262-7C8C68D39CCB}" srcOrd="0" destOrd="0" parTransId="{BBF42EF7-E818-4063-B2C1-94AB59C02DCA}" sibTransId="{1EF22B85-0CC1-49CD-ADA5-E4569ED0FED0}"/>
    <dgm:cxn modelId="{AB6DE7A5-9291-4D84-A1DD-5A5CC8CDFD85}" type="presOf" srcId="{3912B9B1-B66D-48EC-A262-7C8C68D39CCB}" destId="{3D701142-ADFA-4160-B7A2-5B5C4F582169}" srcOrd="0" destOrd="0" presId="urn:microsoft.com/office/officeart/2008/layout/LinedList"/>
    <dgm:cxn modelId="{B8ECD0AC-8775-4A9B-9078-AC2ED489908E}" type="presOf" srcId="{B3B70CC3-F13B-4914-AB63-2D0E2F0F0801}" destId="{990B23EA-0E4D-4162-BE66-98CD6CBB6F3A}" srcOrd="0" destOrd="0" presId="urn:microsoft.com/office/officeart/2008/layout/LinedList"/>
    <dgm:cxn modelId="{339B6DB0-227B-48E0-B0A0-501019842A93}" srcId="{26D19041-57F2-4452-8774-2352D97D9A58}" destId="{05712D2B-8448-48C5-A085-2275D952C2E6}" srcOrd="5" destOrd="0" parTransId="{7AE6082C-2918-4ED4-AE75-A5855A7DC1AE}" sibTransId="{D1299A9A-C4B8-4DAB-B3FD-8918F6B977FA}"/>
    <dgm:cxn modelId="{704177B2-E2E9-4D9D-996A-890B645CDB35}" type="presOf" srcId="{05712D2B-8448-48C5-A085-2275D952C2E6}" destId="{0EBD99CC-98FE-447B-96FE-8B2792328231}" srcOrd="0" destOrd="0" presId="urn:microsoft.com/office/officeart/2008/layout/LinedList"/>
    <dgm:cxn modelId="{0778EEB3-A94E-4A3F-898E-8D1C5D692000}" srcId="{26D19041-57F2-4452-8774-2352D97D9A58}" destId="{10DF4293-3369-4C3B-BBB0-450352F1489F}" srcOrd="2" destOrd="0" parTransId="{AD93C170-B48C-4C98-AEB4-27FFCD8D9FFE}" sibTransId="{884FC390-5D94-40AB-8E06-985956FD9202}"/>
    <dgm:cxn modelId="{2DFEA3C2-2DE1-4595-8963-5E7A324802FF}" srcId="{26D19041-57F2-4452-8774-2352D97D9A58}" destId="{0306E0DE-30C1-4C62-B30A-F4D1CE520013}" srcOrd="4" destOrd="0" parTransId="{6003740A-601F-4321-AF3E-F04A6A006467}" sibTransId="{94890C3F-9EED-4835-9C72-4121C450A91C}"/>
    <dgm:cxn modelId="{B39F30DA-10D5-4D22-B922-FEF2D9036AB3}" type="presOf" srcId="{26D19041-57F2-4452-8774-2352D97D9A58}" destId="{4DE89217-1E28-4B70-8F6F-459411EB08B6}" srcOrd="0" destOrd="0" presId="urn:microsoft.com/office/officeart/2008/layout/LinedList"/>
    <dgm:cxn modelId="{58FCE0E5-9C34-49A9-A371-DD7BEC58A27E}" srcId="{26D19041-57F2-4452-8774-2352D97D9A58}" destId="{E413416F-DE50-48E9-9D24-298A1FA4A4EB}" srcOrd="3" destOrd="0" parTransId="{751E7360-E314-404B-ADFC-C1ECDC01ABD2}" sibTransId="{994B6CFC-AB21-43AC-B2C2-AA2F94BDA745}"/>
    <dgm:cxn modelId="{F54158F2-756E-43D8-AADB-E2ABBA66D9C2}" type="presOf" srcId="{D3604824-0AED-4FE8-A6E0-FDFD7C18B41A}" destId="{90B43569-EC9D-4459-822B-7C1961E63C0C}" srcOrd="0" destOrd="0" presId="urn:microsoft.com/office/officeart/2008/layout/LinedList"/>
    <dgm:cxn modelId="{68CC80F2-EEE2-4D69-A2EA-B3144E40F2CB}" srcId="{26D19041-57F2-4452-8774-2352D97D9A58}" destId="{D3604824-0AED-4FE8-A6E0-FDFD7C18B41A}" srcOrd="6" destOrd="0" parTransId="{A9251AD9-ED49-47B4-A466-EF556A80C185}" sibTransId="{8A5060E8-AC31-4CB7-B0B6-9458216905A8}"/>
    <dgm:cxn modelId="{ABCCFE62-0CD3-478F-A833-99EBE7BA254D}" type="presParOf" srcId="{4DE89217-1E28-4B70-8F6F-459411EB08B6}" destId="{17BB90A0-7DCF-40C7-BC34-EC3C46605ADC}" srcOrd="0" destOrd="0" presId="urn:microsoft.com/office/officeart/2008/layout/LinedList"/>
    <dgm:cxn modelId="{D54C4F7B-E5CC-49B4-AF8A-6DCBEF44B061}" type="presParOf" srcId="{4DE89217-1E28-4B70-8F6F-459411EB08B6}" destId="{08097AFF-436A-4E50-80C0-6131BC7D5F17}" srcOrd="1" destOrd="0" presId="urn:microsoft.com/office/officeart/2008/layout/LinedList"/>
    <dgm:cxn modelId="{3F7E7077-3783-4694-98B2-9F65FC158655}" type="presParOf" srcId="{08097AFF-436A-4E50-80C0-6131BC7D5F17}" destId="{3D701142-ADFA-4160-B7A2-5B5C4F582169}" srcOrd="0" destOrd="0" presId="urn:microsoft.com/office/officeart/2008/layout/LinedList"/>
    <dgm:cxn modelId="{F33ACDA8-D377-47E8-B414-A22522082266}" type="presParOf" srcId="{08097AFF-436A-4E50-80C0-6131BC7D5F17}" destId="{7503AC43-4298-4CC9-93A5-9E0252C2C536}" srcOrd="1" destOrd="0" presId="urn:microsoft.com/office/officeart/2008/layout/LinedList"/>
    <dgm:cxn modelId="{0CD766B4-5F4E-4278-970E-502DC578B135}" type="presParOf" srcId="{4DE89217-1E28-4B70-8F6F-459411EB08B6}" destId="{4E206680-0062-49AD-A388-C599CF3EAF58}" srcOrd="2" destOrd="0" presId="urn:microsoft.com/office/officeart/2008/layout/LinedList"/>
    <dgm:cxn modelId="{EC3E5267-9DD7-45A6-AE4A-990EAC70E2E4}" type="presParOf" srcId="{4DE89217-1E28-4B70-8F6F-459411EB08B6}" destId="{E7B68A05-5BF0-44D6-AC89-868E842F8129}" srcOrd="3" destOrd="0" presId="urn:microsoft.com/office/officeart/2008/layout/LinedList"/>
    <dgm:cxn modelId="{906AB431-455F-4503-BEC5-782D825B5898}" type="presParOf" srcId="{E7B68A05-5BF0-44D6-AC89-868E842F8129}" destId="{990B23EA-0E4D-4162-BE66-98CD6CBB6F3A}" srcOrd="0" destOrd="0" presId="urn:microsoft.com/office/officeart/2008/layout/LinedList"/>
    <dgm:cxn modelId="{9C81024D-9A96-40A2-8925-A593BD75C9E5}" type="presParOf" srcId="{E7B68A05-5BF0-44D6-AC89-868E842F8129}" destId="{440F5815-6EE9-4602-A7E0-F1182854F8E0}" srcOrd="1" destOrd="0" presId="urn:microsoft.com/office/officeart/2008/layout/LinedList"/>
    <dgm:cxn modelId="{632C7E81-32D0-47D7-B95D-E6B462CD81F6}" type="presParOf" srcId="{4DE89217-1E28-4B70-8F6F-459411EB08B6}" destId="{47A7A230-55CD-4DCE-A2D2-C181EB70EEA3}" srcOrd="4" destOrd="0" presId="urn:microsoft.com/office/officeart/2008/layout/LinedList"/>
    <dgm:cxn modelId="{9DD69851-E4FD-4F73-B48F-4C0E35CF3EEF}" type="presParOf" srcId="{4DE89217-1E28-4B70-8F6F-459411EB08B6}" destId="{F9C9F46D-3336-47D7-98EB-A4539FBC4A72}" srcOrd="5" destOrd="0" presId="urn:microsoft.com/office/officeart/2008/layout/LinedList"/>
    <dgm:cxn modelId="{6D5DC050-C078-4501-A695-E61115AAFE74}" type="presParOf" srcId="{F9C9F46D-3336-47D7-98EB-A4539FBC4A72}" destId="{3AC483C4-0E3A-4537-9231-0BD6BEB3C4AC}" srcOrd="0" destOrd="0" presId="urn:microsoft.com/office/officeart/2008/layout/LinedList"/>
    <dgm:cxn modelId="{10D71332-899B-422A-B3F0-12183AF05FBD}" type="presParOf" srcId="{F9C9F46D-3336-47D7-98EB-A4539FBC4A72}" destId="{B1096629-89EE-44DA-8F22-B5E3C0F4B112}" srcOrd="1" destOrd="0" presId="urn:microsoft.com/office/officeart/2008/layout/LinedList"/>
    <dgm:cxn modelId="{3D579247-BBD6-4B03-B626-241FE267D874}" type="presParOf" srcId="{4DE89217-1E28-4B70-8F6F-459411EB08B6}" destId="{AC5ADF66-2F3C-439C-8F30-4F9A2D66A9C0}" srcOrd="6" destOrd="0" presId="urn:microsoft.com/office/officeart/2008/layout/LinedList"/>
    <dgm:cxn modelId="{A97EBAE9-8FA6-4F4C-9B73-EC177BDA5325}" type="presParOf" srcId="{4DE89217-1E28-4B70-8F6F-459411EB08B6}" destId="{8C403A36-42F2-4801-B395-D3A940C5DDA3}" srcOrd="7" destOrd="0" presId="urn:microsoft.com/office/officeart/2008/layout/LinedList"/>
    <dgm:cxn modelId="{FA0949CD-8DCF-4EEB-9603-A1179BE2D289}" type="presParOf" srcId="{8C403A36-42F2-4801-B395-D3A940C5DDA3}" destId="{F353E0B3-50D5-4D3A-A303-1492ED2F0ED6}" srcOrd="0" destOrd="0" presId="urn:microsoft.com/office/officeart/2008/layout/LinedList"/>
    <dgm:cxn modelId="{D0CABE74-982A-44B9-8022-61C4E97860CF}" type="presParOf" srcId="{8C403A36-42F2-4801-B395-D3A940C5DDA3}" destId="{C2CA297C-E40E-4174-8296-4A39DDB314EC}" srcOrd="1" destOrd="0" presId="urn:microsoft.com/office/officeart/2008/layout/LinedList"/>
    <dgm:cxn modelId="{4A5E4762-C8C7-45B8-8C67-4E70366645BE}" type="presParOf" srcId="{4DE89217-1E28-4B70-8F6F-459411EB08B6}" destId="{E5DB9E9A-B5E0-4F2D-94E2-31D47678366C}" srcOrd="8" destOrd="0" presId="urn:microsoft.com/office/officeart/2008/layout/LinedList"/>
    <dgm:cxn modelId="{B705BB0A-E37A-49AB-BB36-AC24D1F92751}" type="presParOf" srcId="{4DE89217-1E28-4B70-8F6F-459411EB08B6}" destId="{33083CE4-F2FD-4086-8E2B-FC877CBBBCE9}" srcOrd="9" destOrd="0" presId="urn:microsoft.com/office/officeart/2008/layout/LinedList"/>
    <dgm:cxn modelId="{369ACDA3-7FA8-4A0F-89C3-F0AF6DD79985}" type="presParOf" srcId="{33083CE4-F2FD-4086-8E2B-FC877CBBBCE9}" destId="{C18A162B-51FE-4CBA-950A-096D86E42AC2}" srcOrd="0" destOrd="0" presId="urn:microsoft.com/office/officeart/2008/layout/LinedList"/>
    <dgm:cxn modelId="{244A1832-3F8F-4B8F-9B61-7C434D2FEC6F}" type="presParOf" srcId="{33083CE4-F2FD-4086-8E2B-FC877CBBBCE9}" destId="{ED333774-BB19-4CEB-B475-65620E471D3B}" srcOrd="1" destOrd="0" presId="urn:microsoft.com/office/officeart/2008/layout/LinedList"/>
    <dgm:cxn modelId="{87E39347-A77F-4809-839E-29F010D220D7}" type="presParOf" srcId="{4DE89217-1E28-4B70-8F6F-459411EB08B6}" destId="{5E4B7A01-F80E-4B4D-864B-C1BC0598C785}" srcOrd="10" destOrd="0" presId="urn:microsoft.com/office/officeart/2008/layout/LinedList"/>
    <dgm:cxn modelId="{A5B7F8A1-7934-43A3-BD72-31AD1AB8682F}" type="presParOf" srcId="{4DE89217-1E28-4B70-8F6F-459411EB08B6}" destId="{1D466978-8084-41BD-8F6D-0A0FF24EB21A}" srcOrd="11" destOrd="0" presId="urn:microsoft.com/office/officeart/2008/layout/LinedList"/>
    <dgm:cxn modelId="{EEE8658E-1D80-4010-95EF-ED2BB6617762}" type="presParOf" srcId="{1D466978-8084-41BD-8F6D-0A0FF24EB21A}" destId="{0EBD99CC-98FE-447B-96FE-8B2792328231}" srcOrd="0" destOrd="0" presId="urn:microsoft.com/office/officeart/2008/layout/LinedList"/>
    <dgm:cxn modelId="{ED3A1683-76D7-4BF4-97C9-C2099113A95F}" type="presParOf" srcId="{1D466978-8084-41BD-8F6D-0A0FF24EB21A}" destId="{78819BE0-5BF3-43E3-B788-218BB6E05633}" srcOrd="1" destOrd="0" presId="urn:microsoft.com/office/officeart/2008/layout/LinedList"/>
    <dgm:cxn modelId="{D931A388-19D5-41EF-98B3-3E6BD48FAC23}" type="presParOf" srcId="{4DE89217-1E28-4B70-8F6F-459411EB08B6}" destId="{42F38266-7BB1-4C82-9238-000DCE2DAC58}" srcOrd="12" destOrd="0" presId="urn:microsoft.com/office/officeart/2008/layout/LinedList"/>
    <dgm:cxn modelId="{84D620ED-21F2-4F24-BE40-FA6E25B78623}" type="presParOf" srcId="{4DE89217-1E28-4B70-8F6F-459411EB08B6}" destId="{7AD8013D-CE20-46E6-8C26-609BC86278AB}" srcOrd="13" destOrd="0" presId="urn:microsoft.com/office/officeart/2008/layout/LinedList"/>
    <dgm:cxn modelId="{B346A1D5-EE81-4872-A6C6-D4D690648305}" type="presParOf" srcId="{7AD8013D-CE20-46E6-8C26-609BC86278AB}" destId="{90B43569-EC9D-4459-822B-7C1961E63C0C}" srcOrd="0" destOrd="0" presId="urn:microsoft.com/office/officeart/2008/layout/LinedList"/>
    <dgm:cxn modelId="{69662A1C-F6E5-4F92-A4E4-5933037FB91F}" type="presParOf" srcId="{7AD8013D-CE20-46E6-8C26-609BC86278AB}" destId="{6ED5A727-311D-42E7-BC3B-1569E55BB36A}" srcOrd="1" destOrd="0" presId="urn:microsoft.com/office/officeart/2008/layout/LinedList"/>
    <dgm:cxn modelId="{919D5F24-6064-4B2F-AFB9-452C6F13E01F}" type="presParOf" srcId="{4DE89217-1E28-4B70-8F6F-459411EB08B6}" destId="{7669293F-2976-48BC-B897-62B65AF4FF0F}" srcOrd="14" destOrd="0" presId="urn:microsoft.com/office/officeart/2008/layout/LinedList"/>
    <dgm:cxn modelId="{709D67FA-ECC3-4384-8582-6BC3B313F7B1}" type="presParOf" srcId="{4DE89217-1E28-4B70-8F6F-459411EB08B6}" destId="{6C9E3703-2748-4DE9-AA64-C3EC830B3749}" srcOrd="15" destOrd="0" presId="urn:microsoft.com/office/officeart/2008/layout/LinedList"/>
    <dgm:cxn modelId="{BD76E4F2-22F3-46A1-B024-43B9E116A1BB}" type="presParOf" srcId="{6C9E3703-2748-4DE9-AA64-C3EC830B3749}" destId="{FB848ABF-2014-432A-BBBA-D9389A72DF30}" srcOrd="0" destOrd="0" presId="urn:microsoft.com/office/officeart/2008/layout/LinedList"/>
    <dgm:cxn modelId="{37D7D573-636C-4358-8C30-ED9E36B32C04}" type="presParOf" srcId="{6C9E3703-2748-4DE9-AA64-C3EC830B3749}" destId="{82BE568B-660D-4F09-9221-5B0C442F01D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E4079-8F2D-4A99-BB1D-AC826112F942}">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19A62-A446-4FC4-AE01-1E003F2B78AA}">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F71B6-6300-4DA3-B7FE-1F36E1175464}">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Systemic Transformation: Tesla will undergo a large-scale migration to a new data management system.</a:t>
          </a:r>
        </a:p>
      </dsp:txBody>
      <dsp:txXfrm>
        <a:off x="1834517" y="469890"/>
        <a:ext cx="3148942" cy="1335915"/>
      </dsp:txXfrm>
    </dsp:sp>
    <dsp:sp modelId="{2E8B6F75-C074-44F6-981E-AB070DB02725}">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FE913-6E4A-4DA2-B9F3-564CC769D512}">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2579B8-5B3B-4783-AF66-AB672F09B9A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Data Sharing and Security: AI-driven forecasting requires enhanced data sharing, necessitating strict metadata locks for privacy.</a:t>
          </a:r>
        </a:p>
      </dsp:txBody>
      <dsp:txXfrm>
        <a:off x="7154322" y="469890"/>
        <a:ext cx="3148942" cy="1335915"/>
      </dsp:txXfrm>
    </dsp:sp>
    <dsp:sp modelId="{2F811989-69AB-4976-8370-EBE05CB4F1B9}">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A25B8-7E33-419D-BE74-7BD288D52FC6}">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C4647-E2A5-45CF-8B80-8A2BE7ED831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Standardization Challenges: The advanced nature of the solution might limit Tesla's options due to a lack of industry standards.</a:t>
          </a:r>
        </a:p>
      </dsp:txBody>
      <dsp:txXfrm>
        <a:off x="1834517" y="2545532"/>
        <a:ext cx="3148942" cy="1335915"/>
      </dsp:txXfrm>
    </dsp:sp>
    <dsp:sp modelId="{FBE00252-76BB-401C-8558-D41DDCEA3D56}">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B0ED7-ADB8-4518-9E27-902090B327AB}">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029A53-D9B2-4804-880C-88B894F68CE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Computational Costs: Increased reliance on active machine learning will demand greater computational power, leading to higher costs.</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E1300-9F57-496E-96C6-83DA56E05B45}">
      <dsp:nvSpPr>
        <dsp:cNvPr id="0" name=""/>
        <dsp:cNvSpPr/>
      </dsp:nvSpPr>
      <dsp:spPr>
        <a:xfrm>
          <a:off x="0" y="87968"/>
          <a:ext cx="6367912" cy="203623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Enhanced Operational Efficiency: By accurately forecasting demand, Tesla can optimize production and reduce delivery delays, resulting in increased customer satisfaction.</a:t>
          </a:r>
        </a:p>
      </dsp:txBody>
      <dsp:txXfrm>
        <a:off x="99401" y="187369"/>
        <a:ext cx="6169110" cy="1837436"/>
      </dsp:txXfrm>
    </dsp:sp>
    <dsp:sp modelId="{444E5033-059E-4AE3-B7CB-3A56D7F45068}">
      <dsp:nvSpPr>
        <dsp:cNvPr id="0" name=""/>
        <dsp:cNvSpPr/>
      </dsp:nvSpPr>
      <dsp:spPr>
        <a:xfrm>
          <a:off x="0" y="2184687"/>
          <a:ext cx="6367912" cy="203623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Strategic Competitive Advantage: As electric vehicle market competition intensifies, having an edge in demand prediction can keep Tesla ahead of its competitors, ensuring that the company can meet market demand efficiently.</a:t>
          </a:r>
        </a:p>
      </dsp:txBody>
      <dsp:txXfrm>
        <a:off x="99401" y="2284088"/>
        <a:ext cx="6169110" cy="1837436"/>
      </dsp:txXfrm>
    </dsp:sp>
    <dsp:sp modelId="{FD8C066C-64D0-4012-B2C1-6118C0A02775}">
      <dsp:nvSpPr>
        <dsp:cNvPr id="0" name=""/>
        <dsp:cNvSpPr/>
      </dsp:nvSpPr>
      <dsp:spPr>
        <a:xfrm>
          <a:off x="0" y="4281405"/>
          <a:ext cx="6367912" cy="203623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Future Business Evolution: The technology aligns with Tesla's goals of innovation, making it easier for the company to adapt to changing market dynamics, evolving customer preferences, and potential business model shifts.</a:t>
          </a:r>
        </a:p>
      </dsp:txBody>
      <dsp:txXfrm>
        <a:off x="99401" y="4380806"/>
        <a:ext cx="6169110" cy="18374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08B79-7289-4F27-8D9C-FD4FA22B9D50}">
      <dsp:nvSpPr>
        <dsp:cNvPr id="0" name=""/>
        <dsp:cNvSpPr/>
      </dsp:nvSpPr>
      <dsp:spPr>
        <a:xfrm>
          <a:off x="2856725" y="808322"/>
          <a:ext cx="620262" cy="91440"/>
        </a:xfrm>
        <a:custGeom>
          <a:avLst/>
          <a:gdLst/>
          <a:ahLst/>
          <a:cxnLst/>
          <a:rect l="0" t="0" r="0" b="0"/>
          <a:pathLst>
            <a:path>
              <a:moveTo>
                <a:pt x="0" y="45720"/>
              </a:moveTo>
              <a:lnTo>
                <a:pt x="62026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584" y="850785"/>
        <a:ext cx="32543" cy="6514"/>
      </dsp:txXfrm>
    </dsp:sp>
    <dsp:sp modelId="{2E2A3EE6-C806-4294-A38E-8EE59C10E369}">
      <dsp:nvSpPr>
        <dsp:cNvPr id="0" name=""/>
        <dsp:cNvSpPr/>
      </dsp:nvSpPr>
      <dsp:spPr>
        <a:xfrm>
          <a:off x="28689" y="5092"/>
          <a:ext cx="2829835" cy="16979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64" tIns="145553" rIns="138664" bIns="145553" numCol="1" spcCol="1270" anchor="ctr" anchorCtr="0">
          <a:noAutofit/>
        </a:bodyPr>
        <a:lstStyle/>
        <a:p>
          <a:pPr marL="0" lvl="0" indent="0" algn="ctr" defTabSz="533400">
            <a:lnSpc>
              <a:spcPct val="90000"/>
            </a:lnSpc>
            <a:spcBef>
              <a:spcPct val="0"/>
            </a:spcBef>
            <a:spcAft>
              <a:spcPct val="35000"/>
            </a:spcAft>
            <a:buNone/>
          </a:pPr>
          <a:r>
            <a:rPr lang="en-US" sz="1200" kern="1200"/>
            <a:t>Initial Integration Cost: Estimated at $3 million, covering the licensing of the technology, initial setup, and integration into Tesla's current IT infrastructure.</a:t>
          </a:r>
        </a:p>
      </dsp:txBody>
      <dsp:txXfrm>
        <a:off x="28689" y="5092"/>
        <a:ext cx="2829835" cy="1697901"/>
      </dsp:txXfrm>
    </dsp:sp>
    <dsp:sp modelId="{B173BB5C-9865-4748-BE97-FEAC74CCC43F}">
      <dsp:nvSpPr>
        <dsp:cNvPr id="0" name=""/>
        <dsp:cNvSpPr/>
      </dsp:nvSpPr>
      <dsp:spPr>
        <a:xfrm>
          <a:off x="1443607" y="1701193"/>
          <a:ext cx="3480697" cy="620262"/>
        </a:xfrm>
        <a:custGeom>
          <a:avLst/>
          <a:gdLst/>
          <a:ahLst/>
          <a:cxnLst/>
          <a:rect l="0" t="0" r="0" b="0"/>
          <a:pathLst>
            <a:path>
              <a:moveTo>
                <a:pt x="3480697" y="0"/>
              </a:moveTo>
              <a:lnTo>
                <a:pt x="3480697" y="327231"/>
              </a:lnTo>
              <a:lnTo>
                <a:pt x="0" y="327231"/>
              </a:lnTo>
              <a:lnTo>
                <a:pt x="0" y="620262"/>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5430" y="2008067"/>
        <a:ext cx="177051" cy="6514"/>
      </dsp:txXfrm>
    </dsp:sp>
    <dsp:sp modelId="{C7048368-7C07-4704-9DBB-E2F4C9EDEB6D}">
      <dsp:nvSpPr>
        <dsp:cNvPr id="0" name=""/>
        <dsp:cNvSpPr/>
      </dsp:nvSpPr>
      <dsp:spPr>
        <a:xfrm>
          <a:off x="3509387" y="5092"/>
          <a:ext cx="2829835" cy="1697901"/>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64" tIns="145553" rIns="138664" bIns="145553" numCol="1" spcCol="1270" anchor="ctr" anchorCtr="0">
          <a:noAutofit/>
        </a:bodyPr>
        <a:lstStyle/>
        <a:p>
          <a:pPr marL="0" lvl="0" indent="0" algn="ctr" defTabSz="533400">
            <a:lnSpc>
              <a:spcPct val="90000"/>
            </a:lnSpc>
            <a:spcBef>
              <a:spcPct val="0"/>
            </a:spcBef>
            <a:spcAft>
              <a:spcPct val="35000"/>
            </a:spcAft>
            <a:buNone/>
          </a:pPr>
          <a:r>
            <a:rPr lang="en-US" sz="1200" kern="1200"/>
            <a:t>Training and Support: Roughly $1 million for continuous training programs, workshops, and support during the initial phase.</a:t>
          </a:r>
        </a:p>
      </dsp:txBody>
      <dsp:txXfrm>
        <a:off x="3509387" y="5092"/>
        <a:ext cx="2829835" cy="1697901"/>
      </dsp:txXfrm>
    </dsp:sp>
    <dsp:sp modelId="{19899610-E101-41BE-B7DB-79B481C4A65F}">
      <dsp:nvSpPr>
        <dsp:cNvPr id="0" name=""/>
        <dsp:cNvSpPr/>
      </dsp:nvSpPr>
      <dsp:spPr>
        <a:xfrm>
          <a:off x="2856725" y="3157086"/>
          <a:ext cx="620262" cy="91440"/>
        </a:xfrm>
        <a:custGeom>
          <a:avLst/>
          <a:gdLst/>
          <a:ahLst/>
          <a:cxnLst/>
          <a:rect l="0" t="0" r="0" b="0"/>
          <a:pathLst>
            <a:path>
              <a:moveTo>
                <a:pt x="0" y="45720"/>
              </a:moveTo>
              <a:lnTo>
                <a:pt x="620262"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584" y="3199549"/>
        <a:ext cx="32543" cy="6514"/>
      </dsp:txXfrm>
    </dsp:sp>
    <dsp:sp modelId="{518435D9-DC07-4748-A760-DAE5D463140A}">
      <dsp:nvSpPr>
        <dsp:cNvPr id="0" name=""/>
        <dsp:cNvSpPr/>
      </dsp:nvSpPr>
      <dsp:spPr>
        <a:xfrm>
          <a:off x="28689" y="2353855"/>
          <a:ext cx="2829835" cy="1697901"/>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64" tIns="145553" rIns="138664" bIns="145553" numCol="1" spcCol="1270" anchor="ctr" anchorCtr="0">
          <a:noAutofit/>
        </a:bodyPr>
        <a:lstStyle/>
        <a:p>
          <a:pPr marL="0" lvl="0" indent="0" algn="ctr" defTabSz="533400">
            <a:lnSpc>
              <a:spcPct val="90000"/>
            </a:lnSpc>
            <a:spcBef>
              <a:spcPct val="0"/>
            </a:spcBef>
            <a:spcAft>
              <a:spcPct val="35000"/>
            </a:spcAft>
            <a:buNone/>
          </a:pPr>
          <a:r>
            <a:rPr lang="en-US" sz="1200" kern="1200"/>
            <a:t>ROI: By reducing overproduction and ensuring consistent delivery timelines, Tesla can potentially save an estimated $10 million annually. Further, enhancing customer trust through reliability can result in increased sales, leading to a ROI in less than two years.</a:t>
          </a:r>
        </a:p>
      </dsp:txBody>
      <dsp:txXfrm>
        <a:off x="28689" y="2353855"/>
        <a:ext cx="2829835" cy="1697901"/>
      </dsp:txXfrm>
    </dsp:sp>
    <dsp:sp modelId="{D16C0AA9-9D95-412D-A1E8-F899DCBEFC18}">
      <dsp:nvSpPr>
        <dsp:cNvPr id="0" name=""/>
        <dsp:cNvSpPr/>
      </dsp:nvSpPr>
      <dsp:spPr>
        <a:xfrm>
          <a:off x="1443607" y="4049957"/>
          <a:ext cx="3480697" cy="620262"/>
        </a:xfrm>
        <a:custGeom>
          <a:avLst/>
          <a:gdLst/>
          <a:ahLst/>
          <a:cxnLst/>
          <a:rect l="0" t="0" r="0" b="0"/>
          <a:pathLst>
            <a:path>
              <a:moveTo>
                <a:pt x="3480697" y="0"/>
              </a:moveTo>
              <a:lnTo>
                <a:pt x="3480697" y="327231"/>
              </a:lnTo>
              <a:lnTo>
                <a:pt x="0" y="327231"/>
              </a:lnTo>
              <a:lnTo>
                <a:pt x="0" y="620262"/>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5430" y="4356830"/>
        <a:ext cx="177051" cy="6514"/>
      </dsp:txXfrm>
    </dsp:sp>
    <dsp:sp modelId="{5D5A053F-1CD0-455D-8EFA-44E4FB34CBC0}">
      <dsp:nvSpPr>
        <dsp:cNvPr id="0" name=""/>
        <dsp:cNvSpPr/>
      </dsp:nvSpPr>
      <dsp:spPr>
        <a:xfrm>
          <a:off x="3509387" y="2353855"/>
          <a:ext cx="2829835" cy="1697901"/>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64" tIns="145553" rIns="138664" bIns="145553" numCol="1" spcCol="1270" anchor="ctr" anchorCtr="0">
          <a:noAutofit/>
        </a:bodyPr>
        <a:lstStyle/>
        <a:p>
          <a:pPr marL="0" lvl="0" indent="0" algn="ctr" defTabSz="533400">
            <a:lnSpc>
              <a:spcPct val="90000"/>
            </a:lnSpc>
            <a:spcBef>
              <a:spcPct val="0"/>
            </a:spcBef>
            <a:spcAft>
              <a:spcPct val="35000"/>
            </a:spcAft>
            <a:buNone/>
          </a:pPr>
          <a:r>
            <a:rPr lang="en-US" sz="1200" kern="1200"/>
            <a:t>Risks of Adoption: Allocated $500,000 for pilot programs, phased rollouts, and dedicated teams to address potential issues. If risks materialize, additional costs might be incurred in terms of PR management and operational adjustments.</a:t>
          </a:r>
        </a:p>
      </dsp:txBody>
      <dsp:txXfrm>
        <a:off x="3509387" y="2353855"/>
        <a:ext cx="2829835" cy="1697901"/>
      </dsp:txXfrm>
    </dsp:sp>
    <dsp:sp modelId="{802DF5DA-405B-411F-8F0D-35462042F619}">
      <dsp:nvSpPr>
        <dsp:cNvPr id="0" name=""/>
        <dsp:cNvSpPr/>
      </dsp:nvSpPr>
      <dsp:spPr>
        <a:xfrm>
          <a:off x="2856725" y="5505850"/>
          <a:ext cx="620262" cy="91440"/>
        </a:xfrm>
        <a:custGeom>
          <a:avLst/>
          <a:gdLst/>
          <a:ahLst/>
          <a:cxnLst/>
          <a:rect l="0" t="0" r="0" b="0"/>
          <a:pathLst>
            <a:path>
              <a:moveTo>
                <a:pt x="0" y="45720"/>
              </a:moveTo>
              <a:lnTo>
                <a:pt x="620262"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584" y="5548312"/>
        <a:ext cx="32543" cy="6514"/>
      </dsp:txXfrm>
    </dsp:sp>
    <dsp:sp modelId="{5B3DAF15-1E84-4B64-A1C4-9304935F3591}">
      <dsp:nvSpPr>
        <dsp:cNvPr id="0" name=""/>
        <dsp:cNvSpPr/>
      </dsp:nvSpPr>
      <dsp:spPr>
        <a:xfrm>
          <a:off x="28689" y="4702619"/>
          <a:ext cx="2829835" cy="1697901"/>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64" tIns="145553" rIns="138664" bIns="145553" numCol="1" spcCol="1270" anchor="ctr" anchorCtr="0">
          <a:noAutofit/>
        </a:bodyPr>
        <a:lstStyle/>
        <a:p>
          <a:pPr marL="0" lvl="0" indent="0" algn="ctr" defTabSz="533400">
            <a:lnSpc>
              <a:spcPct val="90000"/>
            </a:lnSpc>
            <a:spcBef>
              <a:spcPct val="0"/>
            </a:spcBef>
            <a:spcAft>
              <a:spcPct val="35000"/>
            </a:spcAft>
            <a:buNone/>
          </a:pPr>
          <a:r>
            <a:rPr lang="en-US" sz="1200" kern="1200"/>
            <a:t>Other Approaches: Manual Forecasting: While traditional methods exist, they lack the accuracy, efficiency, and data integration capabilities of the proposed solution. Given Tesla's data volume and market dynamics, Demand Forecasting Solutions offers the best balance of cost and benefit.</a:t>
          </a:r>
        </a:p>
      </dsp:txBody>
      <dsp:txXfrm>
        <a:off x="28689" y="4702619"/>
        <a:ext cx="2829835" cy="1697901"/>
      </dsp:txXfrm>
    </dsp:sp>
    <dsp:sp modelId="{17E17EAB-0670-459E-BDD4-A9B452779165}">
      <dsp:nvSpPr>
        <dsp:cNvPr id="0" name=""/>
        <dsp:cNvSpPr/>
      </dsp:nvSpPr>
      <dsp:spPr>
        <a:xfrm>
          <a:off x="3509387" y="4702619"/>
          <a:ext cx="2829835" cy="169790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64" tIns="145553" rIns="138664" bIns="145553" numCol="1" spcCol="1270" anchor="ctr" anchorCtr="0">
          <a:noAutofit/>
        </a:bodyPr>
        <a:lstStyle/>
        <a:p>
          <a:pPr marL="0" lvl="0" indent="0" algn="ctr" defTabSz="533400">
            <a:lnSpc>
              <a:spcPct val="90000"/>
            </a:lnSpc>
            <a:spcBef>
              <a:spcPct val="0"/>
            </a:spcBef>
            <a:spcAft>
              <a:spcPct val="35000"/>
            </a:spcAft>
            <a:buNone/>
          </a:pPr>
          <a:r>
            <a:rPr lang="en-US" sz="1200" kern="1200"/>
            <a:t>Relative Value</a:t>
          </a:r>
          <a:r>
            <a:rPr lang="zh-CN" sz="1200" kern="1200"/>
            <a:t>：</a:t>
          </a:r>
          <a:r>
            <a:rPr lang="en-US" sz="1200" kern="1200"/>
            <a:t>Adopting this technology is of high importance, especially when juxtaposed with other IT activities. It directly addresses a current operational gap, and its integration will reinforce Tesla's position in the market.</a:t>
          </a:r>
        </a:p>
      </dsp:txBody>
      <dsp:txXfrm>
        <a:off x="3509387" y="4702619"/>
        <a:ext cx="2829835" cy="1697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B90A0-7DCF-40C7-BC34-EC3C46605ADC}">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701142-ADFA-4160-B7A2-5B5C4F582169}">
      <dsp:nvSpPr>
        <dsp:cNvPr id="0" name=""/>
        <dsp:cNvSpPr/>
      </dsp:nvSpPr>
      <dsp:spPr>
        <a:xfrm>
          <a:off x="0" y="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Tesla, “Annual Report &amp; Webcast”, 2023, </a:t>
          </a:r>
          <a:r>
            <a:rPr lang="en-US" sz="1300" u="sng" kern="1200">
              <a:hlinkClick xmlns:r="http://schemas.openxmlformats.org/officeDocument/2006/relationships" r:id="rId1"/>
            </a:rPr>
            <a:t>https://ir.tesla.com/#other-documents-events</a:t>
          </a:r>
          <a:r>
            <a:rPr lang="en-US" sz="1300" kern="1200"/>
            <a:t>.</a:t>
          </a:r>
        </a:p>
      </dsp:txBody>
      <dsp:txXfrm>
        <a:off x="0" y="0"/>
        <a:ext cx="10515600" cy="543917"/>
      </dsp:txXfrm>
    </dsp:sp>
    <dsp:sp modelId="{4E206680-0062-49AD-A388-C599CF3EAF58}">
      <dsp:nvSpPr>
        <dsp:cNvPr id="0" name=""/>
        <dsp:cNvSpPr/>
      </dsp:nvSpPr>
      <dsp:spPr>
        <a:xfrm>
          <a:off x="0" y="54391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0B23EA-0E4D-4162-BE66-98CD6CBB6F3A}">
      <dsp:nvSpPr>
        <dsp:cNvPr id="0" name=""/>
        <dsp:cNvSpPr/>
      </dsp:nvSpPr>
      <dsp:spPr>
        <a:xfrm>
          <a:off x="0" y="543917"/>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Daniel, Pereira, “Tesla Business Model” July 6, 2023, https://businessmodelanalyst.com/tesla-business-model/#:~:text=The%20Tesla%20business%20model%20operates,easily%3A%20Tesla%20or%20Elon%20Musk%3F.</a:t>
          </a:r>
        </a:p>
      </dsp:txBody>
      <dsp:txXfrm>
        <a:off x="0" y="543917"/>
        <a:ext cx="10515600" cy="543917"/>
      </dsp:txXfrm>
    </dsp:sp>
    <dsp:sp modelId="{47A7A230-55CD-4DCE-A2D2-C181EB70EEA3}">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C483C4-0E3A-4537-9231-0BD6BEB3C4AC}">
      <dsp:nvSpPr>
        <dsp:cNvPr id="0" name=""/>
        <dsp:cNvSpPr/>
      </dsp:nvSpPr>
      <dsp:spPr>
        <a:xfrm>
          <a:off x="0" y="1087834"/>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Josh, Howarth, “10 Important Auto Industry Trends (2023-2025)”, December 15, 2022, </a:t>
          </a:r>
          <a:r>
            <a:rPr lang="en-US" sz="1300" kern="1200">
              <a:hlinkClick xmlns:r="http://schemas.openxmlformats.org/officeDocument/2006/relationships" r:id="rId2"/>
            </a:rPr>
            <a:t>https://explodingtopics.com/blog/auto-industry-trends</a:t>
          </a:r>
          <a:endParaRPr lang="en-US" sz="1300" kern="1200"/>
        </a:p>
      </dsp:txBody>
      <dsp:txXfrm>
        <a:off x="0" y="1087834"/>
        <a:ext cx="10515600" cy="543917"/>
      </dsp:txXfrm>
    </dsp:sp>
    <dsp:sp modelId="{AC5ADF66-2F3C-439C-8F30-4F9A2D66A9C0}">
      <dsp:nvSpPr>
        <dsp:cNvPr id="0" name=""/>
        <dsp:cNvSpPr/>
      </dsp:nvSpPr>
      <dsp:spPr>
        <a:xfrm>
          <a:off x="0" y="1631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53E0B3-50D5-4D3A-A303-1492ED2F0ED6}">
      <dsp:nvSpPr>
        <dsp:cNvPr id="0" name=""/>
        <dsp:cNvSpPr/>
      </dsp:nvSpPr>
      <dsp:spPr>
        <a:xfrm>
          <a:off x="0" y="1631751"/>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Kinaxis, “Meet the Only Concurrent Planning Platform”, January 23, 2023, </a:t>
          </a:r>
          <a:r>
            <a:rPr lang="en-US" sz="1300" kern="1200">
              <a:hlinkClick xmlns:r="http://schemas.openxmlformats.org/officeDocument/2006/relationships" r:id="rId3"/>
            </a:rPr>
            <a:t>https://www.kinaxis.com/en/solutions/platform</a:t>
          </a:r>
          <a:endParaRPr lang="en-US" sz="1300" kern="1200"/>
        </a:p>
      </dsp:txBody>
      <dsp:txXfrm>
        <a:off x="0" y="1631751"/>
        <a:ext cx="10515600" cy="543917"/>
      </dsp:txXfrm>
    </dsp:sp>
    <dsp:sp modelId="{E5DB9E9A-B5E0-4F2D-94E2-31D47678366C}">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8A162B-51FE-4CBA-950A-096D86E42AC2}">
      <dsp:nvSpPr>
        <dsp:cNvPr id="0" name=""/>
        <dsp:cNvSpPr/>
      </dsp:nvSpPr>
      <dsp:spPr>
        <a:xfrm>
          <a:off x="0" y="2175669"/>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ToolsGroup, “Demand Planning &amp; Forecasting Software”, March, 14, 2023, </a:t>
          </a:r>
          <a:r>
            <a:rPr lang="en-US" sz="1300" kern="1200">
              <a:hlinkClick xmlns:r="http://schemas.openxmlformats.org/officeDocument/2006/relationships" r:id="rId4"/>
            </a:rPr>
            <a:t>https://www.toolsgroup.com/solutions/demand-forecasting-planning/</a:t>
          </a:r>
          <a:endParaRPr lang="en-US" sz="1300" kern="1200"/>
        </a:p>
      </dsp:txBody>
      <dsp:txXfrm>
        <a:off x="0" y="2175669"/>
        <a:ext cx="10515600" cy="543917"/>
      </dsp:txXfrm>
    </dsp:sp>
    <dsp:sp modelId="{5E4B7A01-F80E-4B4D-864B-C1BC0598C785}">
      <dsp:nvSpPr>
        <dsp:cNvPr id="0" name=""/>
        <dsp:cNvSpPr/>
      </dsp:nvSpPr>
      <dsp:spPr>
        <a:xfrm>
          <a:off x="0" y="2719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D99CC-98FE-447B-96FE-8B2792328231}">
      <dsp:nvSpPr>
        <dsp:cNvPr id="0" name=""/>
        <dsp:cNvSpPr/>
      </dsp:nvSpPr>
      <dsp:spPr>
        <a:xfrm>
          <a:off x="0" y="2719586"/>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Michigan state university, “How Demand Planning Can Improve the Supply Chain”, July 26, 2023, </a:t>
          </a:r>
          <a:r>
            <a:rPr lang="en-US" sz="1300" kern="1200">
              <a:hlinkClick xmlns:r="http://schemas.openxmlformats.org/officeDocument/2006/relationships" r:id="rId5"/>
            </a:rPr>
            <a:t>https://www.michiganstateuniversityonline.com/resources/supply-chain/how-demand-planning-improves-supply-chain/</a:t>
          </a:r>
          <a:endParaRPr lang="en-US" sz="1300" kern="1200"/>
        </a:p>
      </dsp:txBody>
      <dsp:txXfrm>
        <a:off x="0" y="2719586"/>
        <a:ext cx="10515600" cy="543917"/>
      </dsp:txXfrm>
    </dsp:sp>
    <dsp:sp modelId="{42F38266-7BB1-4C82-9238-000DCE2DAC58}">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43569-EC9D-4459-822B-7C1961E63C0C}">
      <dsp:nvSpPr>
        <dsp:cNvPr id="0" name=""/>
        <dsp:cNvSpPr/>
      </dsp:nvSpPr>
      <dsp:spPr>
        <a:xfrm>
          <a:off x="0" y="3263503"/>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Abby, Jenkins,”Demand Forecasting: Everything You Need To Know”, September, 2022, </a:t>
          </a:r>
          <a:r>
            <a:rPr lang="en-US" sz="1300" kern="1200">
              <a:hlinkClick xmlns:r="http://schemas.openxmlformats.org/officeDocument/2006/relationships" r:id="rId6"/>
            </a:rPr>
            <a:t>https://www.netsuite.com/portal/resource/articles/inventory-management/demand-forecasting.shtml</a:t>
          </a:r>
          <a:endParaRPr lang="en-US" sz="1300" kern="1200"/>
        </a:p>
      </dsp:txBody>
      <dsp:txXfrm>
        <a:off x="0" y="3263503"/>
        <a:ext cx="10515600" cy="543917"/>
      </dsp:txXfrm>
    </dsp:sp>
    <dsp:sp modelId="{7669293F-2976-48BC-B897-62B65AF4FF0F}">
      <dsp:nvSpPr>
        <dsp:cNvPr id="0" name=""/>
        <dsp:cNvSpPr/>
      </dsp:nvSpPr>
      <dsp:spPr>
        <a:xfrm>
          <a:off x="0" y="380742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848ABF-2014-432A-BBBA-D9389A72DF30}">
      <dsp:nvSpPr>
        <dsp:cNvPr id="0" name=""/>
        <dsp:cNvSpPr/>
      </dsp:nvSpPr>
      <dsp:spPr>
        <a:xfrm>
          <a:off x="0" y="380742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endParaRPr lang="en-US" sz="1300" kern="1200" dirty="0"/>
        </a:p>
      </dsp:txBody>
      <dsp:txXfrm>
        <a:off x="0" y="3807420"/>
        <a:ext cx="10515600" cy="54391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3BCE7-13F1-413B-8558-ABBD538515BC}" type="datetimeFigureOut">
              <a:rPr lang="zh-CN" altLang="en-US" smtClean="0"/>
              <a:t>2023/10/19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38E6F-2533-4A35-BBE4-7F4A5045C897}" type="slidenum">
              <a:rPr lang="zh-CN" altLang="en-US" smtClean="0"/>
              <a:t>‹#›</a:t>
            </a:fld>
            <a:endParaRPr lang="zh-CN" altLang="en-US"/>
          </a:p>
        </p:txBody>
      </p:sp>
    </p:spTree>
    <p:extLst>
      <p:ext uri="{BB962C8B-B14F-4D97-AF65-F5344CB8AC3E}">
        <p14:creationId xmlns:p14="http://schemas.microsoft.com/office/powerpoint/2010/main" val="201914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2</a:t>
            </a:fld>
            <a:endParaRPr lang="zh-CN" altLang="en-US"/>
          </a:p>
        </p:txBody>
      </p:sp>
    </p:spTree>
    <p:extLst>
      <p:ext uri="{BB962C8B-B14F-4D97-AF65-F5344CB8AC3E}">
        <p14:creationId xmlns:p14="http://schemas.microsoft.com/office/powerpoint/2010/main" val="290025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Integrating this technology into Tesla's existing IT infrastructure may pose initial challenges. There would be a need to ensure compatibility with current systems, and a period of transition may entail training personnel and ensuring data privacy and security measures are not compromised. </a:t>
            </a:r>
          </a:p>
          <a:p>
            <a:endParaRPr lang="en-US" altLang="zh-CN" dirty="0"/>
          </a:p>
          <a:p>
            <a:r>
              <a:rPr lang="en-US" altLang="zh-CN" dirty="0"/>
              <a:t>Furthermore, as Tesla continues to grow and evolve, adopting such a technology could guide future technology decisions, ensuring systems are built to be complementary. To mitigate potential risks, partnering with established IT service providers and ensuring rigorous system testing before full deployment would be essential.</a:t>
            </a:r>
          </a:p>
          <a:p>
            <a:endParaRPr lang="en-US" altLang="zh-CN" dirty="0"/>
          </a:p>
          <a:p>
            <a:r>
              <a:rPr lang="en-US" altLang="zh-CN" dirty="0"/>
              <a:t>Over the next five years, we anticipate the technology will undergo enhancements in terms of machine learning capabilities, data processing speeds, and integration features. This evolution could mean that Tesla will benefit from even more accurate forecasting, but without control over its evolution, there might be added costs associated with updates or modifications.</a:t>
            </a:r>
          </a:p>
          <a:p>
            <a:endParaRPr lang="en-US" altLang="zh-CN" dirty="0"/>
          </a:p>
          <a:p>
            <a:r>
              <a:rPr lang="en-US" altLang="zh-CN" dirty="0"/>
              <a:t>While there are other technologies and manual strategies that can be employed for demand forecasting, none match the accuracy, efficiency, and integration capabilities of the Demand Forecasting Solutions. Alternative technologies might offer components of the solution but may not provide the holistic approach that this technology promises. Given Tesla's expansive growth and the volume of data it handles, the chosen technology stands out as the most viable, future-proof solution, offering the best balance of cost, risk, and benefit.</a:t>
            </a:r>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11</a:t>
            </a:fld>
            <a:endParaRPr lang="zh-CN" altLang="en-US"/>
          </a:p>
        </p:txBody>
      </p:sp>
    </p:spTree>
    <p:extLst>
      <p:ext uri="{BB962C8B-B14F-4D97-AF65-F5344CB8AC3E}">
        <p14:creationId xmlns:p14="http://schemas.microsoft.com/office/powerpoint/2010/main" val="1508543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Tesla's rapid growth has made its structure and processes more complex. The integration of Demand Forecasting Solutions may further complicate operations if the staff and culture are not adaptable to this change. The unique organizational culture and the management style of Tesla could face resistance or friction during deployment. (Dorota. 2023)</a:t>
            </a:r>
          </a:p>
          <a:p>
            <a:endParaRPr lang="en-US" altLang="zh-CN" dirty="0"/>
          </a:p>
          <a:p>
            <a:r>
              <a:rPr lang="en-US" altLang="zh-CN" dirty="0"/>
              <a:t>The adoption of this technology might shift the dynamics of Tesla's relationship with external stakeholders, especially suppliers and dealers. Given the direct-to-consumer model, Tesla’s reliance on third-party data sources and collaborations could be seen as a potential threat by some partners.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While the adoption could streamline operations internally, externally, it might level the playing field. Competitors may view Tesla's move as a standard, potentially accelerating their adoption of similar technologies. This could lead to potential commoditization in the electric vehicle sector concerning demand forecasting. (Dorota. 2023)</a:t>
            </a:r>
          </a:p>
          <a:p>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12</a:t>
            </a:fld>
            <a:endParaRPr lang="zh-CN" altLang="en-US"/>
          </a:p>
        </p:txBody>
      </p:sp>
    </p:spTree>
    <p:extLst>
      <p:ext uri="{BB962C8B-B14F-4D97-AF65-F5344CB8AC3E}">
        <p14:creationId xmlns:p14="http://schemas.microsoft.com/office/powerpoint/2010/main" val="768975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Ensuring all key stakeholders, both internal (employees, management) and external (partners, suppliers), are informed about the change. Regular communication, workshops, and feedback sessions can foster trust and ensure smooth adoption.</a:t>
            </a:r>
          </a:p>
          <a:p>
            <a:endParaRPr lang="en-US" altLang="zh-CN" dirty="0"/>
          </a:p>
          <a:p>
            <a:r>
              <a:rPr lang="en-US" altLang="zh-CN" dirty="0"/>
              <a:t>Instituting a rigorous change management plan that considers the unique aspects of Tesla's culture and business operations. This includes continuous training, creating pilot programs for a phased rollout, and having a dedicated team to address any hiccups during the transition.</a:t>
            </a:r>
          </a:p>
          <a:p>
            <a:endParaRPr lang="en-US" altLang="zh-CN" dirty="0"/>
          </a:p>
          <a:p>
            <a:r>
              <a:rPr lang="en-US" altLang="zh-CN" dirty="0"/>
              <a:t>Leveraging the existing collaboration with Microsoft's Azure, Tesla can ensure that they have the necessary IT capabilities for a seamless transition. Outsourcing certain aspects of the integration, especially training and support, could alleviate the internal burden.</a:t>
            </a:r>
          </a:p>
          <a:p>
            <a:endParaRPr lang="en-US" altLang="zh-CN" dirty="0"/>
          </a:p>
          <a:p>
            <a:r>
              <a:rPr lang="en-US" altLang="zh-CN" dirty="0"/>
              <a:t>Instead of a full-fledged rollout, adopting a phased deployment can help in identifying potential problems early on. Starting with a single facility or department and gradually expanding can mitigate widespread disruptions.</a:t>
            </a:r>
          </a:p>
          <a:p>
            <a:endParaRPr lang="en-US" altLang="zh-CN" dirty="0"/>
          </a:p>
          <a:p>
            <a:r>
              <a:rPr lang="en-US" altLang="zh-CN" dirty="0"/>
              <a:t>Establishing a governance body, consisting of leaders from key departments and external consultants, can provide direction, set priorities, and ensure that the integration aligns with Tesla's overarching goals. (Steven, 2021)</a:t>
            </a:r>
          </a:p>
          <a:p>
            <a:endParaRPr lang="en-US" altLang="zh-CN" dirty="0"/>
          </a:p>
          <a:p>
            <a:r>
              <a:rPr lang="en-US" altLang="zh-CN" dirty="0"/>
              <a:t>In summary, while the adoption of Demand Forecasting Solutions presents notable risks, with strategic mitigation approaches tailored to Tesla's unique position and structure, the potential rewards far outweigh the challenges.</a:t>
            </a:r>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13</a:t>
            </a:fld>
            <a:endParaRPr lang="zh-CN" altLang="en-US"/>
          </a:p>
        </p:txBody>
      </p:sp>
    </p:spTree>
    <p:extLst>
      <p:ext uri="{BB962C8B-B14F-4D97-AF65-F5344CB8AC3E}">
        <p14:creationId xmlns:p14="http://schemas.microsoft.com/office/powerpoint/2010/main" val="3052783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By being able to accurately predict market demand, Tesla not only streamlines its production processes but also drastically reduces delivery timelines, ensuring that customers receive their vehicles as promised. Such punctuality and efficiency are pivotal in fostering customer loyalty and trust. Furthermore, in a market where electric vehicles are becoming increasingly ubiquitous, being ahead in demand prediction can offer Tesla a distinct competitive advantage. It allows the company to anticipate market shifts and adjust production rates accordingly, ensuring that they're neither overproducing nor facing product shortages. Lastly, this technology isn't just about the present – it's a forward-looking approach. Tesla's mission has always been grounded in innovation, and adopting such cutting-edge solutions aligns perfectly with the company's vision for the future. (Pacemaker, 2023) As the automotive landscape continues to evolve, having the capability to adapt quickly to changing consumer preferences and market dynamics will be crucial. The Demand Forecasting Solutions, in essence, offers Tesla the agility, precision, and foresight to remain a market leader in the years to come.</a:t>
            </a:r>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14</a:t>
            </a:fld>
            <a:endParaRPr lang="zh-CN" altLang="en-US"/>
          </a:p>
        </p:txBody>
      </p:sp>
    </p:spTree>
    <p:extLst>
      <p:ext uri="{BB962C8B-B14F-4D97-AF65-F5344CB8AC3E}">
        <p14:creationId xmlns:p14="http://schemas.microsoft.com/office/powerpoint/2010/main" val="389208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Adoption of the Demand Forecasting Solutions presents a strategic opportunity for Tesla, with an estimated ROI in less than two years, given the potential savings of around $10 million annually. The initial integration and training costs, while significant, are outweighed by the potential gains in optimizing production and enhancing customer trust. Furthermore, in the electric vehicle landscape, Tesla's unique position demands precision in demand forecasting. (</a:t>
            </a:r>
            <a:r>
              <a:rPr lang="en-US" altLang="zh-CN" dirty="0" err="1"/>
              <a:t>Netstock</a:t>
            </a:r>
            <a:r>
              <a:rPr lang="en-US" altLang="zh-CN" dirty="0"/>
              <a:t>, 2023) While peers like Nio might have a similar approach due to their growth trajectory, traditional players like Ford may integrate differently due to their legacy systems. Meanwhile, Volkswagen, given its global reach, might adopt a more region-specific strategy, highlighting the need for Tesla to maintain a holistic approach in its technological integration.</a:t>
            </a:r>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15</a:t>
            </a:fld>
            <a:endParaRPr lang="zh-CN" altLang="en-US"/>
          </a:p>
        </p:txBody>
      </p:sp>
    </p:spTree>
    <p:extLst>
      <p:ext uri="{BB962C8B-B14F-4D97-AF65-F5344CB8AC3E}">
        <p14:creationId xmlns:p14="http://schemas.microsoft.com/office/powerpoint/2010/main" val="2828240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17</a:t>
            </a:fld>
            <a:endParaRPr lang="zh-CN" altLang="en-US"/>
          </a:p>
        </p:txBody>
      </p:sp>
    </p:spTree>
    <p:extLst>
      <p:ext uri="{BB962C8B-B14F-4D97-AF65-F5344CB8AC3E}">
        <p14:creationId xmlns:p14="http://schemas.microsoft.com/office/powerpoint/2010/main" val="2134613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18</a:t>
            </a:fld>
            <a:endParaRPr lang="zh-CN" altLang="en-US"/>
          </a:p>
        </p:txBody>
      </p:sp>
    </p:spTree>
    <p:extLst>
      <p:ext uri="{BB962C8B-B14F-4D97-AF65-F5344CB8AC3E}">
        <p14:creationId xmlns:p14="http://schemas.microsoft.com/office/powerpoint/2010/main" val="254475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Tesla, an innovation-driven tech giant, specializes in electric vehicles, solar energy, and storage solutions. With a unique direct-to-consumer sales approach, expansive Supercharger network, and unmatched vehicle performance, the company stands out in the global market. Their emphasis on R&amp;D, particularly in digital technology and sustainable energy, reinforces their leading position in the industry. (</a:t>
            </a:r>
            <a:r>
              <a:rPr lang="en-US" altLang="zh-CN" sz="1800" dirty="0">
                <a:effectLst/>
                <a:latin typeface="Times New Roman" panose="02020603050405020304" pitchFamily="18" charset="0"/>
                <a:ea typeface="等线" panose="02010600030101010101" pitchFamily="2" charset="-122"/>
              </a:rPr>
              <a:t>(Tesla, 2023)</a:t>
            </a:r>
            <a:endParaRPr lang="en-US" altLang="zh-CN" dirty="0"/>
          </a:p>
          <a:p>
            <a:endParaRPr lang="en-US" altLang="zh-CN" dirty="0"/>
          </a:p>
          <a:p>
            <a:r>
              <a:rPr lang="en-US" altLang="zh-CN" dirty="0"/>
              <a:t>Tesla targets a diverse clientele, from mid-range consumers to those seeking luxury vehicles rivaling Porsche or Ferrari, and even extends to commercial sectors offering greener transport solutions. Tesla's value proposition lies in its eco-friendly solutions, boasting high-performance, design, efficiency, long-range capabilities, and convenient or even free charging. Apart from their vehicles, Tesla also provides home batteries and solar panels to residential and business clients, offering energy solutions and even financial services via system and component sales to other manufacturers. At its core, Tesla prioritizes the customer experience, evident in its direct-to-customer model bypassing traditional dealerships. The company enhances this experience by allowing online vehicle customization and ordering, and by investing in its extensive charging network. Ultimately, Tesla's brand resonates as a symbol of luxury, technology, innovation, and environmental consciousness. (Daniel, 2023)</a:t>
            </a:r>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3</a:t>
            </a:fld>
            <a:endParaRPr lang="zh-CN" altLang="en-US"/>
          </a:p>
        </p:txBody>
      </p:sp>
    </p:spTree>
    <p:extLst>
      <p:ext uri="{BB962C8B-B14F-4D97-AF65-F5344CB8AC3E}">
        <p14:creationId xmlns:p14="http://schemas.microsoft.com/office/powerpoint/2010/main" val="3312106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SWOT analysis highlighted emphasizes pivotal areas where Tesla should focus its attention. Historically, Tesla has showcased an impressive hiring strategy, fortified its brand value with significant market capitalization, and established a nearly unparalleled market dominance. Their unique brand positioning, complemented by a phenomenal organizational structure and innovative capabilities, has solidified their standing in the automotive world. However, the increasing global shift towards electric vehicles has put Tesla in a challenging position. The chart on the right shows that the electric vehicle market has been steadily growing this year, with a significant increase in user demand. While the company has opportunities in introducing products to new markets, advancing autonomous technology, and in-house battery production, it grapples with frequent manufacturing and delivery delays. (Daniel, 2023) Such operational hiccups often lead to an inability to accurately predict user demand. </a:t>
            </a:r>
          </a:p>
          <a:p>
            <a:endParaRPr lang="en-US" altLang="zh-CN" dirty="0"/>
          </a:p>
          <a:p>
            <a:r>
              <a:rPr lang="en-US" altLang="zh-CN" dirty="0"/>
              <a:t>Image Credit:</a:t>
            </a:r>
          </a:p>
          <a:p>
            <a:r>
              <a:rPr lang="en-US" altLang="zh-CN" dirty="0"/>
              <a:t>EV sales grew from less than 1% of total vehicle sales a decade ago to more than 4% today. (Josh, 2022)</a:t>
            </a:r>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4</a:t>
            </a:fld>
            <a:endParaRPr lang="zh-CN" altLang="en-US"/>
          </a:p>
        </p:txBody>
      </p:sp>
    </p:spTree>
    <p:extLst>
      <p:ext uri="{BB962C8B-B14F-4D97-AF65-F5344CB8AC3E}">
        <p14:creationId xmlns:p14="http://schemas.microsoft.com/office/powerpoint/2010/main" val="426440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Tesla's rapid growth has underscored a crucial operational gap: the lack of accurate demand forecasting. Addressing this, we recommend adopting Demand Forecasting Solutions. This technology integrates diverse data sources and employs predictive analytics to offer a precise prediction of market demand. It will empower Tesla's decision-makers to anticipate market needs better, optimizing production and reducing delivery delays. Envision a near-future where Tesla's production is in perfect harmony with consumer demand, eliminating costly overproduction and meeting delivery promises consistently. This is the promise of demand forecasting solutions. Our reputation will once again be elevated, capturing the market.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Image Credit:</a:t>
            </a:r>
          </a:p>
          <a:p>
            <a:r>
              <a:rPr lang="en-US" altLang="zh-CN" dirty="0"/>
              <a:t>Demand forecasting solutions</a:t>
            </a:r>
            <a:r>
              <a:rPr lang="zh-CN" altLang="en-US" dirty="0"/>
              <a:t> </a:t>
            </a:r>
            <a:r>
              <a:rPr lang="en-US" altLang="zh-CN" dirty="0"/>
              <a:t>(Kinaxis, 2023)</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5</a:t>
            </a:fld>
            <a:endParaRPr lang="zh-CN" altLang="en-US"/>
          </a:p>
        </p:txBody>
      </p:sp>
    </p:spTree>
    <p:extLst>
      <p:ext uri="{BB962C8B-B14F-4D97-AF65-F5344CB8AC3E}">
        <p14:creationId xmlns:p14="http://schemas.microsoft.com/office/powerpoint/2010/main" val="2020378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achieve our technological vision, here is the technical support we require:</a:t>
            </a:r>
          </a:p>
          <a:p>
            <a:endParaRPr lang="en-US" altLang="zh-CN" dirty="0"/>
          </a:p>
          <a:p>
            <a:r>
              <a:rPr lang="en-US" altLang="zh-CN" dirty="0"/>
              <a:t>To ensure the smooth operation of Demand Forecasting Solutions, we need a robust cloud platform. Fortunately, this requirement has already been met. Our collaboration with Microsoft's Azure cloud platform provides us with a stable and scalable computing environment, ensuring the efficiency of data processing and analysis.</a:t>
            </a:r>
          </a:p>
          <a:p>
            <a:endParaRPr lang="en-US" altLang="zh-CN" dirty="0"/>
          </a:p>
          <a:p>
            <a:r>
              <a:rPr lang="en-US" altLang="zh-CN" dirty="0"/>
              <a:t>Furthermore, to further enhance forecasting and planning, we also need Demand Planning Software. This software will assist us in integrating and analyzing data, thus providing more accurate market demand forecasts. To achieve this, we can consider partnering with several leading companies in the industry to provide us with the most suitable software solutions that meet our needs.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Image Credit: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Demand Planning &amp; Forecasting Software (</a:t>
            </a:r>
            <a:r>
              <a:rPr lang="en-US" altLang="zh-CN" dirty="0" err="1"/>
              <a:t>ToolsGroup</a:t>
            </a:r>
            <a:r>
              <a:rPr lang="en-US" altLang="zh-CN" dirty="0"/>
              <a:t>, 2023)</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6</a:t>
            </a:fld>
            <a:endParaRPr lang="zh-CN" altLang="en-US"/>
          </a:p>
        </p:txBody>
      </p:sp>
    </p:spTree>
    <p:extLst>
      <p:ext uri="{BB962C8B-B14F-4D97-AF65-F5344CB8AC3E}">
        <p14:creationId xmlns:p14="http://schemas.microsoft.com/office/powerpoint/2010/main" val="575190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Adopting Demand Forecasting Solutions will significantly streamline Tesla's operational efficiency. The primary use, of course, is to provide accurate demand predictions, reducing the disparities between production and actual market demand. By integrating diverse data sources and utilizing predictive analytics, Tesla can anticipate production needs, drastically minimizing manufacturing and delivery delays - a recurrent issue in recent years. Beyond this immediate application, the technology can also be used to analyze trends, enabling Tesla to proactively adjust its product offerings and innovations in line with anticipated market shifts. (Michigan State University, 2023) Moreover, by reducing the operational costs linked to overproduction or underproduction, Tesla can allocate resources more effectively, meeting compliance requirements and mitigating associated risks.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Image Credit:</a:t>
            </a:r>
          </a:p>
          <a:p>
            <a:r>
              <a:rPr lang="en-US" altLang="zh-CN" dirty="0"/>
              <a:t>What Is Demand Planning &amp; How Is It Important to Supply Chain? (Michigan State University, 2023)</a:t>
            </a:r>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7</a:t>
            </a:fld>
            <a:endParaRPr lang="zh-CN" altLang="en-US"/>
          </a:p>
        </p:txBody>
      </p:sp>
    </p:spTree>
    <p:extLst>
      <p:ext uri="{BB962C8B-B14F-4D97-AF65-F5344CB8AC3E}">
        <p14:creationId xmlns:p14="http://schemas.microsoft.com/office/powerpoint/2010/main" val="18542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a competitive standpoint, implementing Demand Forecasting Solutions would fortify Tesla's brand promise of innovation and customer-centricity. In an industry rapidly shifting towards electric vehicles, the ability to accurately meet market demand will distinguish Tesla from competitors, enhancing its reputation for reliability. Furthermore, understanding market demand better will allow Tesla to tap into new opportunities, potentially expanding its product range or entering new markets more confidently. The forecasting technology doesn't merely enhance operational efficiency; it provides Tesla with data-driven insights that can shape its strategic direction. This positions Tesla not just as a car manufacturer but as a proactive market leader, using technology to drive its mission of accelerating the world's transition to sustainable energy. (Rachel, 2023)</a:t>
            </a:r>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8</a:t>
            </a:fld>
            <a:endParaRPr lang="zh-CN" altLang="en-US"/>
          </a:p>
        </p:txBody>
      </p:sp>
    </p:spTree>
    <p:extLst>
      <p:ext uri="{BB962C8B-B14F-4D97-AF65-F5344CB8AC3E}">
        <p14:creationId xmlns:p14="http://schemas.microsoft.com/office/powerpoint/2010/main" val="4150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automotive landscape where innovation is synonymous with survival, Tesla's shift from Legacy Demand Prediction to advanced Demand Forecasting Solutions isn't just timely—it's crucial. The former's reliance on limited data integration and historical figures cannot keep pace with Tesla's meteoric rise and the industry's evolving dynamics. Demand Forecasting Solutions, on the other hand, encapsulate a broader spectrum of data sources, harness the power of predictive analytics, and guarantee higher precision. As Tesla seeks to balance its impressive growth trajectory with operational efficiency, it is evident that the future lies in adopting solutions that not only scale with the company's ambitions but also diminish manual errors, ensure consistent results, and streamline production and delivery timelines. By displacing outdated systems and practices, Tesla positions itself to meet market demands with unmatched agility and foresight, reaffirming its commitment to excellence and customer satisfaction. (Abby, 2022)</a:t>
            </a:r>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9</a:t>
            </a:fld>
            <a:endParaRPr lang="zh-CN" altLang="en-US"/>
          </a:p>
        </p:txBody>
      </p:sp>
    </p:spTree>
    <p:extLst>
      <p:ext uri="{BB962C8B-B14F-4D97-AF65-F5344CB8AC3E}">
        <p14:creationId xmlns:p14="http://schemas.microsoft.com/office/powerpoint/2010/main" val="4012165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technology in question, Demand Forecasting Solutions, has reached a mature stage of its life cycle. Recognizing its position on the reality curve, we believe it has moved past the initial hype and uncertainty and is now showing consistent and reliable results in varied real-world applications. Many businesses, especially within the e-commerce and retail sectors, have already integrated such solutions with significant success in predicting market needs. A particular strength lies in its ability to integrate diverse data sources and employ predictive analytics, leading to enhanced accuracy. Concerning the companies developing this technology, a majority have proven stability and longevity in the market. (</a:t>
            </a:r>
            <a:r>
              <a:rPr lang="en-US" altLang="zh-CN" dirty="0" err="1"/>
              <a:t>Logility</a:t>
            </a:r>
            <a:r>
              <a:rPr lang="en-US" altLang="zh-CN" dirty="0"/>
              <a:t>, 2022)</a:t>
            </a:r>
          </a:p>
          <a:p>
            <a:endParaRPr lang="en-US" altLang="zh-CN" dirty="0"/>
          </a:p>
          <a:p>
            <a:r>
              <a:rPr lang="en-US" altLang="zh-CN" dirty="0"/>
              <a:t>The adoption of Demand Forecasting Solutions may lead to a phased displacement of certain legacy systems or manual processes previously employed for demand prediction. Given Tesla's current challenges in production and delivery timelines, the technology stands to bring rapid positive disruption, reducing the operational inefficiencies. The pace of displacement will be contingent on how smoothly the technology integrates with existing systems and processes.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Image Credit: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Demand Optimization Maturity Curve (</a:t>
            </a:r>
            <a:r>
              <a:rPr lang="en-US" altLang="zh-CN" dirty="0" err="1"/>
              <a:t>Logility</a:t>
            </a:r>
            <a:r>
              <a:rPr lang="en-US" altLang="zh-CN" dirty="0"/>
              <a:t>, 2022)</a:t>
            </a:r>
          </a:p>
          <a:p>
            <a:endParaRPr lang="zh-CN" altLang="en-US" dirty="0"/>
          </a:p>
        </p:txBody>
      </p:sp>
      <p:sp>
        <p:nvSpPr>
          <p:cNvPr id="4" name="灯片编号占位符 3"/>
          <p:cNvSpPr>
            <a:spLocks noGrp="1"/>
          </p:cNvSpPr>
          <p:nvPr>
            <p:ph type="sldNum" sz="quarter" idx="5"/>
          </p:nvPr>
        </p:nvSpPr>
        <p:spPr/>
        <p:txBody>
          <a:bodyPr/>
          <a:lstStyle/>
          <a:p>
            <a:fld id="{EAF38E6F-2533-4A35-BBE4-7F4A5045C897}" type="slidenum">
              <a:rPr lang="zh-CN" altLang="en-US" smtClean="0"/>
              <a:t>10</a:t>
            </a:fld>
            <a:endParaRPr lang="zh-CN" altLang="en-US"/>
          </a:p>
        </p:txBody>
      </p:sp>
    </p:spTree>
    <p:extLst>
      <p:ext uri="{BB962C8B-B14F-4D97-AF65-F5344CB8AC3E}">
        <p14:creationId xmlns:p14="http://schemas.microsoft.com/office/powerpoint/2010/main" val="373818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69462-E9AE-4A95-9E9A-20AF33F684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714268-399F-F212-632B-67975DAE6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B374490-7376-BD40-EE35-2A5726BB1B16}"/>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B1688A7D-5DE6-9792-EED7-225C07690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B90EEC-5504-3715-00A7-20BA2BECC4C2}"/>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194518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2FEC7-CD8A-EC91-5EDA-E3A79D8F1B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886006-4990-3421-E427-F4E30009C0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0F185D-7FBD-D8B2-F571-C1B863121257}"/>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C6E7FAE8-B0A1-7325-2FD0-3CE697A351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69D945-B890-B3DB-340B-96AA3CF09B7F}"/>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159951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857050-AFE8-3C6F-8439-37790E360E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4DF99C-E23B-215B-2616-16DC7AB71FA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B69FA6-AB7E-B7B9-B8C2-59200222919C}"/>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982E068C-F923-EC25-84A1-1D42552653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8083FA-0073-5B98-CEE7-3E322D4CB1BB}"/>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21862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E6960-B8D4-2A1D-9626-8CB47F85DE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DA83E4-1A4F-3D94-6496-7E54947A43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FB7EEC-BE4D-BE38-B413-FA9953ABA007}"/>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FB1603BB-FCBF-52AA-D9FD-B3EDB9CF08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087026-9C08-1BFA-EE6E-E1ECC7ECC7D8}"/>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229702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DF687-9F83-287D-8F8E-1BCA79AD5E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D2F7D8-216A-65CA-F26C-6C263873B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49E3DA-1BC8-5902-83EB-A31B6C729B00}"/>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E25F2C48-94F1-C027-8D72-80124C40ED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0BE634-C8DA-B4E3-6A57-DBB97174E729}"/>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263402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7B550-82FE-0C5C-4382-DC25277A4D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21EFD3-2FE9-9926-B822-9554FE467F8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5B23DA3-042D-7894-7E13-A51931AA0B9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9C07B7B-1B46-D5B3-7630-F9357BC2BB5F}"/>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6" name="页脚占位符 5">
            <a:extLst>
              <a:ext uri="{FF2B5EF4-FFF2-40B4-BE49-F238E27FC236}">
                <a16:creationId xmlns:a16="http://schemas.microsoft.com/office/drawing/2014/main" id="{849880C2-2B5B-4D16-A454-30E100EFE2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4D3BC6-4E7C-2CA2-12AB-F7FF4D285FE9}"/>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233136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0521E-07F1-62E3-78D9-3B083A6F5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9BFC97-8E65-FA78-7E4C-CBD9641EF0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853DF9-8ADF-4D8D-13FB-3AB5CF16667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C18954F-246C-8729-357D-B0F034D11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9DD1509-2D90-3E65-CF74-6AB7CBCF7C6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BB3F357-3D12-8BBA-7446-8DAAECD80BF7}"/>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8" name="页脚占位符 7">
            <a:extLst>
              <a:ext uri="{FF2B5EF4-FFF2-40B4-BE49-F238E27FC236}">
                <a16:creationId xmlns:a16="http://schemas.microsoft.com/office/drawing/2014/main" id="{64AAE073-0409-5FB8-9FE9-D511A62A9D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CB61A9-9AA3-5A41-F4B6-666320449AE3}"/>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190683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51BA0-665E-419F-119C-412142577D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4BE63E-19C7-6141-523B-DFA744AFA714}"/>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4" name="页脚占位符 3">
            <a:extLst>
              <a:ext uri="{FF2B5EF4-FFF2-40B4-BE49-F238E27FC236}">
                <a16:creationId xmlns:a16="http://schemas.microsoft.com/office/drawing/2014/main" id="{C9043035-E46D-E136-0345-D7BFFAF000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EBC434-5351-0702-14B2-B04A415D3C06}"/>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86455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6E4C4B-251E-265A-74D2-B44D88AAA5A0}"/>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3" name="页脚占位符 2">
            <a:extLst>
              <a:ext uri="{FF2B5EF4-FFF2-40B4-BE49-F238E27FC236}">
                <a16:creationId xmlns:a16="http://schemas.microsoft.com/office/drawing/2014/main" id="{3CB4612F-D9DD-0C96-52B2-A171D7AF69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446AFAB-BFAD-24A0-65F6-EE4A044D8EFB}"/>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84592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FFE64-FE50-2B02-0BF8-41208BCA6E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A669DC-E771-DCA2-E3DC-2B22C8A01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CDB81EC-37B5-5D23-F72F-9E4CAC1EF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9574EA-B135-195C-D78C-498C7F5E020D}"/>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6" name="页脚占位符 5">
            <a:extLst>
              <a:ext uri="{FF2B5EF4-FFF2-40B4-BE49-F238E27FC236}">
                <a16:creationId xmlns:a16="http://schemas.microsoft.com/office/drawing/2014/main" id="{A9D4C7A6-326A-3826-ACF2-CC909ADB0F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41F791-12D5-C44A-D20B-43EE9059D147}"/>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292792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DF50B-8013-EA84-523D-F2A77A286A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436FFB-4FE7-3AE1-FC90-5856746D9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CD16FD9-C12E-16D5-F740-943A07C26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2102F0-435D-B0A7-B075-3F44729147DA}"/>
              </a:ext>
            </a:extLst>
          </p:cNvPr>
          <p:cNvSpPr>
            <a:spLocks noGrp="1"/>
          </p:cNvSpPr>
          <p:nvPr>
            <p:ph type="dt" sz="half" idx="10"/>
          </p:nvPr>
        </p:nvSpPr>
        <p:spPr/>
        <p:txBody>
          <a:bodyPr/>
          <a:lstStyle/>
          <a:p>
            <a:fld id="{FB5D5E14-0351-4122-BC4D-BD4877DC9D08}" type="datetimeFigureOut">
              <a:rPr lang="zh-CN" altLang="en-US" smtClean="0"/>
              <a:t>2023/10/19</a:t>
            </a:fld>
            <a:endParaRPr lang="zh-CN" altLang="en-US"/>
          </a:p>
        </p:txBody>
      </p:sp>
      <p:sp>
        <p:nvSpPr>
          <p:cNvPr id="6" name="页脚占位符 5">
            <a:extLst>
              <a:ext uri="{FF2B5EF4-FFF2-40B4-BE49-F238E27FC236}">
                <a16:creationId xmlns:a16="http://schemas.microsoft.com/office/drawing/2014/main" id="{D6265002-0145-281D-2803-A31817AAFE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EF8D67-A344-A13E-1F2D-C828D752A5A3}"/>
              </a:ext>
            </a:extLst>
          </p:cNvPr>
          <p:cNvSpPr>
            <a:spLocks noGrp="1"/>
          </p:cNvSpPr>
          <p:nvPr>
            <p:ph type="sldNum" sz="quarter" idx="12"/>
          </p:nvPr>
        </p:nvSpPr>
        <p:spPr/>
        <p:txBody>
          <a:body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3970186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A111013-05E2-E600-E72D-1BD88CE96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0FBEF1D-78E7-A8B1-086A-052871C8B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1F1FAA-78F7-BFFE-C13A-8FDAE7232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D5E14-0351-4122-BC4D-BD4877DC9D08}"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01910630-3C95-E06E-F416-4CE294354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7A99F72-E868-1E07-E584-CD669BF48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1067-412E-4851-9736-18759C3ED8AC}" type="slidenum">
              <a:rPr lang="zh-CN" altLang="en-US" smtClean="0"/>
              <a:t>‹#›</a:t>
            </a:fld>
            <a:endParaRPr lang="zh-CN" altLang="en-US"/>
          </a:p>
        </p:txBody>
      </p:sp>
    </p:spTree>
    <p:extLst>
      <p:ext uri="{BB962C8B-B14F-4D97-AF65-F5344CB8AC3E}">
        <p14:creationId xmlns:p14="http://schemas.microsoft.com/office/powerpoint/2010/main" val="574883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www.netstock.com/" TargetMode="External"/><Relationship Id="rId3" Type="http://schemas.openxmlformats.org/officeDocument/2006/relationships/hyperlink" Target="https://www.logility.com/blog/demand-optimization-maturity-curve/" TargetMode="External"/><Relationship Id="rId7" Type="http://schemas.openxmlformats.org/officeDocument/2006/relationships/hyperlink" Target="https://pacemaker.ai/blog/why-demand-forecasting-is-crucial-for-compani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veryableops.com/blog/demand-forecasting-problems" TargetMode="External"/><Relationship Id="rId5" Type="http://schemas.openxmlformats.org/officeDocument/2006/relationships/hyperlink" Target="https://nexocode.com/blog/posts/supply-chain-forecasting-challenges/" TargetMode="External"/><Relationship Id="rId4" Type="http://schemas.openxmlformats.org/officeDocument/2006/relationships/hyperlink" Target="https://www.shipbob.com/blog/demand-forecast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55B289C-FFBC-4DA1-9048-5AB172C33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4" descr="View from top of a car speeding along a bridge">
            <a:extLst>
              <a:ext uri="{FF2B5EF4-FFF2-40B4-BE49-F238E27FC236}">
                <a16:creationId xmlns:a16="http://schemas.microsoft.com/office/drawing/2014/main" id="{BDCDEE27-F55C-73A5-EA0E-CD2A721CFFD7}"/>
              </a:ext>
            </a:extLst>
          </p:cNvPr>
          <p:cNvPicPr>
            <a:picLocks noChangeAspect="1"/>
          </p:cNvPicPr>
          <p:nvPr/>
        </p:nvPicPr>
        <p:blipFill rotWithShape="1">
          <a:blip r:embed="rId2"/>
          <a:srcRect l="24299" r="9005" b="-1"/>
          <a:stretch/>
        </p:blipFill>
        <p:spPr>
          <a:xfrm>
            <a:off x="20" y="1450"/>
            <a:ext cx="6095980" cy="6855100"/>
          </a:xfrm>
          <a:prstGeom prst="rect">
            <a:avLst/>
          </a:prstGeom>
        </p:spPr>
      </p:pic>
      <p:sp>
        <p:nvSpPr>
          <p:cNvPr id="18" name="Rectangle 10">
            <a:extLst>
              <a:ext uri="{FF2B5EF4-FFF2-40B4-BE49-F238E27FC236}">
                <a16:creationId xmlns:a16="http://schemas.microsoft.com/office/drawing/2014/main" id="{59819350-82D4-404F-8D7E-92AD1DBC5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523" y="914400"/>
            <a:ext cx="6094477" cy="5029200"/>
          </a:xfrm>
          <a:prstGeom prst="rect">
            <a:avLst/>
          </a:prstGeom>
          <a:pattFill prst="lgGrid">
            <a:fgClr>
              <a:srgbClr val="EBEEF2"/>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2">
            <a:extLst>
              <a:ext uri="{FF2B5EF4-FFF2-40B4-BE49-F238E27FC236}">
                <a16:creationId xmlns:a16="http://schemas.microsoft.com/office/drawing/2014/main" id="{760F3168-91D5-4F97-8256-506351938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8868" y="2818150"/>
            <a:ext cx="6769707" cy="257181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6E0B2BBD-1972-F8B5-B65E-2CE6F95B7BB6}"/>
              </a:ext>
            </a:extLst>
          </p:cNvPr>
          <p:cNvSpPr>
            <a:spLocks noGrp="1"/>
          </p:cNvSpPr>
          <p:nvPr>
            <p:ph type="ctrTitle"/>
          </p:nvPr>
        </p:nvSpPr>
        <p:spPr>
          <a:xfrm>
            <a:off x="4896262" y="2971800"/>
            <a:ext cx="6320378" cy="1871330"/>
          </a:xfrm>
        </p:spPr>
        <p:txBody>
          <a:bodyPr anchor="b">
            <a:normAutofit/>
          </a:bodyPr>
          <a:lstStyle/>
          <a:p>
            <a:pPr algn="l"/>
            <a:r>
              <a:rPr lang="en-US" altLang="zh-CN" sz="6200">
                <a:solidFill>
                  <a:srgbClr val="000000"/>
                </a:solidFill>
              </a:rPr>
              <a:t>Tesla's Strategic Shift: </a:t>
            </a:r>
            <a:endParaRPr lang="zh-CN" altLang="en-US" sz="6200">
              <a:solidFill>
                <a:srgbClr val="000000"/>
              </a:solidFill>
            </a:endParaRPr>
          </a:p>
        </p:txBody>
      </p:sp>
      <p:sp>
        <p:nvSpPr>
          <p:cNvPr id="3" name="副标题 2">
            <a:extLst>
              <a:ext uri="{FF2B5EF4-FFF2-40B4-BE49-F238E27FC236}">
                <a16:creationId xmlns:a16="http://schemas.microsoft.com/office/drawing/2014/main" id="{463A1FCA-13D2-998B-F8BA-E52373B0989A}"/>
              </a:ext>
            </a:extLst>
          </p:cNvPr>
          <p:cNvSpPr>
            <a:spLocks noGrp="1"/>
          </p:cNvSpPr>
          <p:nvPr>
            <p:ph type="subTitle" idx="1"/>
          </p:nvPr>
        </p:nvSpPr>
        <p:spPr>
          <a:xfrm>
            <a:off x="4896263" y="4657063"/>
            <a:ext cx="6321902" cy="648583"/>
          </a:xfrm>
        </p:spPr>
        <p:txBody>
          <a:bodyPr>
            <a:normAutofit/>
          </a:bodyPr>
          <a:lstStyle/>
          <a:p>
            <a:pPr algn="l"/>
            <a:r>
              <a:rPr lang="en-US" altLang="zh-CN" sz="2000" dirty="0">
                <a:solidFill>
                  <a:srgbClr val="000000"/>
                </a:solidFill>
              </a:rPr>
              <a:t>Harnessing Demand Forecasting for Enhanced Operational Efficiency</a:t>
            </a:r>
            <a:endParaRPr lang="zh-CN" altLang="en-US" sz="2000" dirty="0">
              <a:solidFill>
                <a:srgbClr val="000000"/>
              </a:solidFill>
            </a:endParaRPr>
          </a:p>
        </p:txBody>
      </p:sp>
      <p:sp>
        <p:nvSpPr>
          <p:cNvPr id="15" name="Rectangle 14">
            <a:extLst>
              <a:ext uri="{FF2B5EF4-FFF2-40B4-BE49-F238E27FC236}">
                <a16:creationId xmlns:a16="http://schemas.microsoft.com/office/drawing/2014/main" id="{9294A07D-727F-432B-912F-DF0974DDE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8868" y="5389963"/>
            <a:ext cx="6769707" cy="1645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63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日程表&#10;&#10;中度可信度描述已自动生成">
            <a:extLst>
              <a:ext uri="{FF2B5EF4-FFF2-40B4-BE49-F238E27FC236}">
                <a16:creationId xmlns:a16="http://schemas.microsoft.com/office/drawing/2014/main" id="{3DFB4618-24F3-C3F6-36D3-7FE11AA7D4AE}"/>
              </a:ext>
            </a:extLst>
          </p:cNvPr>
          <p:cNvPicPr>
            <a:picLocks noGrp="1" noChangeAspect="1"/>
          </p:cNvPicPr>
          <p:nvPr>
            <p:ph idx="1"/>
          </p:nvPr>
        </p:nvPicPr>
        <p:blipFill rotWithShape="1">
          <a:blip r:embed="rId3"/>
          <a:srcRect b="2900"/>
          <a:stretch/>
        </p:blipFill>
        <p:spPr>
          <a:xfrm>
            <a:off x="20" y="10"/>
            <a:ext cx="12191980" cy="6866290"/>
          </a:xfrm>
          <a:prstGeom prst="rect">
            <a:avLst/>
          </a:prstGeom>
        </p:spPr>
      </p:pic>
    </p:spTree>
    <p:extLst>
      <p:ext uri="{BB962C8B-B14F-4D97-AF65-F5344CB8AC3E}">
        <p14:creationId xmlns:p14="http://schemas.microsoft.com/office/powerpoint/2010/main" val="231375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53CAF-FB15-798D-1331-4E05CAC94232}"/>
              </a:ext>
            </a:extLst>
          </p:cNvPr>
          <p:cNvSpPr>
            <a:spLocks noGrp="1"/>
          </p:cNvSpPr>
          <p:nvPr>
            <p:ph type="title"/>
          </p:nvPr>
        </p:nvSpPr>
        <p:spPr/>
        <p:txBody>
          <a:bodyPr/>
          <a:lstStyle/>
          <a:p>
            <a:r>
              <a:rPr lang="en-US" altLang="zh-CN" dirty="0"/>
              <a:t>IMPACTS</a:t>
            </a:r>
            <a:endParaRPr lang="zh-CN" altLang="en-US" dirty="0"/>
          </a:p>
        </p:txBody>
      </p:sp>
      <p:graphicFrame>
        <p:nvGraphicFramePr>
          <p:cNvPr id="7" name="内容占位符 2">
            <a:extLst>
              <a:ext uri="{FF2B5EF4-FFF2-40B4-BE49-F238E27FC236}">
                <a16:creationId xmlns:a16="http://schemas.microsoft.com/office/drawing/2014/main" id="{BF2095B0-3792-13CC-F63A-E5B0AD5CE4F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453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53CAF-FB15-798D-1331-4E05CAC94232}"/>
              </a:ext>
            </a:extLst>
          </p:cNvPr>
          <p:cNvSpPr>
            <a:spLocks noGrp="1"/>
          </p:cNvSpPr>
          <p:nvPr>
            <p:ph type="title"/>
          </p:nvPr>
        </p:nvSpPr>
        <p:spPr>
          <a:xfrm>
            <a:off x="762000" y="1138036"/>
            <a:ext cx="4085665" cy="1402470"/>
          </a:xfrm>
        </p:spPr>
        <p:txBody>
          <a:bodyPr anchor="t">
            <a:normAutofit/>
          </a:bodyPr>
          <a:lstStyle/>
          <a:p>
            <a:r>
              <a:rPr lang="en-US" altLang="zh-CN" sz="3200" b="1" dirty="0"/>
              <a:t>RISKS</a:t>
            </a:r>
            <a:endParaRPr lang="zh-CN" altLang="en-US" sz="3200" b="1" dirty="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内容占位符 2">
            <a:extLst>
              <a:ext uri="{FF2B5EF4-FFF2-40B4-BE49-F238E27FC236}">
                <a16:creationId xmlns:a16="http://schemas.microsoft.com/office/drawing/2014/main" id="{447921A3-2645-8EAF-3728-2B82D03D84E1}"/>
              </a:ext>
            </a:extLst>
          </p:cNvPr>
          <p:cNvSpPr>
            <a:spLocks noGrp="1"/>
          </p:cNvSpPr>
          <p:nvPr>
            <p:ph idx="1"/>
          </p:nvPr>
        </p:nvSpPr>
        <p:spPr>
          <a:xfrm>
            <a:off x="762000" y="1839271"/>
            <a:ext cx="4085665" cy="4228042"/>
          </a:xfrm>
        </p:spPr>
        <p:txBody>
          <a:bodyPr>
            <a:normAutofit/>
          </a:bodyPr>
          <a:lstStyle/>
          <a:p>
            <a:r>
              <a:rPr lang="en-US" altLang="zh-CN" sz="1400" dirty="0"/>
              <a:t>Organizational Readiness and Adaptability: Tesla's growth could pose challenges in staff adaptability and cultural alignment with the new Demand Forecasting Solutions.</a:t>
            </a:r>
          </a:p>
          <a:p>
            <a:endParaRPr lang="en-US" altLang="zh-CN" sz="1400" dirty="0"/>
          </a:p>
          <a:p>
            <a:r>
              <a:rPr lang="en-US" altLang="zh-CN" sz="1400" dirty="0"/>
              <a:t>External Relationship Dynamics: The new technology might strain Tesla's relationships with suppliers and dealers due to increased third-party data dependencies.</a:t>
            </a:r>
          </a:p>
          <a:p>
            <a:endParaRPr lang="en-US" altLang="zh-CN" sz="1400" dirty="0"/>
          </a:p>
          <a:p>
            <a:r>
              <a:rPr lang="en-US" altLang="zh-CN" sz="1400" dirty="0"/>
              <a:t>Competitive Landscape Alteration: Tesla's adoption of the technology could standardize demand forecasting in the industry, potentially commoditizing this aspect of the electric vehicle sector.</a:t>
            </a:r>
            <a:endParaRPr lang="zh-CN" altLang="en-US" sz="1400" dirty="0"/>
          </a:p>
        </p:txBody>
      </p:sp>
      <p:pic>
        <p:nvPicPr>
          <p:cNvPr id="5" name="Picture 4" descr="Cars parked in a line">
            <a:extLst>
              <a:ext uri="{FF2B5EF4-FFF2-40B4-BE49-F238E27FC236}">
                <a16:creationId xmlns:a16="http://schemas.microsoft.com/office/drawing/2014/main" id="{7A9C3C98-6BF2-F072-5FFF-29F84B796BEF}"/>
              </a:ext>
            </a:extLst>
          </p:cNvPr>
          <p:cNvPicPr>
            <a:picLocks noChangeAspect="1"/>
          </p:cNvPicPr>
          <p:nvPr/>
        </p:nvPicPr>
        <p:blipFill rotWithShape="1">
          <a:blip r:embed="rId3"/>
          <a:srcRect l="23055" r="5411"/>
          <a:stretch/>
        </p:blipFill>
        <p:spPr>
          <a:xfrm>
            <a:off x="5650992" y="10"/>
            <a:ext cx="6541008" cy="6857990"/>
          </a:xfrm>
          <a:prstGeom prst="rect">
            <a:avLst/>
          </a:prstGeom>
        </p:spPr>
      </p:pic>
    </p:spTree>
    <p:extLst>
      <p:ext uri="{BB962C8B-B14F-4D97-AF65-F5344CB8AC3E}">
        <p14:creationId xmlns:p14="http://schemas.microsoft.com/office/powerpoint/2010/main" val="326987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53CAF-FB15-798D-1331-4E05CAC94232}"/>
              </a:ext>
            </a:extLst>
          </p:cNvPr>
          <p:cNvSpPr>
            <a:spLocks noGrp="1"/>
          </p:cNvSpPr>
          <p:nvPr>
            <p:ph type="title"/>
          </p:nvPr>
        </p:nvSpPr>
        <p:spPr>
          <a:xfrm>
            <a:off x="6823879" y="741392"/>
            <a:ext cx="4030588" cy="495738"/>
          </a:xfrm>
        </p:spPr>
        <p:txBody>
          <a:bodyPr anchor="b">
            <a:normAutofit fontScale="90000"/>
          </a:bodyPr>
          <a:lstStyle/>
          <a:p>
            <a:r>
              <a:rPr lang="en-US" altLang="zh-CN" sz="3200" b="1" dirty="0"/>
              <a:t>IMITIGATION</a:t>
            </a:r>
            <a:endParaRPr lang="zh-CN" altLang="en-US" sz="3200" b="1" dirty="0"/>
          </a:p>
        </p:txBody>
      </p:sp>
      <p:pic>
        <p:nvPicPr>
          <p:cNvPr id="5" name="Picture 4" descr="A 3D pattern of ring shapes connected by lines">
            <a:extLst>
              <a:ext uri="{FF2B5EF4-FFF2-40B4-BE49-F238E27FC236}">
                <a16:creationId xmlns:a16="http://schemas.microsoft.com/office/drawing/2014/main" id="{1AFD762E-570A-4CEF-4124-84FADBA222D5}"/>
              </a:ext>
            </a:extLst>
          </p:cNvPr>
          <p:cNvPicPr>
            <a:picLocks noChangeAspect="1"/>
          </p:cNvPicPr>
          <p:nvPr/>
        </p:nvPicPr>
        <p:blipFill rotWithShape="1">
          <a:blip r:embed="rId3"/>
          <a:srcRect l="8639" r="4136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447921A3-2645-8EAF-3728-2B82D03D84E1}"/>
              </a:ext>
            </a:extLst>
          </p:cNvPr>
          <p:cNvSpPr>
            <a:spLocks noGrp="1"/>
          </p:cNvSpPr>
          <p:nvPr>
            <p:ph idx="1"/>
          </p:nvPr>
        </p:nvSpPr>
        <p:spPr>
          <a:xfrm>
            <a:off x="6554937" y="1801956"/>
            <a:ext cx="5052564" cy="4857028"/>
          </a:xfrm>
        </p:spPr>
        <p:txBody>
          <a:bodyPr anchor="t">
            <a:normAutofit/>
          </a:bodyPr>
          <a:lstStyle/>
          <a:p>
            <a:r>
              <a:rPr lang="en-US" altLang="zh-CN" sz="1600" dirty="0">
                <a:latin typeface="Times New Roman" panose="02020603050405020304" pitchFamily="18" charset="0"/>
                <a:cs typeface="Times New Roman" panose="02020603050405020304" pitchFamily="18" charset="0"/>
              </a:rPr>
              <a:t>Stakeholder Involvement: Engage all stakeholders through communication and feedback sessions to ensure seamless adoption.</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Change Management: Implement a tailored change management plan, with training and pilot programs, addressing Tesla's unique needs.</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Resource and Capability Management: Utilize Azure collaborations and consider outsourcing to bolster IT capabilities and support during the transition.</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Pace of Deployment: </a:t>
            </a:r>
            <a:r>
              <a:rPr lang="en-US" altLang="zh-CN" sz="1600" dirty="0" err="1">
                <a:latin typeface="Times New Roman" panose="02020603050405020304" pitchFamily="18" charset="0"/>
                <a:cs typeface="Times New Roman" panose="02020603050405020304" pitchFamily="18" charset="0"/>
              </a:rPr>
              <a:t>Opt</a:t>
            </a:r>
            <a:r>
              <a:rPr lang="en-US" altLang="zh-CN" sz="1600" dirty="0">
                <a:latin typeface="Times New Roman" panose="02020603050405020304" pitchFamily="18" charset="0"/>
                <a:cs typeface="Times New Roman" panose="02020603050405020304" pitchFamily="18" charset="0"/>
              </a:rPr>
              <a:t> for a phased deployment to identify and address challenges early on.</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Governance Structure: Form a governance body to guide the integration in line with Tesla's goals.</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12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2"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CAC53CAF-FB15-798D-1331-4E05CAC94232}"/>
              </a:ext>
            </a:extLst>
          </p:cNvPr>
          <p:cNvSpPr>
            <a:spLocks noGrp="1"/>
          </p:cNvSpPr>
          <p:nvPr>
            <p:ph type="title"/>
          </p:nvPr>
        </p:nvSpPr>
        <p:spPr>
          <a:xfrm>
            <a:off x="786385" y="841248"/>
            <a:ext cx="3515244" cy="5340097"/>
          </a:xfrm>
        </p:spPr>
        <p:txBody>
          <a:bodyPr anchor="ctr">
            <a:normAutofit/>
          </a:bodyPr>
          <a:lstStyle/>
          <a:p>
            <a:r>
              <a:rPr lang="en-US" altLang="zh-CN" sz="4800">
                <a:solidFill>
                  <a:schemeClr val="bg1"/>
                </a:solidFill>
              </a:rPr>
              <a:t>Adoption Analysis: Goals</a:t>
            </a:r>
            <a:endParaRPr lang="zh-CN" altLang="en-US" sz="4800">
              <a:solidFill>
                <a:schemeClr val="bg1"/>
              </a:solidFill>
            </a:endParaRPr>
          </a:p>
        </p:txBody>
      </p:sp>
      <p:graphicFrame>
        <p:nvGraphicFramePr>
          <p:cNvPr id="39" name="内容占位符 2">
            <a:extLst>
              <a:ext uri="{FF2B5EF4-FFF2-40B4-BE49-F238E27FC236}">
                <a16:creationId xmlns:a16="http://schemas.microsoft.com/office/drawing/2014/main" id="{A937E623-50D6-798D-76BB-B6CEA8383C06}"/>
              </a:ext>
            </a:extLst>
          </p:cNvPr>
          <p:cNvGraphicFramePr>
            <a:graphicFrameLocks noGrp="1"/>
          </p:cNvGraphicFramePr>
          <p:nvPr>
            <p:ph idx="1"/>
            <p:extLst>
              <p:ext uri="{D42A27DB-BD31-4B8C-83A1-F6EECF244321}">
                <p14:modId xmlns:p14="http://schemas.microsoft.com/office/powerpoint/2010/main" val="539810622"/>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378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CAC53CAF-FB15-798D-1331-4E05CAC94232}"/>
              </a:ext>
            </a:extLst>
          </p:cNvPr>
          <p:cNvSpPr>
            <a:spLocks noGrp="1"/>
          </p:cNvSpPr>
          <p:nvPr>
            <p:ph type="title"/>
          </p:nvPr>
        </p:nvSpPr>
        <p:spPr>
          <a:xfrm>
            <a:off x="786385" y="841248"/>
            <a:ext cx="3515244" cy="5340097"/>
          </a:xfrm>
        </p:spPr>
        <p:txBody>
          <a:bodyPr anchor="ctr">
            <a:normAutofit/>
          </a:bodyPr>
          <a:lstStyle/>
          <a:p>
            <a:r>
              <a:rPr lang="en-US" altLang="zh-CN" sz="4800" dirty="0">
                <a:solidFill>
                  <a:schemeClr val="bg1"/>
                </a:solidFill>
              </a:rPr>
              <a:t>Adoption Analysis: Costs</a:t>
            </a:r>
            <a:endParaRPr lang="zh-CN" altLang="en-US" sz="4800" dirty="0">
              <a:solidFill>
                <a:schemeClr val="bg1"/>
              </a:solidFill>
            </a:endParaRPr>
          </a:p>
        </p:txBody>
      </p:sp>
      <p:graphicFrame>
        <p:nvGraphicFramePr>
          <p:cNvPr id="5" name="内容占位符 2">
            <a:extLst>
              <a:ext uri="{FF2B5EF4-FFF2-40B4-BE49-F238E27FC236}">
                <a16:creationId xmlns:a16="http://schemas.microsoft.com/office/drawing/2014/main" id="{738C26FF-0165-395E-C818-37718730A958}"/>
              </a:ext>
            </a:extLst>
          </p:cNvPr>
          <p:cNvGraphicFramePr>
            <a:graphicFrameLocks noGrp="1"/>
          </p:cNvGraphicFramePr>
          <p:nvPr>
            <p:ph idx="1"/>
            <p:extLst>
              <p:ext uri="{D42A27DB-BD31-4B8C-83A1-F6EECF244321}">
                <p14:modId xmlns:p14="http://schemas.microsoft.com/office/powerpoint/2010/main" val="3327210385"/>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327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标题 3">
            <a:extLst>
              <a:ext uri="{FF2B5EF4-FFF2-40B4-BE49-F238E27FC236}">
                <a16:creationId xmlns:a16="http://schemas.microsoft.com/office/drawing/2014/main" id="{FBBC0E91-69B6-BA01-251D-90F18DB5723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altLang="zh-CN" sz="7200" kern="1200">
                <a:solidFill>
                  <a:schemeClr val="tx1"/>
                </a:solidFill>
                <a:latin typeface="+mj-lt"/>
                <a:ea typeface="+mj-ea"/>
                <a:cs typeface="+mj-cs"/>
              </a:rPr>
              <a:t>THANK YOU! Do You Have Any Questions?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220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53CAF-FB15-798D-1331-4E05CAC94232}"/>
              </a:ext>
            </a:extLst>
          </p:cNvPr>
          <p:cNvSpPr>
            <a:spLocks noGrp="1"/>
          </p:cNvSpPr>
          <p:nvPr>
            <p:ph type="title"/>
          </p:nvPr>
        </p:nvSpPr>
        <p:spPr>
          <a:xfrm>
            <a:off x="838200" y="365125"/>
            <a:ext cx="10515600" cy="1325563"/>
          </a:xfrm>
        </p:spPr>
        <p:txBody>
          <a:bodyPr/>
          <a:lstStyle/>
          <a:p>
            <a:r>
              <a:rPr lang="en-US" altLang="zh-CN"/>
              <a:t>WORK CITY</a:t>
            </a:r>
            <a:endParaRPr lang="zh-CN" altLang="en-US" dirty="0"/>
          </a:p>
        </p:txBody>
      </p:sp>
      <p:graphicFrame>
        <p:nvGraphicFramePr>
          <p:cNvPr id="5" name="内容占位符 2">
            <a:extLst>
              <a:ext uri="{FF2B5EF4-FFF2-40B4-BE49-F238E27FC236}">
                <a16:creationId xmlns:a16="http://schemas.microsoft.com/office/drawing/2014/main" id="{1EC0E2C8-CE32-1ADE-20A6-4DE0AA7138FC}"/>
              </a:ext>
            </a:extLst>
          </p:cNvPr>
          <p:cNvGraphicFramePr>
            <a:graphicFrameLocks noGrp="1"/>
          </p:cNvGraphicFramePr>
          <p:nvPr>
            <p:ph idx="1"/>
            <p:extLst>
              <p:ext uri="{D42A27DB-BD31-4B8C-83A1-F6EECF244321}">
                <p14:modId xmlns:p14="http://schemas.microsoft.com/office/powerpoint/2010/main" val="18511311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068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A44D77-AC9F-0B8A-DE05-EA8E1ADD9612}"/>
              </a:ext>
            </a:extLst>
          </p:cNvPr>
          <p:cNvSpPr>
            <a:spLocks noGrp="1"/>
          </p:cNvSpPr>
          <p:nvPr>
            <p:ph idx="1"/>
          </p:nvPr>
        </p:nvSpPr>
        <p:spPr>
          <a:xfrm>
            <a:off x="408214" y="457200"/>
            <a:ext cx="10945586" cy="5719763"/>
          </a:xfrm>
        </p:spPr>
        <p:txBody>
          <a:bodyPr>
            <a:normAutofit fontScale="92500" lnSpcReduction="20000"/>
          </a:bodyPr>
          <a:lstStyle/>
          <a:p>
            <a:r>
              <a:rPr lang="en-US" altLang="zh-CN" dirty="0" err="1"/>
              <a:t>Logility</a:t>
            </a:r>
            <a:r>
              <a:rPr lang="en-US" altLang="zh-CN" dirty="0"/>
              <a:t>, “Demand Optimization Maturity Curve”, October 22, 2022, </a:t>
            </a:r>
            <a:r>
              <a:rPr lang="en-US" altLang="zh-CN" dirty="0">
                <a:hlinkClick r:id="rId3"/>
              </a:rPr>
              <a:t>https://www.logility.com/blog/demand-optimization-maturity-curve/</a:t>
            </a:r>
            <a:endParaRPr lang="en-US" altLang="zh-CN" dirty="0"/>
          </a:p>
          <a:p>
            <a:r>
              <a:rPr lang="en-US" altLang="zh-CN" dirty="0"/>
              <a:t>Rachel, Hand, “What is Demand Forecasting? Importance and Benefits of Forecasting Customer Demand” October 13, 2023, </a:t>
            </a:r>
            <a:r>
              <a:rPr lang="en-US" altLang="zh-CN" dirty="0">
                <a:hlinkClick r:id="rId4"/>
              </a:rPr>
              <a:t>https://www.shipbob.com/blog/demand-forecasting/</a:t>
            </a:r>
            <a:endParaRPr lang="en-US" altLang="zh-CN" dirty="0"/>
          </a:p>
          <a:p>
            <a:r>
              <a:rPr lang="en-US" altLang="zh-CN" dirty="0"/>
              <a:t>Dorota, </a:t>
            </a:r>
            <a:r>
              <a:rPr lang="en-US" altLang="zh-CN" dirty="0" err="1"/>
              <a:t>Owczarek</a:t>
            </a:r>
            <a:r>
              <a:rPr lang="en-US" altLang="zh-CN" dirty="0"/>
              <a:t>, “What Makes Demand Forecasting Difficult? Navigating the Supply Chain Forecasting Challenges”, April 22, 2023, </a:t>
            </a:r>
            <a:r>
              <a:rPr lang="en-US" altLang="zh-CN" dirty="0">
                <a:hlinkClick r:id="rId5"/>
              </a:rPr>
              <a:t>https://nexocode.com/blog/posts/supply-chain-forecasting-challenges/</a:t>
            </a:r>
            <a:endParaRPr lang="en-US" altLang="zh-CN" dirty="0"/>
          </a:p>
          <a:p>
            <a:r>
              <a:rPr lang="en-US" altLang="zh-CN" dirty="0"/>
              <a:t>Steven, Calhoun, “Demand Forecasting Problems and How to Solve Them”, February 5, 2021, </a:t>
            </a:r>
            <a:r>
              <a:rPr lang="en-US" altLang="zh-CN" dirty="0">
                <a:hlinkClick r:id="rId6"/>
              </a:rPr>
              <a:t>https://www.veryableops.com/blog/demand-forecasting-problems</a:t>
            </a:r>
            <a:endParaRPr lang="en-US" altLang="zh-CN" dirty="0"/>
          </a:p>
          <a:p>
            <a:r>
              <a:rPr lang="en-US" altLang="zh-CN" dirty="0"/>
              <a:t>Pacemaker editorial office, “Why Demand Forecasting is Crucial for Companies”,  July 4, 2023, </a:t>
            </a:r>
            <a:r>
              <a:rPr lang="en-US" altLang="zh-CN" dirty="0">
                <a:hlinkClick r:id="rId7"/>
              </a:rPr>
              <a:t>https://pacemaker.ai/blog/why-demand-forecasting-is-crucial-for-companies</a:t>
            </a:r>
            <a:endParaRPr lang="en-US" altLang="zh-CN" dirty="0"/>
          </a:p>
          <a:p>
            <a:r>
              <a:rPr lang="en-US" altLang="zh-CN" dirty="0" err="1"/>
              <a:t>Netstock</a:t>
            </a:r>
            <a:r>
              <a:rPr lang="en-US" altLang="zh-CN" dirty="0"/>
              <a:t>, “Calculate your ROI”, October 17, 2023, </a:t>
            </a:r>
            <a:r>
              <a:rPr lang="en-US" altLang="zh-CN" dirty="0">
                <a:hlinkClick r:id="rId8"/>
              </a:rPr>
              <a:t>https://www.netstock.com/</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90511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AC53CAF-FB15-798D-1331-4E05CAC94232}"/>
              </a:ext>
            </a:extLst>
          </p:cNvPr>
          <p:cNvSpPr>
            <a:spLocks noGrp="1"/>
          </p:cNvSpPr>
          <p:nvPr>
            <p:ph type="title"/>
          </p:nvPr>
        </p:nvSpPr>
        <p:spPr>
          <a:xfrm>
            <a:off x="640080" y="325369"/>
            <a:ext cx="4368602" cy="1956841"/>
          </a:xfrm>
        </p:spPr>
        <p:txBody>
          <a:bodyPr anchor="b">
            <a:normAutofit/>
          </a:bodyPr>
          <a:lstStyle/>
          <a:p>
            <a:r>
              <a:rPr lang="en-US" altLang="zh-CN" sz="5400"/>
              <a:t>DISCUSSION POINTS</a:t>
            </a:r>
            <a:endParaRPr lang="zh-CN" altLang="en-US"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447921A3-2645-8EAF-3728-2B82D03D84E1}"/>
              </a:ext>
            </a:extLst>
          </p:cNvPr>
          <p:cNvSpPr>
            <a:spLocks noGrp="1"/>
          </p:cNvSpPr>
          <p:nvPr>
            <p:ph idx="1"/>
          </p:nvPr>
        </p:nvSpPr>
        <p:spPr>
          <a:xfrm>
            <a:off x="640080" y="2872899"/>
            <a:ext cx="4243589" cy="3320668"/>
          </a:xfrm>
        </p:spPr>
        <p:txBody>
          <a:bodyPr>
            <a:normAutofit/>
          </a:bodyPr>
          <a:lstStyle/>
          <a:p>
            <a:r>
              <a:rPr lang="en-US" altLang="zh-CN" sz="2200" dirty="0"/>
              <a:t>Today’s Tesla</a:t>
            </a:r>
          </a:p>
          <a:p>
            <a:r>
              <a:rPr lang="en-US" altLang="zh-CN" sz="2200" dirty="0"/>
              <a:t>Integrate demand forecasting solutions recommendations and benefits</a:t>
            </a:r>
          </a:p>
          <a:p>
            <a:r>
              <a:rPr lang="en-US" altLang="zh-CN" sz="2200" dirty="0"/>
              <a:t>Demand forecasting solutions Analysis</a:t>
            </a:r>
          </a:p>
          <a:p>
            <a:r>
              <a:rPr lang="en-US" altLang="zh-CN" sz="2200" dirty="0"/>
              <a:t>Risks</a:t>
            </a:r>
          </a:p>
          <a:p>
            <a:r>
              <a:rPr lang="en-US" altLang="zh-CN" sz="2200" dirty="0"/>
              <a:t>Adoption Analysis</a:t>
            </a:r>
          </a:p>
        </p:txBody>
      </p:sp>
      <p:pic>
        <p:nvPicPr>
          <p:cNvPr id="5" name="Picture 4" descr="Maze">
            <a:extLst>
              <a:ext uri="{FF2B5EF4-FFF2-40B4-BE49-F238E27FC236}">
                <a16:creationId xmlns:a16="http://schemas.microsoft.com/office/drawing/2014/main" id="{FAD93A22-5B9F-337E-AABB-886F8004EAAD}"/>
              </a:ext>
            </a:extLst>
          </p:cNvPr>
          <p:cNvPicPr>
            <a:picLocks noChangeAspect="1"/>
          </p:cNvPicPr>
          <p:nvPr/>
        </p:nvPicPr>
        <p:blipFill rotWithShape="1">
          <a:blip r:embed="rId3"/>
          <a:srcRect l="13463" r="1958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2233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ng exposure of lights">
            <a:extLst>
              <a:ext uri="{FF2B5EF4-FFF2-40B4-BE49-F238E27FC236}">
                <a16:creationId xmlns:a16="http://schemas.microsoft.com/office/drawing/2014/main" id="{1F87E34D-0DBE-9075-FA0D-2F29465F049D}"/>
              </a:ext>
            </a:extLst>
          </p:cNvPr>
          <p:cNvPicPr>
            <a:picLocks noChangeAspect="1"/>
          </p:cNvPicPr>
          <p:nvPr/>
        </p:nvPicPr>
        <p:blipFill rotWithShape="1">
          <a:blip r:embed="rId3"/>
          <a:srcRect l="31314" r="16027"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AC53CAF-FB15-798D-1331-4E05CAC94232}"/>
              </a:ext>
            </a:extLst>
          </p:cNvPr>
          <p:cNvSpPr>
            <a:spLocks noGrp="1"/>
          </p:cNvSpPr>
          <p:nvPr>
            <p:ph type="title"/>
          </p:nvPr>
        </p:nvSpPr>
        <p:spPr>
          <a:xfrm>
            <a:off x="6115317" y="405685"/>
            <a:ext cx="5464968" cy="1559301"/>
          </a:xfrm>
        </p:spPr>
        <p:txBody>
          <a:bodyPr>
            <a:normAutofit/>
          </a:bodyPr>
          <a:lstStyle/>
          <a:p>
            <a:r>
              <a:rPr lang="en-US" altLang="zh-CN" sz="4000"/>
              <a:t>Today’s Tesla</a:t>
            </a:r>
            <a:endParaRPr lang="zh-CN" altLang="en-US" sz="4000"/>
          </a:p>
        </p:txBody>
      </p:sp>
      <p:sp>
        <p:nvSpPr>
          <p:cNvPr id="3" name="内容占位符 2">
            <a:extLst>
              <a:ext uri="{FF2B5EF4-FFF2-40B4-BE49-F238E27FC236}">
                <a16:creationId xmlns:a16="http://schemas.microsoft.com/office/drawing/2014/main" id="{447921A3-2645-8EAF-3728-2B82D03D84E1}"/>
              </a:ext>
            </a:extLst>
          </p:cNvPr>
          <p:cNvSpPr>
            <a:spLocks noGrp="1"/>
          </p:cNvSpPr>
          <p:nvPr>
            <p:ph idx="1"/>
          </p:nvPr>
        </p:nvSpPr>
        <p:spPr>
          <a:xfrm>
            <a:off x="6115317" y="2743200"/>
            <a:ext cx="5247340" cy="3496878"/>
          </a:xfrm>
        </p:spPr>
        <p:txBody>
          <a:bodyPr anchor="ctr">
            <a:normAutofit/>
          </a:bodyPr>
          <a:lstStyle/>
          <a:p>
            <a:r>
              <a:rPr lang="en-US" altLang="zh-CN" sz="1400"/>
              <a:t>Tesla combines a unique sales strategy with dedicated service and expansive charging infrastructure.</a:t>
            </a:r>
          </a:p>
          <a:p>
            <a:endParaRPr lang="en-US" altLang="zh-CN" sz="1400"/>
          </a:p>
          <a:p>
            <a:r>
              <a:rPr lang="en-US" altLang="zh-CN" sz="1400"/>
              <a:t>Emphasizing on both hardware and software, Tesla leads in innovation and sustainable energy solutions.</a:t>
            </a:r>
          </a:p>
          <a:p>
            <a:endParaRPr lang="en-US" altLang="zh-CN" sz="1400"/>
          </a:p>
          <a:p>
            <a:r>
              <a:rPr lang="en-US" altLang="zh-CN" sz="1400"/>
              <a:t>Tesla's self-sustained ecosystem, encompassing vehicles to energy storage, sets them apart from competitors.</a:t>
            </a:r>
          </a:p>
          <a:p>
            <a:endParaRPr lang="en-US" altLang="zh-CN" sz="1400"/>
          </a:p>
          <a:p>
            <a:r>
              <a:rPr lang="en-US" altLang="zh-CN" sz="1400"/>
              <a:t>In the years 2022-2023, as a significant number of competitors entered the market, Tesla's market share and profitability experienced a decline.</a:t>
            </a:r>
          </a:p>
          <a:p>
            <a:endParaRPr lang="en-US" altLang="zh-CN" sz="1400"/>
          </a:p>
          <a:p>
            <a:endParaRPr lang="zh-CN" altLang="en-US" sz="1400"/>
          </a:p>
        </p:txBody>
      </p:sp>
    </p:spTree>
    <p:extLst>
      <p:ext uri="{BB962C8B-B14F-4D97-AF65-F5344CB8AC3E}">
        <p14:creationId xmlns:p14="http://schemas.microsoft.com/office/powerpoint/2010/main" val="359321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1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1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 name="Isosceles Triangle 1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4" name="表格 15">
            <a:extLst>
              <a:ext uri="{FF2B5EF4-FFF2-40B4-BE49-F238E27FC236}">
                <a16:creationId xmlns:a16="http://schemas.microsoft.com/office/drawing/2014/main" id="{85DFDAB1-7F13-9CE3-C86B-7B1C9327C30B}"/>
              </a:ext>
            </a:extLst>
          </p:cNvPr>
          <p:cNvGraphicFramePr>
            <a:graphicFrameLocks/>
          </p:cNvGraphicFramePr>
          <p:nvPr>
            <p:extLst>
              <p:ext uri="{D42A27DB-BD31-4B8C-83A1-F6EECF244321}">
                <p14:modId xmlns:p14="http://schemas.microsoft.com/office/powerpoint/2010/main" val="1647147645"/>
              </p:ext>
            </p:extLst>
          </p:nvPr>
        </p:nvGraphicFramePr>
        <p:xfrm>
          <a:off x="1645549" y="643467"/>
          <a:ext cx="8900903" cy="5572793"/>
        </p:xfrm>
        <a:graphic>
          <a:graphicData uri="http://schemas.openxmlformats.org/drawingml/2006/table">
            <a:tbl>
              <a:tblPr firstRow="1" bandRow="1">
                <a:noFill/>
                <a:tableStyleId>{5C22544A-7EE6-4342-B048-85BDC9FD1C3A}</a:tableStyleId>
              </a:tblPr>
              <a:tblGrid>
                <a:gridCol w="944905">
                  <a:extLst>
                    <a:ext uri="{9D8B030D-6E8A-4147-A177-3AD203B41FA5}">
                      <a16:colId xmlns:a16="http://schemas.microsoft.com/office/drawing/2014/main" val="2260640092"/>
                    </a:ext>
                  </a:extLst>
                </a:gridCol>
                <a:gridCol w="7955998">
                  <a:extLst>
                    <a:ext uri="{9D8B030D-6E8A-4147-A177-3AD203B41FA5}">
                      <a16:colId xmlns:a16="http://schemas.microsoft.com/office/drawing/2014/main" val="3427111116"/>
                    </a:ext>
                  </a:extLst>
                </a:gridCol>
              </a:tblGrid>
              <a:tr h="2039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0" cap="none" spc="0" dirty="0">
                          <a:solidFill>
                            <a:schemeClr val="tx1"/>
                          </a:solidFill>
                        </a:rPr>
                        <a: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0" cap="none" spc="0" dirty="0">
                        <a:solidFill>
                          <a:schemeClr val="tx1"/>
                        </a:solidFill>
                      </a:endParaRPr>
                    </a:p>
                    <a:p>
                      <a:endParaRPr lang="zh-CN" altLang="en-US" sz="1800" b="0" cap="none" spc="0" dirty="0">
                        <a:solidFill>
                          <a:schemeClr val="tx1"/>
                        </a:solidFill>
                      </a:endParaRPr>
                    </a:p>
                  </a:txBody>
                  <a:tcPr marL="0" marR="99224" marT="20124" marB="100621" anchor="b">
                    <a:lnL w="12700" cmpd="sng">
                      <a:noFill/>
                    </a:lnL>
                    <a:lnR w="12700" cmpd="sng">
                      <a:noFill/>
                    </a:lnR>
                    <a:lnT w="9525" cap="flat" cmpd="sng" algn="ctr">
                      <a:noFill/>
                      <a:prstDash val="solid"/>
                    </a:lnT>
                    <a:lnB w="38100" cmpd="sng">
                      <a:noFill/>
                    </a:lnB>
                    <a:noFill/>
                  </a:tcPr>
                </a:tc>
                <a:tc>
                  <a:txBody>
                    <a:bodyPr/>
                    <a:lstStyle/>
                    <a:p>
                      <a:r>
                        <a:rPr lang="en-US" altLang="zh-CN" sz="1800" b="0" cap="none" spc="0">
                          <a:solidFill>
                            <a:schemeClr val="tx1"/>
                          </a:solidFill>
                          <a:latin typeface="Times New Roman" panose="02020603050405020304" pitchFamily="18" charset="0"/>
                          <a:cs typeface="Times New Roman" panose="02020603050405020304" pitchFamily="18" charset="0"/>
                        </a:rPr>
                        <a:t>Strengths:</a:t>
                      </a:r>
                    </a:p>
                    <a:p>
                      <a:r>
                        <a:rPr lang="en-US" altLang="zh-CN" sz="1800" b="0" cap="none" spc="0">
                          <a:solidFill>
                            <a:schemeClr val="tx1"/>
                          </a:solidFill>
                          <a:latin typeface="Times New Roman" panose="02020603050405020304" pitchFamily="18" charset="0"/>
                          <a:cs typeface="Times New Roman" panose="02020603050405020304" pitchFamily="18" charset="0"/>
                        </a:rPr>
                        <a:t>Impressive Hiring Strategy</a:t>
                      </a:r>
                    </a:p>
                    <a:p>
                      <a:r>
                        <a:rPr lang="en-US" altLang="zh-CN" sz="1800" b="0" cap="none" spc="0">
                          <a:solidFill>
                            <a:schemeClr val="tx1"/>
                          </a:solidFill>
                          <a:latin typeface="Times New Roman" panose="02020603050405020304" pitchFamily="18" charset="0"/>
                          <a:cs typeface="Times New Roman" panose="02020603050405020304" pitchFamily="18" charset="0"/>
                        </a:rPr>
                        <a:t>Strong Brand Value and High Market Capitalization</a:t>
                      </a:r>
                    </a:p>
                    <a:p>
                      <a:r>
                        <a:rPr lang="en-US" altLang="zh-CN" sz="1800" b="0" cap="none" spc="0">
                          <a:solidFill>
                            <a:schemeClr val="tx1"/>
                          </a:solidFill>
                          <a:latin typeface="Times New Roman" panose="02020603050405020304" pitchFamily="18" charset="0"/>
                          <a:cs typeface="Times New Roman" panose="02020603050405020304" pitchFamily="18" charset="0"/>
                        </a:rPr>
                        <a:t>Phenomenal Organizational Structure</a:t>
                      </a:r>
                    </a:p>
                    <a:p>
                      <a:r>
                        <a:rPr lang="en-US" altLang="zh-CN" sz="1800" b="0" cap="none" spc="0">
                          <a:solidFill>
                            <a:schemeClr val="tx1"/>
                          </a:solidFill>
                          <a:latin typeface="Times New Roman" panose="02020603050405020304" pitchFamily="18" charset="0"/>
                          <a:cs typeface="Times New Roman" panose="02020603050405020304" pitchFamily="18" charset="0"/>
                        </a:rPr>
                        <a:t>Unique Brand positioning and Superb Marketing Strategy</a:t>
                      </a:r>
                    </a:p>
                    <a:p>
                      <a:r>
                        <a:rPr lang="en-US" altLang="zh-CN" sz="1800" b="0" cap="none" spc="0">
                          <a:solidFill>
                            <a:schemeClr val="tx1"/>
                          </a:solidFill>
                          <a:latin typeface="Times New Roman" panose="02020603050405020304" pitchFamily="18" charset="0"/>
                          <a:cs typeface="Times New Roman" panose="02020603050405020304" pitchFamily="18" charset="0"/>
                        </a:rPr>
                        <a:t>Strong Innovative Capacity</a:t>
                      </a:r>
                    </a:p>
                    <a:p>
                      <a:r>
                        <a:rPr lang="en-US" altLang="zh-CN" sz="1800" b="0" cap="none" spc="0">
                          <a:solidFill>
                            <a:schemeClr val="tx1"/>
                          </a:solidFill>
                          <a:latin typeface="Times New Roman" panose="02020603050405020304" pitchFamily="18" charset="0"/>
                          <a:cs typeface="Times New Roman" panose="02020603050405020304" pitchFamily="18" charset="0"/>
                        </a:rPr>
                        <a:t>Almost Near-total Market Dominance</a:t>
                      </a:r>
                      <a:endParaRPr lang="zh-CN" altLang="en-US" sz="1800" b="0" cap="none" spc="0">
                        <a:solidFill>
                          <a:schemeClr val="tx1"/>
                        </a:solidFill>
                        <a:latin typeface="Times New Roman" panose="02020603050405020304" pitchFamily="18" charset="0"/>
                        <a:cs typeface="Times New Roman" panose="02020603050405020304" pitchFamily="18" charset="0"/>
                      </a:endParaRPr>
                    </a:p>
                  </a:txBody>
                  <a:tcPr marL="0" marR="99224" marT="20124" marB="100621"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276226856"/>
                  </a:ext>
                </a:extLst>
              </a:tr>
              <a:tr h="976027">
                <a:tc>
                  <a:txBody>
                    <a:bodyPr/>
                    <a:lstStyle/>
                    <a:p>
                      <a:r>
                        <a:rPr lang="en-US" altLang="zh-CN" sz="3200" cap="none" spc="0" dirty="0">
                          <a:solidFill>
                            <a:schemeClr val="tx1"/>
                          </a:solidFill>
                        </a:rPr>
                        <a:t>W</a:t>
                      </a:r>
                      <a:endParaRPr lang="zh-CN" altLang="en-US" sz="3200" cap="none" spc="0" dirty="0">
                        <a:solidFill>
                          <a:schemeClr val="tx1"/>
                        </a:solidFill>
                      </a:endParaRPr>
                    </a:p>
                  </a:txBody>
                  <a:tcPr marL="0" marR="85994" marT="30186" marB="100621">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r>
                        <a:rPr lang="en-US" altLang="zh-CN" sz="1300" b="1" cap="none" spc="0">
                          <a:solidFill>
                            <a:schemeClr val="tx1"/>
                          </a:solidFill>
                        </a:rPr>
                        <a:t>Weaknesses:</a:t>
                      </a:r>
                    </a:p>
                    <a:p>
                      <a:r>
                        <a:rPr lang="en-US" altLang="zh-CN" sz="1300" cap="none" spc="0">
                          <a:solidFill>
                            <a:schemeClr val="tx1"/>
                          </a:solidFill>
                        </a:rPr>
                        <a:t>Frequent Manufacturing Delays</a:t>
                      </a:r>
                    </a:p>
                    <a:p>
                      <a:r>
                        <a:rPr lang="en-US" altLang="zh-CN" sz="1300" cap="none" spc="0">
                          <a:solidFill>
                            <a:schemeClr val="tx1"/>
                          </a:solidFill>
                        </a:rPr>
                        <a:t>Setting Overly Optimistic Targets</a:t>
                      </a:r>
                    </a:p>
                    <a:p>
                      <a:r>
                        <a:rPr lang="en-US" altLang="zh-CN" sz="1300" cap="none" spc="0">
                          <a:solidFill>
                            <a:schemeClr val="tx1"/>
                          </a:solidFill>
                        </a:rPr>
                        <a:t>The Cost of Products</a:t>
                      </a:r>
                      <a:endParaRPr lang="zh-CN" altLang="en-US" sz="1300" cap="none" spc="0">
                        <a:solidFill>
                          <a:schemeClr val="tx1"/>
                        </a:solidFill>
                      </a:endParaRPr>
                    </a:p>
                  </a:txBody>
                  <a:tcPr marL="0" marR="85994" marT="30186" marB="100621">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1069000470"/>
                  </a:ext>
                </a:extLst>
              </a:tr>
              <a:tr h="1378512">
                <a:tc>
                  <a:txBody>
                    <a:bodyPr/>
                    <a:lstStyle/>
                    <a:p>
                      <a:r>
                        <a:rPr lang="en-US" altLang="zh-CN" sz="3200" cap="none" spc="0" dirty="0">
                          <a:solidFill>
                            <a:schemeClr val="tx1"/>
                          </a:solidFill>
                        </a:rPr>
                        <a:t>O</a:t>
                      </a:r>
                      <a:endParaRPr lang="zh-CN" altLang="en-US" sz="3200" cap="none" spc="0" dirty="0">
                        <a:solidFill>
                          <a:schemeClr val="tx1"/>
                        </a:solidFill>
                      </a:endParaRPr>
                    </a:p>
                  </a:txBody>
                  <a:tcPr marL="0" marR="85994" marT="30186" marB="10062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US" altLang="zh-CN" sz="1300" b="1" cap="none" spc="0">
                          <a:solidFill>
                            <a:schemeClr val="tx1"/>
                          </a:solidFill>
                          <a:latin typeface="Times New Roman" panose="02020603050405020304" pitchFamily="18" charset="0"/>
                          <a:cs typeface="Times New Roman" panose="02020603050405020304" pitchFamily="18" charset="0"/>
                        </a:rPr>
                        <a:t>Opportunities:</a:t>
                      </a:r>
                    </a:p>
                    <a:p>
                      <a:r>
                        <a:rPr lang="en-US" altLang="zh-CN" sz="1300" cap="none" spc="0">
                          <a:solidFill>
                            <a:schemeClr val="tx1"/>
                          </a:solidFill>
                          <a:latin typeface="Times New Roman" panose="02020603050405020304" pitchFamily="18" charset="0"/>
                          <a:cs typeface="Times New Roman" panose="02020603050405020304" pitchFamily="18" charset="0"/>
                        </a:rPr>
                        <a:t>Introducing Its Products to New Markets</a:t>
                      </a:r>
                    </a:p>
                    <a:p>
                      <a:r>
                        <a:rPr lang="en-US" altLang="zh-CN" sz="1300" cap="none" spc="0">
                          <a:solidFill>
                            <a:schemeClr val="tx1"/>
                          </a:solidFill>
                          <a:latin typeface="Times New Roman" panose="02020603050405020304" pitchFamily="18" charset="0"/>
                          <a:cs typeface="Times New Roman" panose="02020603050405020304" pitchFamily="18" charset="0"/>
                        </a:rPr>
                        <a:t>Improving the Affordability of Their Vehicles</a:t>
                      </a:r>
                    </a:p>
                    <a:p>
                      <a:r>
                        <a:rPr lang="en-US" altLang="zh-CN" sz="1300" cap="none" spc="0">
                          <a:solidFill>
                            <a:schemeClr val="tx1"/>
                          </a:solidFill>
                          <a:latin typeface="Times New Roman" panose="02020603050405020304" pitchFamily="18" charset="0"/>
                          <a:cs typeface="Times New Roman" panose="02020603050405020304" pitchFamily="18" charset="0"/>
                        </a:rPr>
                        <a:t>Improving Their Autonomous Driving Technology</a:t>
                      </a:r>
                    </a:p>
                    <a:p>
                      <a:r>
                        <a:rPr lang="en-US" altLang="zh-CN" sz="1300" cap="none" spc="0">
                          <a:solidFill>
                            <a:schemeClr val="tx1"/>
                          </a:solidFill>
                          <a:latin typeface="Times New Roman" panose="02020603050405020304" pitchFamily="18" charset="0"/>
                          <a:cs typeface="Times New Roman" panose="02020603050405020304" pitchFamily="18" charset="0"/>
                        </a:rPr>
                        <a:t>In-house Battery Production</a:t>
                      </a:r>
                    </a:p>
                    <a:p>
                      <a:r>
                        <a:rPr lang="en-US" altLang="zh-CN" sz="1300" cap="none" spc="0">
                          <a:solidFill>
                            <a:schemeClr val="tx1"/>
                          </a:solidFill>
                          <a:latin typeface="Times New Roman" panose="02020603050405020304" pitchFamily="18" charset="0"/>
                          <a:cs typeface="Times New Roman" panose="02020603050405020304" pitchFamily="18" charset="0"/>
                        </a:rPr>
                        <a:t>Maintaining Its Reputation as the Champion of Innovation</a:t>
                      </a:r>
                      <a:endParaRPr lang="zh-CN" altLang="en-US" sz="1300" cap="none" spc="0">
                        <a:solidFill>
                          <a:schemeClr val="tx1"/>
                        </a:solidFill>
                        <a:latin typeface="Times New Roman" panose="02020603050405020304" pitchFamily="18" charset="0"/>
                        <a:cs typeface="Times New Roman" panose="02020603050405020304" pitchFamily="18" charset="0"/>
                      </a:endParaRPr>
                    </a:p>
                  </a:txBody>
                  <a:tcPr marL="0" marR="85994" marT="30186" marB="10062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723068654"/>
                  </a:ext>
                </a:extLst>
              </a:tr>
              <a:tr h="1177269">
                <a:tc>
                  <a:txBody>
                    <a:bodyPr/>
                    <a:lstStyle/>
                    <a:p>
                      <a:r>
                        <a:rPr lang="en-US" altLang="zh-CN" sz="3200" cap="none" spc="0" dirty="0">
                          <a:solidFill>
                            <a:schemeClr val="tx1"/>
                          </a:solidFill>
                        </a:rPr>
                        <a:t>T</a:t>
                      </a:r>
                      <a:endParaRPr lang="zh-CN" altLang="en-US" sz="3200" cap="none" spc="0" dirty="0">
                        <a:solidFill>
                          <a:schemeClr val="tx1"/>
                        </a:solidFill>
                      </a:endParaRPr>
                    </a:p>
                  </a:txBody>
                  <a:tcPr marL="0" marR="85994" marT="30186" marB="100621">
                    <a:lnL w="12700" cmpd="sng">
                      <a:noFill/>
                      <a:prstDash val="solid"/>
                    </a:lnL>
                    <a:lnR w="12700" cmpd="sng">
                      <a:noFill/>
                      <a:prstDash val="solid"/>
                    </a:lnR>
                    <a:lnT w="12700" cmpd="sng">
                      <a:noFill/>
                      <a:prstDash val="solid"/>
                    </a:lnT>
                    <a:lnB w="12700" cmpd="sng">
                      <a:noFill/>
                      <a:prstDash val="solid"/>
                    </a:lnB>
                    <a:noFill/>
                  </a:tcPr>
                </a:tc>
                <a:tc>
                  <a:txBody>
                    <a:bodyPr/>
                    <a:lstStyle/>
                    <a:p>
                      <a:r>
                        <a:rPr lang="en-US" altLang="zh-CN" sz="1300" b="1" cap="none" spc="0" dirty="0">
                          <a:solidFill>
                            <a:schemeClr val="tx1"/>
                          </a:solidFill>
                          <a:latin typeface="Times New Roman" panose="02020603050405020304" pitchFamily="18" charset="0"/>
                          <a:cs typeface="Times New Roman" panose="02020603050405020304" pitchFamily="18" charset="0"/>
                        </a:rPr>
                        <a:t>Threats:</a:t>
                      </a:r>
                    </a:p>
                    <a:p>
                      <a:r>
                        <a:rPr lang="en-US" altLang="zh-CN" sz="1300" cap="none" spc="0" dirty="0">
                          <a:solidFill>
                            <a:schemeClr val="tx1"/>
                          </a:solidFill>
                          <a:latin typeface="Times New Roman" panose="02020603050405020304" pitchFamily="18" charset="0"/>
                          <a:cs typeface="Times New Roman" panose="02020603050405020304" pitchFamily="18" charset="0"/>
                        </a:rPr>
                        <a:t>Increasing Competition from Other Top Automakers</a:t>
                      </a:r>
                    </a:p>
                    <a:p>
                      <a:r>
                        <a:rPr lang="en-US" altLang="zh-CN" sz="1300" cap="none" spc="0" dirty="0">
                          <a:solidFill>
                            <a:schemeClr val="tx1"/>
                          </a:solidFill>
                          <a:latin typeface="Times New Roman" panose="02020603050405020304" pitchFamily="18" charset="0"/>
                          <a:cs typeface="Times New Roman" panose="02020603050405020304" pitchFamily="18" charset="0"/>
                        </a:rPr>
                        <a:t>The Uncertainty Surrounding Rare Earth Metals</a:t>
                      </a:r>
                    </a:p>
                    <a:p>
                      <a:r>
                        <a:rPr lang="en-US" altLang="zh-CN" sz="1300" cap="none" spc="0" dirty="0">
                          <a:solidFill>
                            <a:schemeClr val="tx1"/>
                          </a:solidFill>
                          <a:latin typeface="Times New Roman" panose="02020603050405020304" pitchFamily="18" charset="0"/>
                          <a:cs typeface="Times New Roman" panose="02020603050405020304" pitchFamily="18" charset="0"/>
                        </a:rPr>
                        <a:t>The Legal Intricacies of Self-driving Vehicles</a:t>
                      </a:r>
                    </a:p>
                    <a:p>
                      <a:r>
                        <a:rPr lang="en-US" altLang="zh-CN" sz="1300" cap="none" spc="0" dirty="0">
                          <a:solidFill>
                            <a:schemeClr val="tx1"/>
                          </a:solidFill>
                          <a:latin typeface="Times New Roman" panose="02020603050405020304" pitchFamily="18" charset="0"/>
                          <a:cs typeface="Times New Roman" panose="02020603050405020304" pitchFamily="18" charset="0"/>
                        </a:rPr>
                        <a:t>Changing Government Policy and Public Opinion on Green Energy</a:t>
                      </a:r>
                      <a:endParaRPr lang="zh-CN" altLang="en-US" sz="1300" cap="none" spc="0" dirty="0">
                        <a:solidFill>
                          <a:schemeClr val="tx1"/>
                        </a:solidFill>
                        <a:latin typeface="Times New Roman" panose="02020603050405020304" pitchFamily="18" charset="0"/>
                        <a:cs typeface="Times New Roman" panose="02020603050405020304" pitchFamily="18" charset="0"/>
                      </a:endParaRPr>
                    </a:p>
                  </a:txBody>
                  <a:tcPr marL="0" marR="85994" marT="30186" marB="1006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69887876"/>
                  </a:ext>
                </a:extLst>
              </a:tr>
            </a:tbl>
          </a:graphicData>
        </a:graphic>
      </p:graphicFrame>
      <p:pic>
        <p:nvPicPr>
          <p:cNvPr id="17" name="图片 16">
            <a:extLst>
              <a:ext uri="{FF2B5EF4-FFF2-40B4-BE49-F238E27FC236}">
                <a16:creationId xmlns:a16="http://schemas.microsoft.com/office/drawing/2014/main" id="{B7DB823D-F3BB-CCFF-8E00-E3F19ED8B217}"/>
              </a:ext>
            </a:extLst>
          </p:cNvPr>
          <p:cNvPicPr>
            <a:picLocks noChangeAspect="1"/>
          </p:cNvPicPr>
          <p:nvPr/>
        </p:nvPicPr>
        <p:blipFill>
          <a:blip r:embed="rId3"/>
          <a:stretch>
            <a:fillRect/>
          </a:stretch>
        </p:blipFill>
        <p:spPr>
          <a:xfrm>
            <a:off x="7976344" y="2179020"/>
            <a:ext cx="4132843" cy="3040252"/>
          </a:xfrm>
          <a:prstGeom prst="rect">
            <a:avLst/>
          </a:prstGeom>
        </p:spPr>
      </p:pic>
    </p:spTree>
    <p:extLst>
      <p:ext uri="{BB962C8B-B14F-4D97-AF65-F5344CB8AC3E}">
        <p14:creationId xmlns:p14="http://schemas.microsoft.com/office/powerpoint/2010/main" val="203377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内容占位符 6" descr="图表&#10;&#10;中度可信度描述已自动生成">
            <a:extLst>
              <a:ext uri="{FF2B5EF4-FFF2-40B4-BE49-F238E27FC236}">
                <a16:creationId xmlns:a16="http://schemas.microsoft.com/office/drawing/2014/main" id="{E5157791-DD61-1E04-0CE5-7C7E30A02C4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703" r="19595"/>
          <a:stretch/>
        </p:blipFill>
        <p:spPr>
          <a:xfrm>
            <a:off x="1" y="10"/>
            <a:ext cx="12198824" cy="6857990"/>
          </a:xfrm>
          <a:prstGeom prst="rect">
            <a:avLst/>
          </a:prstGeom>
        </p:spPr>
      </p:pic>
    </p:spTree>
    <p:extLst>
      <p:ext uri="{BB962C8B-B14F-4D97-AF65-F5344CB8AC3E}">
        <p14:creationId xmlns:p14="http://schemas.microsoft.com/office/powerpoint/2010/main" val="153440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内容占位符 4" descr="游戏机里面的人物&#10;&#10;中度可信度描述已自动生成">
            <a:extLst>
              <a:ext uri="{FF2B5EF4-FFF2-40B4-BE49-F238E27FC236}">
                <a16:creationId xmlns:a16="http://schemas.microsoft.com/office/drawing/2014/main" id="{70E87302-E233-481F-B7B1-506433FDABB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9847" r="11226"/>
          <a:stretch/>
        </p:blipFill>
        <p:spPr>
          <a:xfrm>
            <a:off x="1" y="10"/>
            <a:ext cx="12198824" cy="6857990"/>
          </a:xfrm>
          <a:prstGeom prst="rect">
            <a:avLst/>
          </a:prstGeom>
        </p:spPr>
      </p:pic>
    </p:spTree>
    <p:extLst>
      <p:ext uri="{BB962C8B-B14F-4D97-AF65-F5344CB8AC3E}">
        <p14:creationId xmlns:p14="http://schemas.microsoft.com/office/powerpoint/2010/main" val="201554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a:extLst>
              <a:ext uri="{FF2B5EF4-FFF2-40B4-BE49-F238E27FC236}">
                <a16:creationId xmlns:a16="http://schemas.microsoft.com/office/drawing/2014/main" id="{D45D1A29-7E94-A1B1-3561-32B84465AD39}"/>
              </a:ext>
            </a:extLst>
          </p:cNvPr>
          <p:cNvPicPr>
            <a:picLocks noGrp="1" noChangeAspect="1"/>
          </p:cNvPicPr>
          <p:nvPr>
            <p:ph idx="1"/>
          </p:nvPr>
        </p:nvPicPr>
        <p:blipFill rotWithShape="1">
          <a:blip r:embed="rId3"/>
          <a:srcRect r="7667"/>
          <a:stretch/>
        </p:blipFill>
        <p:spPr>
          <a:xfrm>
            <a:off x="20" y="10"/>
            <a:ext cx="12191980" cy="6866290"/>
          </a:xfrm>
          <a:prstGeom prst="rect">
            <a:avLst/>
          </a:prstGeom>
        </p:spPr>
      </p:pic>
      <p:sp>
        <p:nvSpPr>
          <p:cNvPr id="6" name="文本框 5">
            <a:extLst>
              <a:ext uri="{FF2B5EF4-FFF2-40B4-BE49-F238E27FC236}">
                <a16:creationId xmlns:a16="http://schemas.microsoft.com/office/drawing/2014/main" id="{65F990AE-3E15-8529-1380-AFAE27655EEC}"/>
              </a:ext>
            </a:extLst>
          </p:cNvPr>
          <p:cNvSpPr txBox="1"/>
          <p:nvPr/>
        </p:nvSpPr>
        <p:spPr>
          <a:xfrm>
            <a:off x="47229" y="-129092"/>
            <a:ext cx="2000922" cy="1200329"/>
          </a:xfrm>
          <a:prstGeom prst="rect">
            <a:avLst/>
          </a:prstGeom>
          <a:noFill/>
        </p:spPr>
        <p:txBody>
          <a:bodyPr wrap="square" rtlCol="0">
            <a:spAutoFit/>
          </a:bodyPr>
          <a:lstStyle/>
          <a:p>
            <a:r>
              <a:rPr lang="en-US" altLang="zh-CN" sz="7200" dirty="0"/>
              <a:t>USE:</a:t>
            </a:r>
            <a:endParaRPr lang="zh-CN" altLang="en-US" sz="7200" dirty="0"/>
          </a:p>
        </p:txBody>
      </p:sp>
    </p:spTree>
    <p:extLst>
      <p:ext uri="{BB962C8B-B14F-4D97-AF65-F5344CB8AC3E}">
        <p14:creationId xmlns:p14="http://schemas.microsoft.com/office/powerpoint/2010/main" val="320181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AC53CAF-FB15-798D-1331-4E05CAC94232}"/>
              </a:ext>
            </a:extLst>
          </p:cNvPr>
          <p:cNvSpPr>
            <a:spLocks noGrp="1"/>
          </p:cNvSpPr>
          <p:nvPr>
            <p:ph type="title"/>
          </p:nvPr>
        </p:nvSpPr>
        <p:spPr>
          <a:xfrm>
            <a:off x="804672" y="802955"/>
            <a:ext cx="4977976" cy="1454051"/>
          </a:xfrm>
        </p:spPr>
        <p:txBody>
          <a:bodyPr>
            <a:normAutofit/>
          </a:bodyPr>
          <a:lstStyle/>
          <a:p>
            <a:r>
              <a:rPr lang="en-US" altLang="zh-CN" sz="3600" dirty="0">
                <a:solidFill>
                  <a:schemeClr val="tx2"/>
                </a:solidFill>
              </a:rPr>
              <a:t>Competitive Uses and Benefits:</a:t>
            </a:r>
            <a:endParaRPr lang="zh-CN" altLang="en-US" sz="3600" dirty="0">
              <a:solidFill>
                <a:schemeClr val="tx2"/>
              </a:solidFill>
            </a:endParaRPr>
          </a:p>
        </p:txBody>
      </p:sp>
      <p:sp>
        <p:nvSpPr>
          <p:cNvPr id="3" name="内容占位符 2">
            <a:extLst>
              <a:ext uri="{FF2B5EF4-FFF2-40B4-BE49-F238E27FC236}">
                <a16:creationId xmlns:a16="http://schemas.microsoft.com/office/drawing/2014/main" id="{447921A3-2645-8EAF-3728-2B82D03D84E1}"/>
              </a:ext>
            </a:extLst>
          </p:cNvPr>
          <p:cNvSpPr>
            <a:spLocks noGrp="1"/>
          </p:cNvSpPr>
          <p:nvPr>
            <p:ph idx="1"/>
          </p:nvPr>
        </p:nvSpPr>
        <p:spPr>
          <a:xfrm>
            <a:off x="804672" y="2421682"/>
            <a:ext cx="4977578" cy="3639289"/>
          </a:xfrm>
        </p:spPr>
        <p:txBody>
          <a:bodyPr anchor="ctr">
            <a:normAutofit/>
          </a:bodyPr>
          <a:lstStyle/>
          <a:p>
            <a:r>
              <a:rPr lang="en-US" altLang="zh-CN" sz="1400" dirty="0">
                <a:solidFill>
                  <a:schemeClr val="tx2"/>
                </a:solidFill>
              </a:rPr>
              <a:t>Implementing Demand Forecasting Solutions strengthens Tesla's image of innovation and customer focus.</a:t>
            </a:r>
          </a:p>
          <a:p>
            <a:r>
              <a:rPr lang="en-US" altLang="zh-CN" sz="1400" dirty="0">
                <a:solidFill>
                  <a:schemeClr val="tx2"/>
                </a:solidFill>
              </a:rPr>
              <a:t>Accurate demand forecasting sets Tesla apart from competitors in the fast-evolving electric vehicle industry.</a:t>
            </a:r>
          </a:p>
          <a:p>
            <a:r>
              <a:rPr lang="en-US" altLang="zh-CN" sz="1400" dirty="0">
                <a:solidFill>
                  <a:schemeClr val="tx2"/>
                </a:solidFill>
              </a:rPr>
              <a:t>Tesla's reputation for reliability is enhanced by meeting market demand accurately.</a:t>
            </a:r>
          </a:p>
          <a:p>
            <a:r>
              <a:rPr lang="en-US" altLang="zh-CN" sz="1400" dirty="0">
                <a:solidFill>
                  <a:schemeClr val="tx2"/>
                </a:solidFill>
              </a:rPr>
              <a:t>Better demand understanding enables Tesla to seize new opportunities, including product expansion or market entry.</a:t>
            </a:r>
          </a:p>
          <a:p>
            <a:r>
              <a:rPr lang="en-US" altLang="zh-CN" sz="1400" dirty="0">
                <a:solidFill>
                  <a:schemeClr val="tx2"/>
                </a:solidFill>
              </a:rPr>
              <a:t>The technology's value transcends mere operational efficiency; it offers strategic insights.</a:t>
            </a:r>
          </a:p>
          <a:p>
            <a:r>
              <a:rPr lang="en-US" altLang="zh-CN" sz="1400" dirty="0">
                <a:solidFill>
                  <a:schemeClr val="tx2"/>
                </a:solidFill>
              </a:rPr>
              <a:t>Tesla's use of this technology reaffirms its position not just as a car maker, but as an industry-forward thinker.</a:t>
            </a:r>
          </a:p>
          <a:p>
            <a:r>
              <a:rPr lang="en-US" altLang="zh-CN" sz="1400" dirty="0">
                <a:solidFill>
                  <a:schemeClr val="tx2"/>
                </a:solidFill>
              </a:rPr>
              <a:t>Tesla leverages technology to advance its mission of transitioning the world to sustainable energy.</a:t>
            </a:r>
            <a:endParaRPr lang="zh-CN" altLang="en-US" sz="14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汽车">
            <a:extLst>
              <a:ext uri="{FF2B5EF4-FFF2-40B4-BE49-F238E27FC236}">
                <a16:creationId xmlns:a16="http://schemas.microsoft.com/office/drawing/2014/main" id="{0267685A-D303-4B57-5246-9B2671B8DC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00215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AFE70E-2AFA-EDED-7C3C-E06CAF5D9E7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Why </a:t>
            </a:r>
            <a:r>
              <a:rPr lang="en-US" altLang="zh-CN" i="0" dirty="0">
                <a:solidFill>
                  <a:srgbClr val="111827"/>
                </a:solidFill>
                <a:effectLst/>
                <a:latin typeface="Times New Roman" panose="02020603050405020304" pitchFamily="18" charset="0"/>
                <a:cs typeface="Times New Roman" panose="02020603050405020304" pitchFamily="18" charset="0"/>
              </a:rPr>
              <a:t>Demand Forecasting Solutions</a:t>
            </a:r>
            <a:endParaRPr lang="zh-CN" altLang="en-US" dirty="0">
              <a:latin typeface="Times New Roman" panose="02020603050405020304" pitchFamily="18" charset="0"/>
              <a:cs typeface="Times New Roman" panose="02020603050405020304" pitchFamily="18" charset="0"/>
            </a:endParaRPr>
          </a:p>
        </p:txBody>
      </p:sp>
      <p:sp>
        <p:nvSpPr>
          <p:cNvPr id="5" name="文本占位符 4">
            <a:extLst>
              <a:ext uri="{FF2B5EF4-FFF2-40B4-BE49-F238E27FC236}">
                <a16:creationId xmlns:a16="http://schemas.microsoft.com/office/drawing/2014/main" id="{C1A20428-4911-E789-351B-0E88A7B5F9AB}"/>
              </a:ext>
            </a:extLst>
          </p:cNvPr>
          <p:cNvSpPr>
            <a:spLocks noGrp="1"/>
          </p:cNvSpPr>
          <p:nvPr>
            <p:ph type="body" idx="1"/>
          </p:nvPr>
        </p:nvSpPr>
        <p:spPr/>
        <p:txBody>
          <a:bodyPr/>
          <a:lstStyle/>
          <a:p>
            <a:r>
              <a:rPr lang="en-US" altLang="zh-CN" b="1" i="0" dirty="0">
                <a:solidFill>
                  <a:srgbClr val="111827"/>
                </a:solidFill>
                <a:effectLst/>
                <a:latin typeface="Söhne"/>
              </a:rPr>
              <a:t>Demand Forecasting Solutions</a:t>
            </a:r>
            <a:endParaRPr lang="zh-CN" altLang="en-US" dirty="0"/>
          </a:p>
        </p:txBody>
      </p:sp>
      <p:sp>
        <p:nvSpPr>
          <p:cNvPr id="6" name="内容占位符 5">
            <a:extLst>
              <a:ext uri="{FF2B5EF4-FFF2-40B4-BE49-F238E27FC236}">
                <a16:creationId xmlns:a16="http://schemas.microsoft.com/office/drawing/2014/main" id="{F0895C7F-D4A8-FF6E-2CEC-8660FDACA32C}"/>
              </a:ext>
            </a:extLst>
          </p:cNvPr>
          <p:cNvSpPr>
            <a:spLocks noGrp="1"/>
          </p:cNvSpPr>
          <p:nvPr>
            <p:ph sz="half" idx="2"/>
          </p:nvPr>
        </p:nvSpPr>
        <p:spPr/>
        <p:txBody>
          <a:bodyPr>
            <a:normAutofit fontScale="92500" lnSpcReduction="20000"/>
          </a:bodyPr>
          <a:lstStyle/>
          <a:p>
            <a:r>
              <a:rPr lang="en-US" altLang="zh-CN" b="0" i="0" dirty="0">
                <a:solidFill>
                  <a:srgbClr val="374151"/>
                </a:solidFill>
                <a:effectLst/>
                <a:latin typeface="Söhne"/>
              </a:rPr>
              <a:t>Integrates diverse data sources</a:t>
            </a:r>
          </a:p>
          <a:p>
            <a:r>
              <a:rPr lang="en-US" altLang="zh-CN" b="0" i="0" dirty="0">
                <a:solidFill>
                  <a:srgbClr val="374151"/>
                </a:solidFill>
                <a:effectLst/>
                <a:latin typeface="Söhne"/>
              </a:rPr>
              <a:t>Employs predictive analytics</a:t>
            </a:r>
            <a:endParaRPr lang="en-US" altLang="zh-CN" dirty="0">
              <a:solidFill>
                <a:srgbClr val="374151"/>
              </a:solidFill>
              <a:latin typeface="Söhne"/>
            </a:endParaRPr>
          </a:p>
          <a:p>
            <a:r>
              <a:rPr lang="en-US" altLang="zh-CN" b="0" i="0" dirty="0">
                <a:solidFill>
                  <a:srgbClr val="374151"/>
                </a:solidFill>
                <a:effectLst/>
                <a:latin typeface="Söhne"/>
              </a:rPr>
              <a:t>Offers high accuracy</a:t>
            </a:r>
          </a:p>
          <a:p>
            <a:r>
              <a:rPr lang="en-US" altLang="zh-CN" b="0" i="0" dirty="0">
                <a:solidFill>
                  <a:srgbClr val="374151"/>
                </a:solidFill>
                <a:effectLst/>
                <a:latin typeface="Söhne"/>
              </a:rPr>
              <a:t>Suitable for Tesla's growth</a:t>
            </a:r>
            <a:endParaRPr lang="en-US" altLang="zh-CN" dirty="0">
              <a:solidFill>
                <a:srgbClr val="374151"/>
              </a:solidFill>
              <a:latin typeface="Söhne"/>
            </a:endParaRPr>
          </a:p>
          <a:p>
            <a:r>
              <a:rPr lang="en-US" altLang="zh-CN" b="0" i="0" dirty="0">
                <a:solidFill>
                  <a:srgbClr val="374151"/>
                </a:solidFill>
                <a:effectLst/>
                <a:latin typeface="Söhne"/>
              </a:rPr>
              <a:t>Provides consistent &amp; reliable results</a:t>
            </a:r>
          </a:p>
          <a:p>
            <a:r>
              <a:rPr lang="en-US" altLang="zh-CN" b="0" i="0" dirty="0">
                <a:solidFill>
                  <a:srgbClr val="374151"/>
                </a:solidFill>
                <a:effectLst/>
                <a:latin typeface="Söhne"/>
              </a:rPr>
              <a:t>Displaces legacy systems efficiently</a:t>
            </a:r>
          </a:p>
          <a:p>
            <a:r>
              <a:rPr lang="en-US" altLang="zh-CN" b="0" i="0" dirty="0">
                <a:solidFill>
                  <a:srgbClr val="374151"/>
                </a:solidFill>
                <a:effectLst/>
                <a:latin typeface="Söhne"/>
              </a:rPr>
              <a:t>Enhances production &amp; delivery timelines</a:t>
            </a:r>
            <a:endParaRPr lang="en-US" altLang="zh-CN" dirty="0">
              <a:solidFill>
                <a:srgbClr val="374151"/>
              </a:solidFill>
              <a:latin typeface="Söhne"/>
            </a:endParaRPr>
          </a:p>
        </p:txBody>
      </p:sp>
      <p:sp>
        <p:nvSpPr>
          <p:cNvPr id="7" name="文本占位符 6">
            <a:extLst>
              <a:ext uri="{FF2B5EF4-FFF2-40B4-BE49-F238E27FC236}">
                <a16:creationId xmlns:a16="http://schemas.microsoft.com/office/drawing/2014/main" id="{A02C0D6B-AB49-AF13-2A79-3329385AD66C}"/>
              </a:ext>
            </a:extLst>
          </p:cNvPr>
          <p:cNvSpPr>
            <a:spLocks noGrp="1"/>
          </p:cNvSpPr>
          <p:nvPr>
            <p:ph type="body" sz="quarter" idx="3"/>
          </p:nvPr>
        </p:nvSpPr>
        <p:spPr/>
        <p:txBody>
          <a:bodyPr/>
          <a:lstStyle/>
          <a:p>
            <a:r>
              <a:rPr lang="en-US" altLang="zh-CN" b="1" i="0" dirty="0">
                <a:solidFill>
                  <a:srgbClr val="111827"/>
                </a:solidFill>
                <a:effectLst/>
                <a:latin typeface="Söhne"/>
              </a:rPr>
              <a:t>Legacy Demand Prediction</a:t>
            </a:r>
            <a:endParaRPr lang="zh-CN" altLang="en-US" dirty="0"/>
          </a:p>
        </p:txBody>
      </p:sp>
      <p:sp>
        <p:nvSpPr>
          <p:cNvPr id="8" name="内容占位符 7">
            <a:extLst>
              <a:ext uri="{FF2B5EF4-FFF2-40B4-BE49-F238E27FC236}">
                <a16:creationId xmlns:a16="http://schemas.microsoft.com/office/drawing/2014/main" id="{A9CACE99-A2ED-A6AE-C209-33001B631726}"/>
              </a:ext>
            </a:extLst>
          </p:cNvPr>
          <p:cNvSpPr>
            <a:spLocks noGrp="1"/>
          </p:cNvSpPr>
          <p:nvPr>
            <p:ph sz="quarter" idx="4"/>
          </p:nvPr>
        </p:nvSpPr>
        <p:spPr>
          <a:xfrm>
            <a:off x="6194427" y="2505075"/>
            <a:ext cx="5183188" cy="3684588"/>
          </a:xfrm>
          <a:noFill/>
        </p:spPr>
        <p:txBody>
          <a:bodyPr>
            <a:normAutofit fontScale="92500" lnSpcReduction="20000"/>
          </a:bodyPr>
          <a:lstStyle/>
          <a:p>
            <a:r>
              <a:rPr lang="en-US" altLang="zh-CN" b="0" i="0" dirty="0">
                <a:solidFill>
                  <a:srgbClr val="374151"/>
                </a:solidFill>
                <a:effectLst/>
                <a:latin typeface="Söhne"/>
              </a:rPr>
              <a:t>Limited data source integration</a:t>
            </a:r>
          </a:p>
          <a:p>
            <a:r>
              <a:rPr lang="en-US" altLang="zh-CN" b="0" i="0" dirty="0">
                <a:solidFill>
                  <a:srgbClr val="374151"/>
                </a:solidFill>
                <a:effectLst/>
                <a:latin typeface="Söhne"/>
              </a:rPr>
              <a:t>Relies on historical data</a:t>
            </a:r>
            <a:endParaRPr lang="en-US" altLang="zh-CN" dirty="0">
              <a:solidFill>
                <a:srgbClr val="374151"/>
              </a:solidFill>
              <a:latin typeface="Söhne"/>
            </a:endParaRPr>
          </a:p>
          <a:p>
            <a:r>
              <a:rPr lang="en-US" altLang="zh-CN" b="0" i="0" dirty="0">
                <a:solidFill>
                  <a:srgbClr val="374151"/>
                </a:solidFill>
                <a:effectLst/>
                <a:latin typeface="Söhne"/>
              </a:rPr>
              <a:t>Moderate accuracy</a:t>
            </a:r>
          </a:p>
          <a:p>
            <a:r>
              <a:rPr lang="en-US" altLang="zh-CN" b="0" i="0" dirty="0">
                <a:solidFill>
                  <a:srgbClr val="374151"/>
                </a:solidFill>
                <a:effectLst/>
                <a:latin typeface="Söhne"/>
              </a:rPr>
              <a:t>May not scale with Tesla's expansion</a:t>
            </a:r>
            <a:endParaRPr lang="en-US" altLang="zh-CN" dirty="0">
              <a:solidFill>
                <a:srgbClr val="374151"/>
              </a:solidFill>
              <a:latin typeface="Söhne"/>
            </a:endParaRPr>
          </a:p>
          <a:p>
            <a:r>
              <a:rPr lang="en-US" altLang="zh-CN" b="0" i="0" dirty="0">
                <a:solidFill>
                  <a:srgbClr val="374151"/>
                </a:solidFill>
                <a:effectLst/>
                <a:latin typeface="Söhne"/>
              </a:rPr>
              <a:t>Prone to manual errors</a:t>
            </a:r>
          </a:p>
          <a:p>
            <a:r>
              <a:rPr lang="en-US" altLang="zh-CN" b="0" i="0" dirty="0">
                <a:solidFill>
                  <a:srgbClr val="374151"/>
                </a:solidFill>
                <a:effectLst/>
                <a:latin typeface="Söhne"/>
              </a:rPr>
              <a:t>Requires manual processes</a:t>
            </a:r>
            <a:endParaRPr lang="en-US" altLang="zh-CN" dirty="0">
              <a:solidFill>
                <a:srgbClr val="374151"/>
              </a:solidFill>
              <a:latin typeface="Söhne"/>
            </a:endParaRPr>
          </a:p>
          <a:p>
            <a:r>
              <a:rPr lang="en-US" altLang="zh-CN" b="0" i="0" dirty="0">
                <a:solidFill>
                  <a:srgbClr val="374151"/>
                </a:solidFill>
                <a:effectLst/>
                <a:latin typeface="Söhne"/>
              </a:rPr>
              <a:t>No guarantee of reducing inefficiencies</a:t>
            </a:r>
            <a:endParaRPr lang="zh-CN" altLang="en-US" dirty="0"/>
          </a:p>
        </p:txBody>
      </p:sp>
    </p:spTree>
    <p:extLst>
      <p:ext uri="{BB962C8B-B14F-4D97-AF65-F5344CB8AC3E}">
        <p14:creationId xmlns:p14="http://schemas.microsoft.com/office/powerpoint/2010/main" val="820957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3660</Words>
  <Application>Microsoft Office PowerPoint</Application>
  <PresentationFormat>宽屏</PresentationFormat>
  <Paragraphs>192</Paragraphs>
  <Slides>18</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Söhne</vt:lpstr>
      <vt:lpstr>等线</vt:lpstr>
      <vt:lpstr>等线 Light</vt:lpstr>
      <vt:lpstr>Arial</vt:lpstr>
      <vt:lpstr>Calibri</vt:lpstr>
      <vt:lpstr>Times New Roman</vt:lpstr>
      <vt:lpstr>Office 主题​​</vt:lpstr>
      <vt:lpstr>Tesla's Strategic Shift: </vt:lpstr>
      <vt:lpstr>DISCUSSION POINTS</vt:lpstr>
      <vt:lpstr>Today’s Tesla</vt:lpstr>
      <vt:lpstr>PowerPoint 演示文稿</vt:lpstr>
      <vt:lpstr>PowerPoint 演示文稿</vt:lpstr>
      <vt:lpstr>PowerPoint 演示文稿</vt:lpstr>
      <vt:lpstr>PowerPoint 演示文稿</vt:lpstr>
      <vt:lpstr>Competitive Uses and Benefits:</vt:lpstr>
      <vt:lpstr>Why Demand Forecasting Solutions</vt:lpstr>
      <vt:lpstr>PowerPoint 演示文稿</vt:lpstr>
      <vt:lpstr>IMPACTS</vt:lpstr>
      <vt:lpstr>RISKS</vt:lpstr>
      <vt:lpstr>IMITIGATION</vt:lpstr>
      <vt:lpstr>Adoption Analysis: Goals</vt:lpstr>
      <vt:lpstr>Adoption Analysis: Costs</vt:lpstr>
      <vt:lpstr>THANK YOU! Do You Have Any Questions?</vt:lpstr>
      <vt:lpstr>WORK CITY</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 Sicheng</dc:creator>
  <cp:lastModifiedBy>Yi, Sicheng</cp:lastModifiedBy>
  <cp:revision>4</cp:revision>
  <dcterms:created xsi:type="dcterms:W3CDTF">2023-10-19T07:09:09Z</dcterms:created>
  <dcterms:modified xsi:type="dcterms:W3CDTF">2023-10-19T10:27:26Z</dcterms:modified>
</cp:coreProperties>
</file>