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1a3d645a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1a3d645a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f1a3d64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f1a3d64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f1a3d64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f1a3d64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f1a3d64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f1a3d64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f1a3d64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f1a3d64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1a3d64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f1a3d64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f1a3d64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f1a3d64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f1a3d64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f1a3d64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f1a3d64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f1a3d64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datasets/edx/course-stud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zh-CN" sz="3180"/>
              <a:t>Researching Participant Engagement and Success in Harvard University's edX Courses</a:t>
            </a:r>
            <a:endParaRPr sz="3180"/>
          </a:p>
        </p:txBody>
      </p:sp>
      <p:sp>
        <p:nvSpPr>
          <p:cNvPr id="67" name="Google Shape;67;p13"/>
          <p:cNvSpPr txBox="1"/>
          <p:nvPr>
            <p:ph idx="1" type="subTitle"/>
          </p:nvPr>
        </p:nvSpPr>
        <p:spPr>
          <a:xfrm>
            <a:off x="412825" y="4199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CN" sz="1200"/>
              <a:t>                                                                                                                                                                          CS555 Project</a:t>
            </a:r>
            <a:endParaRPr sz="1200"/>
          </a:p>
          <a:p>
            <a:pPr indent="0" lvl="0" marL="0" rtl="0" algn="l">
              <a:spcBef>
                <a:spcPts val="0"/>
              </a:spcBef>
              <a:spcAft>
                <a:spcPts val="0"/>
              </a:spcAft>
              <a:buClr>
                <a:schemeClr val="dk1"/>
              </a:buClr>
              <a:buSzPts val="1100"/>
              <a:buFont typeface="Arial"/>
              <a:buNone/>
            </a:pPr>
            <a:r>
              <a:rPr lang="zh-CN" sz="1200"/>
              <a:t>                                                                                                                                   SiCheng Yi, HaoYu Gong, YiMeng Wang</a:t>
            </a:r>
            <a:endParaRPr sz="1200"/>
          </a:p>
          <a:p>
            <a:pPr indent="0" lvl="0" marL="0" rtl="0" algn="l">
              <a:spcBef>
                <a:spcPts val="0"/>
              </a:spcBef>
              <a:spcAft>
                <a:spcPts val="0"/>
              </a:spcAft>
              <a:buSzPts val="770"/>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Work City</a:t>
            </a:r>
            <a:endParaRPr/>
          </a:p>
        </p:txBody>
      </p:sp>
      <p:sp>
        <p:nvSpPr>
          <p:cNvPr id="119" name="Google Shape;11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solidFill>
                  <a:srgbClr val="000000"/>
                </a:solidFill>
                <a:latin typeface="Times New Roman"/>
                <a:ea typeface="Times New Roman"/>
                <a:cs typeface="Times New Roman"/>
                <a:sym typeface="Times New Roman"/>
              </a:rPr>
              <a:t>Kaggle, “Online Courses from Harvard and MIT”,  2016, </a:t>
            </a:r>
            <a:r>
              <a:rPr lang="zh-C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https://www.kaggle.com/datasets/edx/course-study/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7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Study Context and Key Questions</a:t>
            </a:r>
            <a:endParaRPr b="1"/>
          </a:p>
        </p:txBody>
      </p:sp>
      <p:sp>
        <p:nvSpPr>
          <p:cNvPr id="73" name="Google Shape;73;p14"/>
          <p:cNvSpPr txBox="1"/>
          <p:nvPr>
            <p:ph idx="1" type="body"/>
          </p:nvPr>
        </p:nvSpPr>
        <p:spPr>
          <a:xfrm>
            <a:off x="311700" y="1349775"/>
            <a:ext cx="79110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zh-CN" sz="1200"/>
              <a:t>Study Context:</a:t>
            </a:r>
            <a:endParaRPr b="1" sz="1200"/>
          </a:p>
          <a:p>
            <a:pPr indent="0" lvl="0" marL="0" rtl="0" algn="l">
              <a:lnSpc>
                <a:spcPct val="95000"/>
              </a:lnSpc>
              <a:spcBef>
                <a:spcPts val="1200"/>
              </a:spcBef>
              <a:spcAft>
                <a:spcPts val="0"/>
              </a:spcAft>
              <a:buClr>
                <a:schemeClr val="dk1"/>
              </a:buClr>
              <a:buSzPts val="1100"/>
              <a:buFont typeface="Arial"/>
              <a:buNone/>
            </a:pPr>
            <a:r>
              <a:rPr lang="zh-CN" sz="1200"/>
              <a:t>Exploring the dynamics of online course participation and completion through a dataset of courses offered by Harvard and MIT on edX since 2012.</a:t>
            </a:r>
            <a:endParaRPr sz="1200"/>
          </a:p>
          <a:p>
            <a:pPr indent="0" lvl="0" marL="0" rtl="0" algn="l">
              <a:lnSpc>
                <a:spcPct val="95000"/>
              </a:lnSpc>
              <a:spcBef>
                <a:spcPts val="1200"/>
              </a:spcBef>
              <a:spcAft>
                <a:spcPts val="0"/>
              </a:spcAft>
              <a:buClr>
                <a:schemeClr val="dk1"/>
              </a:buClr>
              <a:buSzPts val="1100"/>
              <a:buFont typeface="Arial"/>
              <a:buNone/>
            </a:pPr>
            <a:r>
              <a:rPr lang="zh-CN" sz="1200"/>
              <a:t>Emphasis on understanding patterns in course engagement and success rates.</a:t>
            </a:r>
            <a:endParaRPr sz="1200"/>
          </a:p>
          <a:p>
            <a:pPr indent="0" lvl="0" marL="0" rtl="0" algn="l">
              <a:lnSpc>
                <a:spcPct val="95000"/>
              </a:lnSpc>
              <a:spcBef>
                <a:spcPts val="1200"/>
              </a:spcBef>
              <a:spcAft>
                <a:spcPts val="0"/>
              </a:spcAft>
              <a:buClr>
                <a:schemeClr val="dk1"/>
              </a:buClr>
              <a:buSzPts val="1100"/>
              <a:buFont typeface="Arial"/>
              <a:buNone/>
            </a:pPr>
            <a:r>
              <a:t/>
            </a:r>
            <a:endParaRPr b="1" sz="1200"/>
          </a:p>
          <a:p>
            <a:pPr indent="0" lvl="0" marL="0" rtl="0" algn="l">
              <a:lnSpc>
                <a:spcPct val="95000"/>
              </a:lnSpc>
              <a:spcBef>
                <a:spcPts val="1200"/>
              </a:spcBef>
              <a:spcAft>
                <a:spcPts val="0"/>
              </a:spcAft>
              <a:buClr>
                <a:schemeClr val="dk1"/>
              </a:buClr>
              <a:buSzPts val="1100"/>
              <a:buFont typeface="Arial"/>
              <a:buNone/>
            </a:pPr>
            <a:r>
              <a:rPr b="1" lang="zh-CN" sz="1200"/>
              <a:t>Research Questions:</a:t>
            </a:r>
            <a:endParaRPr b="1" sz="1200"/>
          </a:p>
          <a:p>
            <a:pPr indent="0" lvl="0" marL="0" rtl="0" algn="l">
              <a:lnSpc>
                <a:spcPct val="95000"/>
              </a:lnSpc>
              <a:spcBef>
                <a:spcPts val="1200"/>
              </a:spcBef>
              <a:spcAft>
                <a:spcPts val="0"/>
              </a:spcAft>
              <a:buClr>
                <a:schemeClr val="dk1"/>
              </a:buClr>
              <a:buSzPts val="1100"/>
              <a:buFont typeface="Arial"/>
              <a:buNone/>
            </a:pPr>
            <a:r>
              <a:rPr lang="zh-CN" sz="1200"/>
              <a:t>Q1: What is the relationship between the number of participants and the rate of certification for those accessing over 50% of the course content?</a:t>
            </a:r>
            <a:endParaRPr sz="1200"/>
          </a:p>
          <a:p>
            <a:pPr indent="0" lvl="0" marL="0" rtl="0" algn="l">
              <a:lnSpc>
                <a:spcPct val="95000"/>
              </a:lnSpc>
              <a:spcBef>
                <a:spcPts val="1200"/>
              </a:spcBef>
              <a:spcAft>
                <a:spcPts val="0"/>
              </a:spcAft>
              <a:buSzPts val="1100"/>
              <a:buNone/>
            </a:pPr>
            <a:r>
              <a:rPr lang="zh-CN" sz="1200"/>
              <a:t>Q2: Can we predict participant engagement based on factors like Audited (&gt; 50% Course Content Accessed), Certification rate, % Audited, and Total Course Hours?</a:t>
            </a:r>
            <a:endParaRPr sz="1200"/>
          </a:p>
          <a:p>
            <a:pPr indent="0" lvl="0" marL="0" rtl="0" algn="l">
              <a:lnSpc>
                <a:spcPct val="95000"/>
              </a:lnSpc>
              <a:spcBef>
                <a:spcPts val="1200"/>
              </a:spcBef>
              <a:spcAft>
                <a:spcPts val="0"/>
              </a:spcAft>
              <a:buClr>
                <a:schemeClr val="dk1"/>
              </a:buClr>
              <a:buSzPts val="1100"/>
              <a:buFont typeface="Arial"/>
              <a:buNone/>
            </a:pPr>
            <a:r>
              <a:rPr lang="zh-CN" sz="1200"/>
              <a:t>Q3: Are the model assumptions met for our analyses?</a:t>
            </a:r>
            <a:endParaRPr sz="1200"/>
          </a:p>
          <a:p>
            <a:pPr indent="0" lvl="0" marL="0" rtl="0" algn="l">
              <a:lnSpc>
                <a:spcPct val="95000"/>
              </a:lnSpc>
              <a:spcBef>
                <a:spcPts val="1200"/>
              </a:spcBef>
              <a:spcAft>
                <a:spcPts val="0"/>
              </a:spcAft>
              <a:buClr>
                <a:schemeClr val="dk1"/>
              </a:buClr>
              <a:buSzPts val="1100"/>
              <a:buFont typeface="Arial"/>
              <a:buNone/>
            </a:pPr>
            <a:r>
              <a:rPr lang="zh-CN" sz="1200"/>
              <a:t>Q4: Do significant outliers or influential points exist in the dataset that could affect the analysis outcomes?</a:t>
            </a:r>
            <a:endParaRPr sz="1200"/>
          </a:p>
          <a:p>
            <a:pPr indent="0" lvl="0" marL="0" rtl="0" algn="l">
              <a:lnSpc>
                <a:spcPct val="95000"/>
              </a:lnSpc>
              <a:spcBef>
                <a:spcPts val="1200"/>
              </a:spcBef>
              <a:spcAft>
                <a:spcPts val="0"/>
              </a:spcAft>
              <a:buClr>
                <a:schemeClr val="dk1"/>
              </a:buClr>
              <a:buSzPts val="1100"/>
              <a:buFont typeface="Arial"/>
              <a:buNone/>
            </a:pPr>
            <a:r>
              <a:t/>
            </a:r>
            <a:endParaRPr b="1" sz="885"/>
          </a:p>
          <a:p>
            <a:pPr indent="0" lvl="0" marL="0" rtl="0" algn="l">
              <a:lnSpc>
                <a:spcPct val="95000"/>
              </a:lnSpc>
              <a:spcBef>
                <a:spcPts val="1200"/>
              </a:spcBef>
              <a:spcAft>
                <a:spcPts val="1200"/>
              </a:spcAft>
              <a:buSzPts val="358"/>
              <a:buNone/>
            </a:pPr>
            <a:r>
              <a:t/>
            </a:r>
            <a:endParaRPr b="1" sz="8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CN"/>
              <a:t>Data Set Overview and Preparation </a:t>
            </a:r>
            <a:endParaRPr b="1"/>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4705"/>
              <a:buFont typeface="Arial"/>
              <a:buNone/>
            </a:pPr>
            <a:r>
              <a:rPr b="1" lang="zh-CN" sz="1700"/>
              <a:t>Description of the Data Set:</a:t>
            </a:r>
            <a:endParaRPr b="1" sz="1700"/>
          </a:p>
          <a:p>
            <a:pPr indent="0" lvl="0" marL="0" rtl="0" algn="l">
              <a:spcBef>
                <a:spcPts val="1200"/>
              </a:spcBef>
              <a:spcAft>
                <a:spcPts val="0"/>
              </a:spcAft>
              <a:buClr>
                <a:schemeClr val="dk1"/>
              </a:buClr>
              <a:buSzPct val="64705"/>
              <a:buFont typeface="Arial"/>
              <a:buNone/>
            </a:pPr>
            <a:r>
              <a:rPr lang="zh-CN" sz="1700"/>
              <a:t>Comprehensive data on 290 online courses, including details like institution, course number, launch date, course title, instructors, and course subject.</a:t>
            </a:r>
            <a:endParaRPr sz="1700"/>
          </a:p>
          <a:p>
            <a:pPr indent="0" lvl="0" marL="0" rtl="0" algn="l">
              <a:spcBef>
                <a:spcPts val="1200"/>
              </a:spcBef>
              <a:spcAft>
                <a:spcPts val="0"/>
              </a:spcAft>
              <a:buClr>
                <a:schemeClr val="dk1"/>
              </a:buClr>
              <a:buSzPct val="64705"/>
              <a:buFont typeface="Arial"/>
              <a:buNone/>
            </a:pPr>
            <a:r>
              <a:rPr lang="zh-CN" sz="1700"/>
              <a:t>Key metrics: Participants (Course Content Accessed), Audited (&gt; 50% Course Content Accessed), and certification data.</a:t>
            </a:r>
            <a:endParaRPr sz="1700"/>
          </a:p>
          <a:p>
            <a:pPr indent="0" lvl="0" marL="0" rtl="0" algn="l">
              <a:spcBef>
                <a:spcPts val="1200"/>
              </a:spcBef>
              <a:spcAft>
                <a:spcPts val="0"/>
              </a:spcAft>
              <a:buClr>
                <a:schemeClr val="dk1"/>
              </a:buClr>
              <a:buSzPct val="64705"/>
              <a:buFont typeface="Arial"/>
              <a:buNone/>
            </a:pPr>
            <a:r>
              <a:t/>
            </a:r>
            <a:endParaRPr sz="1700"/>
          </a:p>
          <a:p>
            <a:pPr indent="0" lvl="0" marL="0" rtl="0" algn="l">
              <a:spcBef>
                <a:spcPts val="1200"/>
              </a:spcBef>
              <a:spcAft>
                <a:spcPts val="0"/>
              </a:spcAft>
              <a:buClr>
                <a:schemeClr val="dk1"/>
              </a:buClr>
              <a:buSzPct val="64705"/>
              <a:buFont typeface="Arial"/>
              <a:buNone/>
            </a:pPr>
            <a:r>
              <a:rPr b="1" lang="zh-CN" sz="1700"/>
              <a:t>Data Cleaning and Preparation:</a:t>
            </a:r>
            <a:endParaRPr b="1" sz="1700"/>
          </a:p>
          <a:p>
            <a:pPr indent="0" lvl="0" marL="0" rtl="0" algn="l">
              <a:spcBef>
                <a:spcPts val="1200"/>
              </a:spcBef>
              <a:spcAft>
                <a:spcPts val="0"/>
              </a:spcAft>
              <a:buClr>
                <a:schemeClr val="dk1"/>
              </a:buClr>
              <a:buSzPct val="64705"/>
              <a:buFont typeface="Arial"/>
              <a:buNone/>
            </a:pPr>
            <a:r>
              <a:rPr lang="zh-CN" sz="1700"/>
              <a:t>Focused analysis on Harvard courses by filtering out MIT offerings.</a:t>
            </a:r>
            <a:endParaRPr sz="1700"/>
          </a:p>
          <a:p>
            <a:pPr indent="0" lvl="0" marL="0" rtl="0" algn="l">
              <a:spcBef>
                <a:spcPts val="1200"/>
              </a:spcBef>
              <a:spcAft>
                <a:spcPts val="0"/>
              </a:spcAft>
              <a:buClr>
                <a:schemeClr val="dk1"/>
              </a:buClr>
              <a:buSzPct val="64705"/>
              <a:buFont typeface="Arial"/>
              <a:buNone/>
            </a:pPr>
            <a:r>
              <a:rPr lang="zh-CN" sz="1700"/>
              <a:t>Conversion of non-numeric data to numeric format and removal of missing values for accurate analysis.</a:t>
            </a:r>
            <a:endParaRPr sz="17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a:t>
            </a:r>
            <a:r>
              <a:rPr lang="zh-CN"/>
              <a:t>tatistic method</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228600" rtl="0" algn="l">
              <a:spcBef>
                <a:spcPts val="1200"/>
              </a:spcBef>
              <a:spcAft>
                <a:spcPts val="0"/>
              </a:spcAft>
              <a:buClr>
                <a:srgbClr val="000000"/>
              </a:buClr>
              <a:buSzPts val="1100"/>
              <a:buFont typeface="Arial"/>
              <a:buNone/>
            </a:pPr>
            <a:r>
              <a:rPr lang="zh-CN" sz="1250"/>
              <a:t>(1)   Linear Regression Analysis</a:t>
            </a:r>
            <a:endParaRPr sz="1250"/>
          </a:p>
          <a:p>
            <a:pPr indent="-228600" lvl="0" marL="685800" rtl="0" algn="l">
              <a:spcBef>
                <a:spcPts val="1200"/>
              </a:spcBef>
              <a:spcAft>
                <a:spcPts val="0"/>
              </a:spcAft>
              <a:buClr>
                <a:schemeClr val="dk1"/>
              </a:buClr>
              <a:buSzPts val="1100"/>
              <a:buFont typeface="Arial"/>
              <a:buNone/>
            </a:pPr>
            <a:r>
              <a:rPr lang="zh-CN" sz="1250"/>
              <a:t>We use lm </a:t>
            </a:r>
            <a:r>
              <a:rPr lang="zh-CN" sz="1250"/>
              <a:t>function</a:t>
            </a:r>
            <a:r>
              <a:rPr lang="zh-CN" sz="1250"/>
              <a:t> to from slr and mlr.</a:t>
            </a:r>
            <a:endParaRPr sz="1250"/>
          </a:p>
          <a:p>
            <a:pPr indent="-228600" lvl="0" marL="228600" rtl="0" algn="l">
              <a:spcBef>
                <a:spcPts val="1200"/>
              </a:spcBef>
              <a:spcAft>
                <a:spcPts val="0"/>
              </a:spcAft>
              <a:buClr>
                <a:srgbClr val="000000"/>
              </a:buClr>
              <a:buSzPts val="1100"/>
              <a:buFont typeface="Arial"/>
              <a:buNone/>
            </a:pPr>
            <a:r>
              <a:rPr lang="zh-CN" sz="1250"/>
              <a:t>(2)  Outlier Detection and Influential Test</a:t>
            </a:r>
            <a:endParaRPr sz="1250"/>
          </a:p>
          <a:p>
            <a:pPr indent="457200" lvl="0" marL="0" rtl="0" algn="l">
              <a:spcBef>
                <a:spcPts val="1200"/>
              </a:spcBef>
              <a:spcAft>
                <a:spcPts val="0"/>
              </a:spcAft>
              <a:buClr>
                <a:srgbClr val="000000"/>
              </a:buClr>
              <a:buSzPts val="1100"/>
              <a:buFont typeface="Arial"/>
              <a:buNone/>
            </a:pPr>
            <a:r>
              <a:rPr lang="zh-CN" sz="1250"/>
              <a:t>We use outliertest </a:t>
            </a:r>
            <a:r>
              <a:rPr lang="zh-CN" sz="1250"/>
              <a:t>function</a:t>
            </a:r>
            <a:r>
              <a:rPr lang="zh-CN" sz="1250"/>
              <a:t> and Cook’s Distance to identify the outlier and influential points.</a:t>
            </a:r>
            <a:endParaRPr sz="1250"/>
          </a:p>
          <a:p>
            <a:pPr indent="-228600" lvl="0" marL="228600" rtl="0" algn="l">
              <a:spcBef>
                <a:spcPts val="1200"/>
              </a:spcBef>
              <a:spcAft>
                <a:spcPts val="0"/>
              </a:spcAft>
              <a:buClr>
                <a:srgbClr val="000000"/>
              </a:buClr>
              <a:buSzPts val="1100"/>
              <a:buFont typeface="Arial"/>
              <a:buNone/>
            </a:pPr>
            <a:r>
              <a:rPr lang="zh-CN" sz="1250"/>
              <a:t>(3) Significance testing</a:t>
            </a:r>
            <a:endParaRPr sz="1250"/>
          </a:p>
          <a:p>
            <a:pPr indent="0" lvl="0" marL="0" rtl="0" algn="l">
              <a:spcBef>
                <a:spcPts val="1200"/>
              </a:spcBef>
              <a:spcAft>
                <a:spcPts val="0"/>
              </a:spcAft>
              <a:buClr>
                <a:schemeClr val="dk1"/>
              </a:buClr>
              <a:buSzPts val="1100"/>
              <a:buFont typeface="Arial"/>
              <a:buNone/>
            </a:pPr>
            <a:r>
              <a:rPr lang="zh-CN" sz="1250"/>
              <a:t>	We utilized ANOVA(Analysis of Variance) to perform variance analysis to determine if  the various predictor variables in the multiple regression model.</a:t>
            </a:r>
            <a:endParaRPr sz="1250">
              <a:latin typeface="Times New Roman"/>
              <a:ea typeface="Times New Roman"/>
              <a:cs typeface="Times New Roman"/>
              <a:sym typeface="Times New Roman"/>
            </a:endParaRPr>
          </a:p>
          <a:p>
            <a:pPr indent="0" lvl="0" marL="0" rtl="0" algn="l">
              <a:spcBef>
                <a:spcPts val="1200"/>
              </a:spcBef>
              <a:spcAft>
                <a:spcPts val="1200"/>
              </a:spcAft>
              <a:buNone/>
            </a:pPr>
            <a:r>
              <a:rPr lang="zh-C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3040"/>
              <a:t>Modeling and Analysis Strategy </a:t>
            </a:r>
            <a:endParaRPr sz="3040"/>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zh-CN" sz="1162"/>
              <a:t>1. Establish a Linear Regression model (model1) to determine the relationship between 'Participants' and all other independent variables.</a:t>
            </a:r>
            <a:endParaRPr sz="1162"/>
          </a:p>
          <a:p>
            <a:pPr indent="0" lvl="0" marL="0" rtl="0" algn="l">
              <a:lnSpc>
                <a:spcPct val="105000"/>
              </a:lnSpc>
              <a:spcBef>
                <a:spcPts val="1200"/>
              </a:spcBef>
              <a:spcAft>
                <a:spcPts val="0"/>
              </a:spcAft>
              <a:buSzPts val="935"/>
              <a:buNone/>
            </a:pPr>
            <a:r>
              <a:rPr lang="zh-CN" sz="1162"/>
              <a:t>2. Create a model(model) that specifically investigates the association between 'Participants' and Audited (&gt; 50% Course Content Accessed).</a:t>
            </a:r>
            <a:endParaRPr sz="1162"/>
          </a:p>
          <a:p>
            <a:pPr indent="0" lvl="0" marL="0" rtl="0" algn="l">
              <a:lnSpc>
                <a:spcPct val="105000"/>
              </a:lnSpc>
              <a:spcBef>
                <a:spcPts val="1200"/>
              </a:spcBef>
              <a:spcAft>
                <a:spcPts val="0"/>
              </a:spcAft>
              <a:buSzPts val="935"/>
              <a:buNone/>
            </a:pPr>
            <a:r>
              <a:rPr lang="zh-CN" sz="1162"/>
              <a:t>3. Develop a second Linear Regression model (model2) that includes 'Participants' and the independent variables that have a significant impact.</a:t>
            </a:r>
            <a:endParaRPr sz="1162"/>
          </a:p>
          <a:p>
            <a:pPr indent="0" lvl="0" marL="0" rtl="0" algn="l">
              <a:lnSpc>
                <a:spcPct val="105000"/>
              </a:lnSpc>
              <a:spcBef>
                <a:spcPts val="1200"/>
              </a:spcBef>
              <a:spcAft>
                <a:spcPts val="0"/>
              </a:spcAft>
              <a:buSzPts val="935"/>
              <a:buNone/>
            </a:pPr>
            <a:r>
              <a:rPr lang="zh-CN" sz="1162"/>
              <a:t>4. After the exclusion of outliers, build a third Linear Regression model (model3) that relates 'Participants' to the significant independent variables.</a:t>
            </a:r>
            <a:endParaRPr sz="1162"/>
          </a:p>
          <a:p>
            <a:pPr indent="0" lvl="0" marL="0" rtl="0" algn="l">
              <a:lnSpc>
                <a:spcPct val="105000"/>
              </a:lnSpc>
              <a:spcBef>
                <a:spcPts val="1200"/>
              </a:spcBef>
              <a:spcAft>
                <a:spcPts val="0"/>
              </a:spcAft>
              <a:buSzPts val="935"/>
              <a:buNone/>
            </a:pPr>
            <a:r>
              <a:rPr lang="zh-CN" sz="1162"/>
              <a:t>5. Perform hypothesis testing using the F-Test to ascertain the models' significance.</a:t>
            </a:r>
            <a:endParaRPr sz="1162"/>
          </a:p>
          <a:p>
            <a:pPr indent="0" lvl="0" marL="0" rtl="0" algn="l">
              <a:lnSpc>
                <a:spcPct val="105000"/>
              </a:lnSpc>
              <a:spcBef>
                <a:spcPts val="1200"/>
              </a:spcBef>
              <a:spcAft>
                <a:spcPts val="0"/>
              </a:spcAft>
              <a:buSzPts val="935"/>
              <a:buNone/>
            </a:pPr>
            <a:r>
              <a:rPr lang="zh-CN" sz="1162"/>
              <a:t>6. Conduct ANOVA and analyze with 95% confidence intervals to evaluate the stability and accuracy of the model estimates.</a:t>
            </a:r>
            <a:endParaRPr sz="1162"/>
          </a:p>
          <a:p>
            <a:pPr indent="0" lvl="0" marL="0" rtl="0" algn="l">
              <a:lnSpc>
                <a:spcPct val="105000"/>
              </a:lnSpc>
              <a:spcBef>
                <a:spcPts val="1200"/>
              </a:spcBef>
              <a:spcAft>
                <a:spcPts val="0"/>
              </a:spcAft>
              <a:buSzPts val="935"/>
              <a:buNone/>
            </a:pPr>
            <a:r>
              <a:t/>
            </a:r>
            <a:endParaRPr sz="1162"/>
          </a:p>
          <a:p>
            <a:pPr indent="0" lvl="0" marL="0" rtl="0" algn="l">
              <a:lnSpc>
                <a:spcPct val="105000"/>
              </a:lnSpc>
              <a:spcBef>
                <a:spcPts val="1200"/>
              </a:spcBef>
              <a:spcAft>
                <a:spcPts val="1200"/>
              </a:spcAft>
              <a:buSzPts val="935"/>
              <a:buNone/>
            </a:pPr>
            <a:r>
              <a:t/>
            </a:r>
            <a:endParaRPr sz="116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22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97" name="Google Shape;97;p18"/>
          <p:cNvSpPr txBox="1"/>
          <p:nvPr>
            <p:ph idx="1" type="body"/>
          </p:nvPr>
        </p:nvSpPr>
        <p:spPr>
          <a:xfrm>
            <a:off x="311700" y="1029625"/>
            <a:ext cx="8287500" cy="26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zh-CN" sz="1200"/>
              <a:t>Overall Project Conclusion:</a:t>
            </a:r>
            <a:endParaRPr b="1" sz="1200"/>
          </a:p>
          <a:p>
            <a:pPr indent="0" lvl="0" marL="0" rtl="0" algn="l">
              <a:lnSpc>
                <a:spcPct val="95000"/>
              </a:lnSpc>
              <a:spcBef>
                <a:spcPts val="1200"/>
              </a:spcBef>
              <a:spcAft>
                <a:spcPts val="0"/>
              </a:spcAft>
              <a:buSzPts val="275"/>
              <a:buNone/>
            </a:pPr>
            <a:r>
              <a:rPr lang="zh-CN" sz="1200"/>
              <a:t>Our project involved a comprehensive analysis of course participation, focusing on the relationship between various variables and the number of participants accessing course content.  </a:t>
            </a:r>
            <a:endParaRPr sz="1200"/>
          </a:p>
          <a:p>
            <a:pPr indent="0" lvl="0" marL="0" rtl="0" algn="l">
              <a:lnSpc>
                <a:spcPct val="95000"/>
              </a:lnSpc>
              <a:spcBef>
                <a:spcPts val="1200"/>
              </a:spcBef>
              <a:spcAft>
                <a:spcPts val="0"/>
              </a:spcAft>
              <a:buSzPts val="275"/>
              <a:buNone/>
            </a:pPr>
            <a:r>
              <a:rPr lang="zh-CN" sz="1200"/>
              <a:t>Through linear regression analysis, outlier detection, and hypothesis testing, we gained valuable insights.</a:t>
            </a:r>
            <a:endParaRPr sz="1200"/>
          </a:p>
          <a:p>
            <a:pPr indent="0" lvl="0" marL="0" rtl="0" algn="l">
              <a:lnSpc>
                <a:spcPct val="95000"/>
              </a:lnSpc>
              <a:spcBef>
                <a:spcPts val="1200"/>
              </a:spcBef>
              <a:spcAft>
                <a:spcPts val="0"/>
              </a:spcAft>
              <a:buSzPts val="275"/>
              <a:buNone/>
            </a:pPr>
            <a:r>
              <a:rPr b="1" lang="zh-CN" sz="1200"/>
              <a:t>Key Findings:</a:t>
            </a:r>
            <a:endParaRPr b="1" sz="1200"/>
          </a:p>
          <a:p>
            <a:pPr indent="-304800" lvl="0" marL="457200" rtl="0" algn="l">
              <a:lnSpc>
                <a:spcPct val="95000"/>
              </a:lnSpc>
              <a:spcBef>
                <a:spcPts val="1200"/>
              </a:spcBef>
              <a:spcAft>
                <a:spcPts val="0"/>
              </a:spcAft>
              <a:buSzPts val="1200"/>
              <a:buChar char="❏"/>
            </a:pPr>
            <a:r>
              <a:rPr lang="zh-CN" sz="1200"/>
              <a:t>The initial model (model1) highlighted significant correlations between course participation and variables such as 'Audited (&gt;  50% Course Content Accessed)' (positive correlation), 'Certified,' '% Audited,' and 'Total Course Hours (Thousands)' (negative correlations).</a:t>
            </a:r>
            <a:endParaRPr sz="1200"/>
          </a:p>
          <a:p>
            <a:pPr indent="-304800" lvl="0" marL="457200" rtl="0" algn="l">
              <a:lnSpc>
                <a:spcPct val="95000"/>
              </a:lnSpc>
              <a:spcBef>
                <a:spcPts val="1000"/>
              </a:spcBef>
              <a:spcAft>
                <a:spcPts val="0"/>
              </a:spcAft>
              <a:buSzPts val="1200"/>
              <a:buChar char="❏"/>
            </a:pPr>
            <a:r>
              <a:rPr lang="zh-CN" sz="1200"/>
              <a:t>The second model emphasized the positive impact of individuals auditing more than 50% of the course content on the number of participants.</a:t>
            </a:r>
            <a:endParaRPr sz="1200"/>
          </a:p>
          <a:p>
            <a:pPr indent="-304800" lvl="0" marL="457200" rtl="0" algn="l">
              <a:lnSpc>
                <a:spcPct val="95000"/>
              </a:lnSpc>
              <a:spcBef>
                <a:spcPts val="1000"/>
              </a:spcBef>
              <a:spcAft>
                <a:spcPts val="0"/>
              </a:spcAft>
              <a:buSzPts val="1200"/>
              <a:buChar char="❏"/>
            </a:pPr>
            <a:r>
              <a:rPr lang="zh-CN" sz="1200"/>
              <a:t>A refined model (model2) and an outlier-excluded model (model3) demonstrated improved performance, with model3 achieving a significantly higher R-value.</a:t>
            </a:r>
            <a:endParaRPr sz="1200">
              <a:solidFill>
                <a:schemeClr val="dk1"/>
              </a:solidFill>
            </a:endParaRPr>
          </a:p>
          <a:p>
            <a:pPr indent="-266700" lvl="0" marL="266700" rtl="0" algn="l">
              <a:lnSpc>
                <a:spcPct val="95000"/>
              </a:lnSpc>
              <a:spcBef>
                <a:spcPts val="1200"/>
              </a:spcBef>
              <a:spcAft>
                <a:spcPts val="0"/>
              </a:spcAft>
              <a:buClr>
                <a:schemeClr val="dk1"/>
              </a:buClr>
              <a:buSzPts val="275"/>
              <a:buFont typeface="Arial"/>
              <a:buNone/>
            </a:pPr>
            <a:r>
              <a:rPr lang="zh-CN" sz="1200">
                <a:solidFill>
                  <a:schemeClr val="dk1"/>
                </a:solidFill>
              </a:rPr>
              <a:t>.</a:t>
            </a:r>
            <a:endParaRPr sz="1200">
              <a:solidFill>
                <a:schemeClr val="dk1"/>
              </a:solidFill>
            </a:endParaRPr>
          </a:p>
          <a:p>
            <a:pPr indent="0" lvl="0" marL="0" rtl="0" algn="l">
              <a:lnSpc>
                <a:spcPct val="95000"/>
              </a:lnSpc>
              <a:spcBef>
                <a:spcPts val="1200"/>
              </a:spcBef>
              <a:spcAft>
                <a:spcPts val="0"/>
              </a:spcAft>
              <a:buSzPts val="275"/>
              <a:buNone/>
            </a:pPr>
            <a:r>
              <a:t/>
            </a:r>
            <a:endParaRPr b="1" sz="500"/>
          </a:p>
          <a:p>
            <a:pPr indent="0" lvl="0" marL="0" rtl="0" algn="l">
              <a:lnSpc>
                <a:spcPct val="95000"/>
              </a:lnSpc>
              <a:spcBef>
                <a:spcPts val="1200"/>
              </a:spcBef>
              <a:spcAft>
                <a:spcPts val="0"/>
              </a:spcAft>
              <a:buSzPts val="275"/>
              <a:buNone/>
            </a:pPr>
            <a:r>
              <a:t/>
            </a:r>
            <a:endParaRPr b="1" sz="500"/>
          </a:p>
          <a:p>
            <a:pPr indent="0" lvl="0" marL="0" rtl="0" algn="l">
              <a:lnSpc>
                <a:spcPct val="95000"/>
              </a:lnSpc>
              <a:spcBef>
                <a:spcPts val="1200"/>
              </a:spcBef>
              <a:spcAft>
                <a:spcPts val="0"/>
              </a:spcAft>
              <a:buSzPts val="275"/>
              <a:buNone/>
            </a:pPr>
            <a:r>
              <a:t/>
            </a:r>
            <a:endParaRPr sz="525"/>
          </a:p>
          <a:p>
            <a:pPr indent="0" lvl="0" marL="0" rtl="0" algn="l">
              <a:lnSpc>
                <a:spcPct val="95000"/>
              </a:lnSpc>
              <a:spcBef>
                <a:spcPts val="1200"/>
              </a:spcBef>
              <a:spcAft>
                <a:spcPts val="1200"/>
              </a:spcAft>
              <a:buSzPts val="275"/>
              <a:buNone/>
            </a:pPr>
            <a:r>
              <a:t/>
            </a:r>
            <a:endParaRPr sz="5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Limitations and Considerations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CN" sz="1200"/>
              <a:t>Limitations：</a:t>
            </a:r>
            <a:endParaRPr b="1" sz="1200"/>
          </a:p>
          <a:p>
            <a:pPr indent="0" lvl="0" marL="0" rtl="0" algn="l">
              <a:lnSpc>
                <a:spcPct val="105000"/>
              </a:lnSpc>
              <a:spcBef>
                <a:spcPts val="1200"/>
              </a:spcBef>
              <a:spcAft>
                <a:spcPts val="0"/>
              </a:spcAft>
              <a:buSzPts val="770"/>
              <a:buNone/>
            </a:pPr>
            <a:r>
              <a:rPr lang="zh-CN" sz="1200"/>
              <a:t>Assumptions of linearity and potential collinearity among variables may influence the model's accuracy. The removal of outliers and the absence of a time factor are factors that may impact the generalizability of the findings.</a:t>
            </a:r>
            <a:endParaRPr sz="1200"/>
          </a:p>
          <a:p>
            <a:pPr indent="0" lvl="0" marL="0" rtl="0" algn="l">
              <a:lnSpc>
                <a:spcPct val="105000"/>
              </a:lnSpc>
              <a:spcBef>
                <a:spcPts val="1200"/>
              </a:spcBef>
              <a:spcAft>
                <a:spcPts val="0"/>
              </a:spcAft>
              <a:buSzPts val="770"/>
              <a:buNone/>
            </a:pPr>
            <a:r>
              <a:t/>
            </a:r>
            <a:endParaRPr sz="1200"/>
          </a:p>
          <a:p>
            <a:pPr indent="0" lvl="0" marL="0" rtl="0" algn="l">
              <a:lnSpc>
                <a:spcPct val="105000"/>
              </a:lnSpc>
              <a:spcBef>
                <a:spcPts val="1200"/>
              </a:spcBef>
              <a:spcAft>
                <a:spcPts val="0"/>
              </a:spcAft>
              <a:buClr>
                <a:schemeClr val="dk1"/>
              </a:buClr>
              <a:buSzPts val="770"/>
              <a:buFont typeface="Arial"/>
              <a:buNone/>
            </a:pPr>
            <a:r>
              <a:rPr b="1" lang="zh-CN" sz="1200"/>
              <a:t>Recommendations for Future Research:</a:t>
            </a:r>
            <a:endParaRPr b="1" sz="1200"/>
          </a:p>
          <a:p>
            <a:pPr indent="0" lvl="0" marL="0" rtl="0" algn="l">
              <a:lnSpc>
                <a:spcPct val="105000"/>
              </a:lnSpc>
              <a:spcBef>
                <a:spcPts val="1200"/>
              </a:spcBef>
              <a:spcAft>
                <a:spcPts val="0"/>
              </a:spcAft>
              <a:buSzPts val="770"/>
              <a:buNone/>
            </a:pPr>
            <a:r>
              <a:rPr lang="zh-CN" sz="1200"/>
              <a:t>Explore additional factors influencing course participation, such as demographic variables or course structure. Consider dynamic models that incorporate the temporal aspect for a more comprehensive analysis.</a:t>
            </a:r>
            <a:endParaRPr sz="1200"/>
          </a:p>
          <a:p>
            <a:pPr indent="0" lvl="0" marL="0" rtl="0" algn="l">
              <a:lnSpc>
                <a:spcPct val="105000"/>
              </a:lnSpc>
              <a:spcBef>
                <a:spcPts val="1200"/>
              </a:spcBef>
              <a:spcAft>
                <a:spcPts val="0"/>
              </a:spcAft>
              <a:buSzPts val="770"/>
              <a:buNone/>
            </a:pPr>
            <a:r>
              <a:rPr b="1" lang="zh-CN" sz="1200"/>
              <a:t>In conclusion,</a:t>
            </a:r>
            <a:r>
              <a:rPr lang="zh-CN" sz="1200"/>
              <a:t> our project provides valuable insights into the factors influencing course participation.  The identified predictors can inform strategic decisions for course design and outreach efforts. However, careful consideration of model limitations and avenues for further research is essential for a nuanced understanding of the dynamics involved.</a:t>
            </a:r>
            <a:endParaRPr b="1" sz="1200">
              <a:solidFill>
                <a:schemeClr val="dk1"/>
              </a:solidFill>
            </a:endParaRPr>
          </a:p>
          <a:p>
            <a:pPr indent="0" lvl="0" marL="0" rtl="0" algn="l">
              <a:lnSpc>
                <a:spcPct val="105000"/>
              </a:lnSpc>
              <a:spcBef>
                <a:spcPts val="1200"/>
              </a:spcBef>
              <a:spcAft>
                <a:spcPts val="0"/>
              </a:spcAft>
              <a:buClr>
                <a:schemeClr val="dk1"/>
              </a:buClr>
              <a:buSzPts val="770"/>
              <a:buFont typeface="Arial"/>
              <a:buNone/>
            </a:pPr>
            <a:r>
              <a:t/>
            </a:r>
            <a:endParaRPr sz="871"/>
          </a:p>
          <a:p>
            <a:pPr indent="0" lvl="0" marL="0" rtl="0" algn="l">
              <a:lnSpc>
                <a:spcPct val="105000"/>
              </a:lnSpc>
              <a:spcBef>
                <a:spcPts val="1200"/>
              </a:spcBef>
              <a:spcAft>
                <a:spcPts val="1200"/>
              </a:spcAft>
              <a:buSzPts val="770"/>
              <a:buNone/>
            </a:pPr>
            <a:r>
              <a:t/>
            </a:r>
            <a:endParaRPr sz="13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25000" y="175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zh-CN" sz="4620"/>
              <a:t>Any Questions?</a:t>
            </a:r>
            <a:endParaRPr b="1" sz="46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69500" y="1954825"/>
            <a:ext cx="8371500" cy="12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5000"/>
              <a:t>THANK YOU!</a:t>
            </a:r>
            <a:endParaRPr b="1"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