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C0F624-DC65-450A-98D7-D867412A76F2}">
  <a:tblStyle styleId="{E5C0F624-DC65-450A-98D7-D867412A76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e3119ee23_3_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g29e3119ee23_3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29e3119ee23_3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3119ee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3119ee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3119ee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3119ee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e3119ee1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e3119ee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e3119ee1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e3119ee1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e3119ee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e3119ee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e3119ee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e3119ee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e3119ee23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e3119ee23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e3119e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e3119e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e3119ee23_3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e3119ee23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3119ee23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3119ee23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e3119ee23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e3119ee23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e3119ee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e3119ee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e3119ee23_3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e3119ee23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3119ee23_3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3119ee23_3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3119ee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e3119ee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e3119ee23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e3119ee23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e3119ee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e3119ee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630238" y="1878806"/>
            <a:ext cx="38688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1"/>
          <p:cNvSpPr txBox="1"/>
          <p:nvPr>
            <p:ph idx="4" type="body"/>
          </p:nvPr>
        </p:nvSpPr>
        <p:spPr>
          <a:xfrm>
            <a:off x="4629150" y="1878806"/>
            <a:ext cx="38877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30000" sz="1200">
                <a:solidFill>
                  <a:srgbClr val="CCCC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0" y="-57150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609600" y="4629150"/>
            <a:ext cx="466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zh-C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b="0" i="0" lang="zh-C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School/college name here</a:t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0" y="-32146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609600" y="1143000"/>
            <a:ext cx="792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zh-CN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zh-CN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609600" y="4629150"/>
            <a:ext cx="466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zh-C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b="0" i="0" lang="zh-C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School/college name here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Predicting Bullying Victims in Schools</a:t>
            </a:r>
            <a:endParaRPr b="1" sz="2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zh-CN" sz="1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Leveraging the 2013 National Crime Victimization Survey</a:t>
            </a:r>
            <a:endParaRPr b="1" sz="7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50">
              <a:solidFill>
                <a:srgbClr val="1F1F1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50">
              <a:solidFill>
                <a:srgbClr val="1F1F1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50">
              <a:solidFill>
                <a:srgbClr val="1F1F1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50">
                <a:solidFill>
                  <a:srgbClr val="1F1F1F"/>
                </a:solidFill>
              </a:rPr>
              <a:t>SiCheng Yi, Amina Bauyrzhan</a:t>
            </a:r>
            <a:endParaRPr b="1" sz="135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2042075" y="4592900"/>
            <a:ext cx="18120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 Evaluation</a:t>
            </a:r>
            <a:r>
              <a:rPr b="1" lang="zh-CN" sz="3000"/>
              <a:t>: Decision Tree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609600" y="15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983850"/>
                <a:gridCol w="829375"/>
                <a:gridCol w="829375"/>
                <a:gridCol w="829375"/>
                <a:gridCol w="829375"/>
                <a:gridCol w="829375"/>
                <a:gridCol w="829375"/>
                <a:gridCol w="829375"/>
                <a:gridCol w="837500"/>
              </a:tblGrid>
              <a:tr h="5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0.6580087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0.2706522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0.7293478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0.4139738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0.7161366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0.3793739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0.3720597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0.5860262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0.2144703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0.7855297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0.6580087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0.7161366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0.685778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0.3793739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0.3720597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0.6217677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0.2423663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0.7576337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0.5368378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0.7161366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0.3793739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0.3720597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3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 Evaluation: Random Forest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34"/>
          <p:cNvGraphicFramePr/>
          <p:nvPr/>
        </p:nvGraphicFramePr>
        <p:xfrm>
          <a:off x="57150" y="1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247775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0.8054577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0.2102564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0.7897436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0.1930131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0.7966913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0.595151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0.5950111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0.8069869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0.2118863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0.7881137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0.8054577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0.7966913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0.7975503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0.595151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0.5950111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0.8062276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0.2110770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0.7889230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0.5013601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0.7966913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0.595151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0.5950111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4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 Evaluation: Support Vector Machine</a:t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</p:txBody>
      </p:sp>
      <p:graphicFrame>
        <p:nvGraphicFramePr>
          <p:cNvPr id="196" name="Google Shape;196;p35"/>
          <p:cNvGraphicFramePr/>
          <p:nvPr/>
        </p:nvGraphicFramePr>
        <p:xfrm>
          <a:off x="209550" y="14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152525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0.7489583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0.3283804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0.6716196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0.2104803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0.6779821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0.4146539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0.4083195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0.7895197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0.3807063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0.6192937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0.7489583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0.6779821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0.7044067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0.4146539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0.4083195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0.7693797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0.3547249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0.6452751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0.4815874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0.6779821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0.4146539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0.4083195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5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 Evaluation: k-Nearest Neighbors</a:t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F0F0F"/>
              </a:solidFill>
            </a:endParaRPr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104775" y="17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152525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0.7062058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0.2536302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0.7463698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0.3266376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0.7387017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0.4501286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0.4479969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0.6733624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0.2256675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0.7743325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0.7062058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0.7387017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0.7238475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0.4501286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0.4479969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0.6896702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0.2395519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0.7604481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0.5177385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0.7387017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0.4501286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0.4479969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6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</a:t>
            </a:r>
            <a:r>
              <a:rPr b="1" lang="zh-CN" sz="2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Evaluation</a:t>
            </a:r>
            <a:r>
              <a:rPr b="1" lang="zh-CN"/>
              <a:t>: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37"/>
          <p:cNvGraphicFramePr/>
          <p:nvPr/>
        </p:nvGraphicFramePr>
        <p:xfrm>
          <a:off x="173375" y="17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152525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81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0.48428291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0.6481481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0.3518519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0.9170306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0.6168283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 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-0.1053753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 -0.06812141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0.08296943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0.1507321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0.8492679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0.4842829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0.6168283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0.4661187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-0.1053753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 -0.06812141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0.28223393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0.3977145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0.6022855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0.6991554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0.6168283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-0.1053753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 -0.06812141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37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505050" y="44355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Best Model Determination</a:t>
            </a:r>
            <a:endParaRPr b="1" sz="3000">
              <a:solidFill>
                <a:srgbClr val="0F0F0F"/>
              </a:solidFill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160300" y="4464325"/>
            <a:ext cx="7248300" cy="544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CN" sz="1200"/>
              <a:t>The model with the highest accuracy was selected as the best model for predicting bullying victims.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CN" sz="1200"/>
              <a:t>After evaluating the performance of all models, we found that the Random Forest model achieved the highest accuracy among the candidates.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218" name="Google Shape;218;p38"/>
          <p:cNvGraphicFramePr/>
          <p:nvPr/>
        </p:nvGraphicFramePr>
        <p:xfrm>
          <a:off x="6013750" y="14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647825"/>
                <a:gridCol w="971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Model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Accuracy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Logistic_Regression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0.6296618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Decision_Tree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0.6864701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Random_Forest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0.7974848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SVM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0.7038161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kNN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0.7241977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Naive_Bayes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0.4687771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8"/>
          <p:cNvSpPr txBox="1"/>
          <p:nvPr/>
        </p:nvSpPr>
        <p:spPr>
          <a:xfrm>
            <a:off x="6013750" y="958050"/>
            <a:ext cx="342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zh-CN" sz="900">
                <a:solidFill>
                  <a:srgbClr val="44546A"/>
                </a:solidFill>
              </a:rPr>
              <a:t>Table 1. Model Accuracy Comparison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86000"/>
            <a:ext cx="4934424" cy="33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Conclusion</a:t>
            </a:r>
            <a:endParaRPr b="1" sz="4100"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400"/>
              <a:t>Key Findings:</a:t>
            </a:r>
            <a:r>
              <a:rPr lang="zh-CN" sz="1400"/>
              <a:t> Random Forest emerges as the best-performing model with 79.75% accuracy.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400"/>
              <a:t>Real-world Impact: </a:t>
            </a:r>
            <a:r>
              <a:rPr lang="zh-CN" sz="1400"/>
              <a:t>Applicability in improving school safety and addressing bullying-related concerns.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400"/>
              <a:t>Structured Approach: </a:t>
            </a:r>
            <a:r>
              <a:rPr lang="zh-CN" sz="1400">
                <a:solidFill>
                  <a:srgbClr val="0F0F0F"/>
                </a:solidFill>
              </a:rPr>
              <a:t>Demonstrating the effectiveness of a systematic data science methodology.</a:t>
            </a:r>
            <a:endParaRPr sz="1400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645725" y="205725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200"/>
              <a:t>Any Questions?</a:t>
            </a:r>
            <a:endParaRPr b="1" sz="4200"/>
          </a:p>
        </p:txBody>
      </p:sp>
      <p:sp>
        <p:nvSpPr>
          <p:cNvPr id="233" name="Google Shape;233;p40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97325" y="2051625"/>
            <a:ext cx="8166000" cy="83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700"/>
              <a:t>Thank You!</a:t>
            </a:r>
            <a:endParaRPr b="1" sz="4700"/>
          </a:p>
        </p:txBody>
      </p:sp>
      <p:sp>
        <p:nvSpPr>
          <p:cNvPr id="239" name="Google Shape;239;p41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Outline</a:t>
            </a:r>
            <a:endParaRPr b="1"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09600" y="1316475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800"/>
              <a:t>Objective: </a:t>
            </a:r>
            <a:r>
              <a:rPr lang="zh-CN" sz="1800"/>
              <a:t>Utilizing the 2013 school crime supplement of the National Crime Victimization Survey dataset to predict bullying victims.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800"/>
              <a:t>Approach: </a:t>
            </a:r>
            <a:r>
              <a:rPr lang="zh-CN" sz="1800"/>
              <a:t>Structured methodology involving data preprocessing, feature selection, and model evaluation.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800"/>
              <a:t>Tool of Choice: </a:t>
            </a:r>
            <a:r>
              <a:rPr lang="zh-CN" sz="1800"/>
              <a:t>R, packages: ROSE, caret, e1071, randomForest, class, knitr, ggplot2, rpart, pROC.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1800"/>
              <a:t>Key Focus: </a:t>
            </a:r>
            <a:r>
              <a:rPr lang="zh-CN" sz="1800"/>
              <a:t>Exploring multiple classification algorithms, emphasizing accuracy as the primary evaluation metric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676050" y="4662575"/>
            <a:ext cx="31431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About Dataset</a:t>
            </a:r>
            <a:endParaRPr b="1" sz="3000">
              <a:solidFill>
                <a:srgbClr val="0F0F0F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500"/>
              <a:t>Source: 2013 School Crime Supplement of the National Crime Victimization Survey (NCVS)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500"/>
              <a:t>Derived from a comprehensive set of questions on students' experiences with and perceptions of crime and safety within school environments.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500"/>
              <a:t>Explores various aspects such as preventive measures, after-school activities, school rules enforcement, presence of weapons, drugs, alcohol, gang-related activities, bullying, hate-related incidents, and fear of victimization.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/>
              <a:t>Dataset Name:</a:t>
            </a:r>
            <a:r>
              <a:rPr lang="zh-CN" sz="1500">
                <a:solidFill>
                  <a:srgbClr val="0F0F0F"/>
                </a:solidFill>
              </a:rPr>
              <a:t> project_dataset.csv</a:t>
            </a:r>
            <a:endParaRPr sz="15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rgbClr val="0F0F0F"/>
                </a:solidFill>
              </a:rPr>
              <a:t>Further processed from the original dataset (4947 tuples, 204 attributes) to focus on the dependent variable "o_bullied" indicating instances of reported bullying.</a:t>
            </a:r>
            <a:endParaRPr sz="15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Data Preprocessing and Feature Selection</a:t>
            </a:r>
            <a:endParaRPr b="1" sz="3000">
              <a:solidFill>
                <a:srgbClr val="0F0F0F"/>
              </a:solidFill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Cleaning:</a:t>
            </a:r>
            <a:r>
              <a:rPr lang="zh-CN" sz="1800"/>
              <a:t> Addressing missing values and outliers.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Normalization: </a:t>
            </a:r>
            <a:r>
              <a:rPr lang="zh-CN" sz="1800"/>
              <a:t>Scaling features for uniformity.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Encoding:</a:t>
            </a:r>
            <a:r>
              <a:rPr lang="zh-CN" sz="1800"/>
              <a:t> Converting categorical data into numerical format.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Feature Selection: </a:t>
            </a:r>
            <a:r>
              <a:rPr lang="zh-CN" sz="1800"/>
              <a:t>Identifying Key Predictors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Method: </a:t>
            </a:r>
            <a:r>
              <a:rPr lang="zh-CN" sz="1800"/>
              <a:t>Utilized Random Forest for feature importance analysis.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/>
              <a:t>Outcome: </a:t>
            </a:r>
            <a:r>
              <a:rPr lang="zh-CN" sz="1800"/>
              <a:t>Identified top 20 features impacting bullying prediction.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zh-CN" sz="1800"/>
              <a:t>Significance:</a:t>
            </a:r>
            <a:r>
              <a:rPr lang="zh-CN" sz="1800"/>
              <a:t> Streamlined model by focusing on most influential variables.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0F0F0F"/>
                </a:solidFill>
              </a:rPr>
              <a:t>Feature</a:t>
            </a:r>
            <a:r>
              <a:rPr lang="zh-CN" sz="2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zh-CN" sz="3000">
                <a:solidFill>
                  <a:srgbClr val="0F0F0F"/>
                </a:solidFill>
              </a:rPr>
              <a:t>Selection with Random Forest</a:t>
            </a:r>
            <a:endParaRPr b="1" sz="30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225" y="1162675"/>
            <a:ext cx="4873501" cy="333252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4474400" y="4446400"/>
            <a:ext cx="36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zh-CN" sz="900">
                <a:solidFill>
                  <a:srgbClr val="44546A"/>
                </a:solidFill>
              </a:rPr>
              <a:t>Figure 1. Feature Importance of top 20 variables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09600" y="1371600"/>
            <a:ext cx="3356100" cy="31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600"/>
              <a:t>Importance of Feature Selection: Crucial role in enhancing analysis quality and efficiency.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600"/>
              <a:t>Methodology: Utilizing Random Forest algorithm for its robustness and ability to handle high-dimensional datasets.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600"/>
              <a:t>Metrics: %IncMSE and IncNodePurity to quantify feature importance.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Classification Models</a:t>
            </a:r>
            <a:endParaRPr b="1"/>
          </a:p>
        </p:txBody>
      </p:sp>
      <p:sp>
        <p:nvSpPr>
          <p:cNvPr id="154" name="Google Shape;154;p29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09600" y="1114350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Logistic Regression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Linear model for binary classification.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Predicts the probability of occurrence of an event by fitting data to a logistic curve.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Good for understanding the influence of several independent variables.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Decision Tree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Tree-like model of decisions.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Uses a tree-like graph to model decisions and their possible consequences.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Easy to interpret and can handle both numerical and categorical data.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Random Forest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Ensemble of Decision Trees.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Operates by constructing multiple decision trees during training and outputting the class that is the mode of the classes of individual trees.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Reduces overfitting in decision trees and improves accuracy.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Classification 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536650" y="1086000"/>
            <a:ext cx="84402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00"/>
              <a:t>S</a:t>
            </a:r>
            <a:r>
              <a:rPr b="1" lang="zh-CN" sz="1400"/>
              <a:t>upport Vector Machine (SVM)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Supervised learning model.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Identifies a hyperplane in an N-dimensional space that distinctly classifies the data points.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Effective in high dimensional spaces and in cases where the number of dimensions is greater than the number of samples.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k-Nearest Neighbors (k-NN)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Non-parametric method.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Classifies data points based on how their neighbors are classified.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Simple and effective, good for data with little or no information about distribution.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Naive Bayes</a:t>
            </a:r>
            <a:endParaRPr b="1"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Type: Probabilistic classifier.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Characteristics: Applies Bayes' theorem with the assumption of independence between every pair of features.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Suitability: Performs well in multi-class prediction and when the assumption of independence holds.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/>
              <a:t>Model Evaluation Metrics</a:t>
            </a:r>
            <a:endParaRPr b="1" sz="3000"/>
          </a:p>
        </p:txBody>
      </p:sp>
      <p:sp>
        <p:nvSpPr>
          <p:cNvPr id="168" name="Google Shape;168;p31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546875" y="1274025"/>
            <a:ext cx="79248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True Positive Rate (TPR):</a:t>
            </a:r>
            <a:r>
              <a:rPr lang="zh-CN" sz="1300"/>
              <a:t> Also known as Sensitivity or Recall, this metric assesses the proportion of actual bullying cases correctly identified by the model.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False Positive Rate (FPR):</a:t>
            </a:r>
            <a:r>
              <a:rPr lang="zh-CN" sz="1300"/>
              <a:t> It measures the rate at which non-bullying cases are incorrectly classified as bullying.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Precision: Precision quantifies the accuracy of the model's positive predictions and is especially important when minimizing false positives is crucial.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F-measure:</a:t>
            </a:r>
            <a:r>
              <a:rPr lang="zh-CN" sz="1300"/>
              <a:t> The F-measure combines precision and recall, offering a balanced assessment of a model's performance.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Receiver Operating Characteristic (ROC) Area:</a:t>
            </a:r>
            <a:r>
              <a:rPr lang="zh-CN" sz="1300"/>
              <a:t> This metric reflects the ability of the model to distinguish between classes across different thresholds.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Matthews Correlation Coefficient (MCC):</a:t>
            </a:r>
            <a:r>
              <a:rPr lang="zh-CN" sz="1300"/>
              <a:t> MCC provides a balanced measure of classification performance, taking into account both true and false positives and negatives.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/>
              <a:t>Kappa statistic:</a:t>
            </a:r>
            <a:r>
              <a:rPr lang="zh-CN" sz="1300"/>
              <a:t> Kappa measures the agreement between the model's predictions and the actual outcomes, correcting for chance agreement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0F0F0F"/>
                </a:solidFill>
              </a:rPr>
              <a:t>Model Evalu</a:t>
            </a:r>
            <a:r>
              <a:rPr b="1" lang="zh-CN" sz="3000">
                <a:solidFill>
                  <a:srgbClr val="0F0F0F"/>
                </a:solidFill>
              </a:rPr>
              <a:t>ation: Logistic Regression</a:t>
            </a:r>
            <a:endParaRPr b="1" sz="3000"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332350" y="14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{E5C0F624-DC65-450A-98D7-D867412A76F2}</a:tableStyleId>
              </a:tblPr>
              <a:tblGrid>
                <a:gridCol w="1123175"/>
                <a:gridCol w="946800"/>
                <a:gridCol w="946800"/>
                <a:gridCol w="946800"/>
                <a:gridCol w="946800"/>
                <a:gridCol w="946800"/>
                <a:gridCol w="946800"/>
                <a:gridCol w="946800"/>
                <a:gridCol w="956100"/>
              </a:tblGrid>
              <a:tr h="64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TPR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FPR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Precision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Recall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F_measure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ROC_Area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MCC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Kappa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0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0.7504078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0.4140579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0.5859421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0.1336245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0.518602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0.297188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0.2617226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Class 1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0.8663755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0.6037898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0.3962102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0.7504078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0.518602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0.6312929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0.297188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0.2617226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CN" sz="1000"/>
                        <a:t>Wt. Average</a:t>
                      </a:r>
                      <a:endParaRPr b="1"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0.8087940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0.5095821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0.4904179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0.4441559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0.518602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NA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0.297188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000"/>
                        <a:t>0.2617226</a:t>
                      </a:r>
                      <a:endParaRPr sz="1000"/>
                    </a:p>
                  </a:txBody>
                  <a:tcPr marT="91425" marB="91425" marR="68575" marL="68575">
                    <a:lnL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C6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2"/>
          <p:cNvSpPr/>
          <p:nvPr/>
        </p:nvSpPr>
        <p:spPr>
          <a:xfrm>
            <a:off x="578475" y="4565025"/>
            <a:ext cx="3352200" cy="4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