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94" r:id="rId2"/>
    <p:sldId id="318" r:id="rId3"/>
    <p:sldId id="319" r:id="rId4"/>
    <p:sldId id="257" r:id="rId5"/>
    <p:sldId id="321" r:id="rId6"/>
    <p:sldId id="320" r:id="rId7"/>
    <p:sldId id="295" r:id="rId8"/>
    <p:sldId id="296" r:id="rId9"/>
    <p:sldId id="322" r:id="rId10"/>
    <p:sldId id="258" r:id="rId11"/>
    <p:sldId id="308" r:id="rId12"/>
    <p:sldId id="266" r:id="rId13"/>
    <p:sldId id="261" r:id="rId14"/>
    <p:sldId id="262" r:id="rId15"/>
    <p:sldId id="264" r:id="rId16"/>
    <p:sldId id="265" r:id="rId17"/>
    <p:sldId id="267" r:id="rId18"/>
    <p:sldId id="268" r:id="rId19"/>
    <p:sldId id="270" r:id="rId20"/>
    <p:sldId id="286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DB2F1-7302-4095-BB99-06DAB81D0966}" type="doc">
      <dgm:prSet loTypeId="urn:microsoft.com/office/officeart/2009/3/layout/HorizontalOrganizationChart" loCatId="hierarchy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00E335EA-1B74-4529-9043-6A0526F53472}">
      <dgm:prSet phldrT="[Text]"/>
      <dgm:spPr/>
      <dgm:t>
        <a:bodyPr/>
        <a:lstStyle/>
        <a:p>
          <a:r>
            <a:rPr lang="en-IN" dirty="0"/>
            <a:t>LOOPING</a:t>
          </a:r>
          <a:endParaRPr lang="en-GB" dirty="0"/>
        </a:p>
      </dgm:t>
    </dgm:pt>
    <dgm:pt modelId="{4F6CF25E-8A30-4D10-953C-9B2547763CDE}" type="parTrans" cxnId="{CF7AB9BC-A4F1-4F0A-BC3A-6DEB4764D0A4}">
      <dgm:prSet/>
      <dgm:spPr/>
      <dgm:t>
        <a:bodyPr/>
        <a:lstStyle/>
        <a:p>
          <a:endParaRPr lang="en-GB"/>
        </a:p>
      </dgm:t>
    </dgm:pt>
    <dgm:pt modelId="{F5372006-3419-49CC-A932-530D730EE491}" type="sibTrans" cxnId="{CF7AB9BC-A4F1-4F0A-BC3A-6DEB4764D0A4}">
      <dgm:prSet/>
      <dgm:spPr/>
      <dgm:t>
        <a:bodyPr/>
        <a:lstStyle/>
        <a:p>
          <a:endParaRPr lang="en-GB"/>
        </a:p>
      </dgm:t>
    </dgm:pt>
    <dgm:pt modelId="{B3766624-B69A-42A9-9070-F3BC611C5D34}">
      <dgm:prSet phldrT="[Text]"/>
      <dgm:spPr/>
      <dgm:t>
        <a:bodyPr/>
        <a:lstStyle/>
        <a:p>
          <a:r>
            <a:rPr lang="en-IN" dirty="0"/>
            <a:t>FINITE LOOPS</a:t>
          </a:r>
          <a:endParaRPr lang="en-GB" dirty="0"/>
        </a:p>
      </dgm:t>
    </dgm:pt>
    <dgm:pt modelId="{2AFA4882-A3CF-4926-9ABE-48BA0E5D259A}" type="parTrans" cxnId="{89352E1C-816C-47B7-8F9B-E7635B8E21D8}">
      <dgm:prSet/>
      <dgm:spPr/>
      <dgm:t>
        <a:bodyPr/>
        <a:lstStyle/>
        <a:p>
          <a:endParaRPr lang="en-GB"/>
        </a:p>
      </dgm:t>
    </dgm:pt>
    <dgm:pt modelId="{645CF518-62D0-43CC-81D3-D233961D33A9}" type="sibTrans" cxnId="{89352E1C-816C-47B7-8F9B-E7635B8E21D8}">
      <dgm:prSet/>
      <dgm:spPr/>
      <dgm:t>
        <a:bodyPr/>
        <a:lstStyle/>
        <a:p>
          <a:endParaRPr lang="en-GB"/>
        </a:p>
      </dgm:t>
    </dgm:pt>
    <dgm:pt modelId="{6163C5B8-5FE3-44BD-B8F8-9367E2C822C4}">
      <dgm:prSet phldrT="[Text]"/>
      <dgm:spPr/>
      <dgm:t>
        <a:bodyPr/>
        <a:lstStyle/>
        <a:p>
          <a:r>
            <a:rPr lang="en-IN" dirty="0"/>
            <a:t>INFINITE LOOPS</a:t>
          </a:r>
          <a:endParaRPr lang="en-GB" dirty="0"/>
        </a:p>
      </dgm:t>
    </dgm:pt>
    <dgm:pt modelId="{173E9F64-E4CA-4A52-A8D8-9BA58CC01373}" type="parTrans" cxnId="{08A52D1C-6C3D-41C3-B1FB-69988EBC1FE1}">
      <dgm:prSet/>
      <dgm:spPr/>
      <dgm:t>
        <a:bodyPr/>
        <a:lstStyle/>
        <a:p>
          <a:endParaRPr lang="en-GB"/>
        </a:p>
      </dgm:t>
    </dgm:pt>
    <dgm:pt modelId="{5CB32063-3537-4861-8CAF-264CA31C1D0D}" type="sibTrans" cxnId="{08A52D1C-6C3D-41C3-B1FB-69988EBC1FE1}">
      <dgm:prSet/>
      <dgm:spPr/>
      <dgm:t>
        <a:bodyPr/>
        <a:lstStyle/>
        <a:p>
          <a:endParaRPr lang="en-GB"/>
        </a:p>
      </dgm:t>
    </dgm:pt>
    <dgm:pt modelId="{C0804BD1-65F1-4E7D-B99B-35E733464CA2}" type="pres">
      <dgm:prSet presAssocID="{FBFDB2F1-7302-4095-BB99-06DAB81D09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DB95F4-145B-48FA-9705-D638AAB6DD6E}" type="pres">
      <dgm:prSet presAssocID="{00E335EA-1B74-4529-9043-6A0526F53472}" presName="hierRoot1" presStyleCnt="0">
        <dgm:presLayoutVars>
          <dgm:hierBranch val="init"/>
        </dgm:presLayoutVars>
      </dgm:prSet>
      <dgm:spPr/>
    </dgm:pt>
    <dgm:pt modelId="{DC802CFA-CC6B-48AA-AD4B-2EFA1B522D4F}" type="pres">
      <dgm:prSet presAssocID="{00E335EA-1B74-4529-9043-6A0526F53472}" presName="rootComposite1" presStyleCnt="0"/>
      <dgm:spPr/>
    </dgm:pt>
    <dgm:pt modelId="{379B70AF-C6E5-4955-B3B7-84FE590C50F2}" type="pres">
      <dgm:prSet presAssocID="{00E335EA-1B74-4529-9043-6A0526F53472}" presName="rootText1" presStyleLbl="node0" presStyleIdx="0" presStyleCnt="1" custLinFactNeighborX="-3418" custLinFactNeighborY="-8094">
        <dgm:presLayoutVars>
          <dgm:chPref val="3"/>
        </dgm:presLayoutVars>
      </dgm:prSet>
      <dgm:spPr/>
    </dgm:pt>
    <dgm:pt modelId="{59E68671-CEFB-4E25-9650-7AD1F97E8AFE}" type="pres">
      <dgm:prSet presAssocID="{00E335EA-1B74-4529-9043-6A0526F53472}" presName="rootConnector1" presStyleLbl="node1" presStyleIdx="0" presStyleCnt="0"/>
      <dgm:spPr/>
    </dgm:pt>
    <dgm:pt modelId="{907F2113-BE7C-4382-87E7-F47D254F5B62}" type="pres">
      <dgm:prSet presAssocID="{00E335EA-1B74-4529-9043-6A0526F53472}" presName="hierChild2" presStyleCnt="0"/>
      <dgm:spPr/>
    </dgm:pt>
    <dgm:pt modelId="{38D520B7-8ABE-45FD-8D35-5E8C477F324A}" type="pres">
      <dgm:prSet presAssocID="{2AFA4882-A3CF-4926-9ABE-48BA0E5D259A}" presName="Name64" presStyleLbl="parChTrans1D2" presStyleIdx="0" presStyleCnt="2"/>
      <dgm:spPr/>
    </dgm:pt>
    <dgm:pt modelId="{72DF30A4-E768-48A0-9A6D-FF8D0FE7D201}" type="pres">
      <dgm:prSet presAssocID="{B3766624-B69A-42A9-9070-F3BC611C5D34}" presName="hierRoot2" presStyleCnt="0">
        <dgm:presLayoutVars>
          <dgm:hierBranch val="init"/>
        </dgm:presLayoutVars>
      </dgm:prSet>
      <dgm:spPr/>
    </dgm:pt>
    <dgm:pt modelId="{90B8B7A4-17C4-4A16-9EC0-F2934EDCC270}" type="pres">
      <dgm:prSet presAssocID="{B3766624-B69A-42A9-9070-F3BC611C5D34}" presName="rootComposite" presStyleCnt="0"/>
      <dgm:spPr/>
    </dgm:pt>
    <dgm:pt modelId="{FD61EAB5-175D-4163-92AD-6E4AC6362D58}" type="pres">
      <dgm:prSet presAssocID="{B3766624-B69A-42A9-9070-F3BC611C5D34}" presName="rootText" presStyleLbl="node2" presStyleIdx="0" presStyleCnt="2">
        <dgm:presLayoutVars>
          <dgm:chPref val="3"/>
        </dgm:presLayoutVars>
      </dgm:prSet>
      <dgm:spPr/>
    </dgm:pt>
    <dgm:pt modelId="{59E0F6C9-EB4E-45FE-9865-8877CBF582AF}" type="pres">
      <dgm:prSet presAssocID="{B3766624-B69A-42A9-9070-F3BC611C5D34}" presName="rootConnector" presStyleLbl="node2" presStyleIdx="0" presStyleCnt="2"/>
      <dgm:spPr/>
    </dgm:pt>
    <dgm:pt modelId="{7B952B5A-6D1E-4586-AF76-DC485475C008}" type="pres">
      <dgm:prSet presAssocID="{B3766624-B69A-42A9-9070-F3BC611C5D34}" presName="hierChild4" presStyleCnt="0"/>
      <dgm:spPr/>
    </dgm:pt>
    <dgm:pt modelId="{041C4848-13CF-4522-A99F-65D7E34D3902}" type="pres">
      <dgm:prSet presAssocID="{B3766624-B69A-42A9-9070-F3BC611C5D34}" presName="hierChild5" presStyleCnt="0"/>
      <dgm:spPr/>
    </dgm:pt>
    <dgm:pt modelId="{8E75BA67-2EB0-4F51-ABEF-15B273E2F871}" type="pres">
      <dgm:prSet presAssocID="{173E9F64-E4CA-4A52-A8D8-9BA58CC01373}" presName="Name64" presStyleLbl="parChTrans1D2" presStyleIdx="1" presStyleCnt="2"/>
      <dgm:spPr/>
    </dgm:pt>
    <dgm:pt modelId="{BB8CD324-B876-4E51-8EF7-A9B0578BD5D8}" type="pres">
      <dgm:prSet presAssocID="{6163C5B8-5FE3-44BD-B8F8-9367E2C822C4}" presName="hierRoot2" presStyleCnt="0">
        <dgm:presLayoutVars>
          <dgm:hierBranch val="init"/>
        </dgm:presLayoutVars>
      </dgm:prSet>
      <dgm:spPr/>
    </dgm:pt>
    <dgm:pt modelId="{5038A853-BEBB-422F-89A9-9173A02F83FE}" type="pres">
      <dgm:prSet presAssocID="{6163C5B8-5FE3-44BD-B8F8-9367E2C822C4}" presName="rootComposite" presStyleCnt="0"/>
      <dgm:spPr/>
    </dgm:pt>
    <dgm:pt modelId="{B46B7AD9-8B10-40FB-B245-6FC93F0BF06F}" type="pres">
      <dgm:prSet presAssocID="{6163C5B8-5FE3-44BD-B8F8-9367E2C822C4}" presName="rootText" presStyleLbl="node2" presStyleIdx="1" presStyleCnt="2">
        <dgm:presLayoutVars>
          <dgm:chPref val="3"/>
        </dgm:presLayoutVars>
      </dgm:prSet>
      <dgm:spPr/>
    </dgm:pt>
    <dgm:pt modelId="{38594871-BE3E-44CA-94DF-77F8453E1568}" type="pres">
      <dgm:prSet presAssocID="{6163C5B8-5FE3-44BD-B8F8-9367E2C822C4}" presName="rootConnector" presStyleLbl="node2" presStyleIdx="1" presStyleCnt="2"/>
      <dgm:spPr/>
    </dgm:pt>
    <dgm:pt modelId="{C651C36C-1919-40F8-B856-9C1CC2DA0F14}" type="pres">
      <dgm:prSet presAssocID="{6163C5B8-5FE3-44BD-B8F8-9367E2C822C4}" presName="hierChild4" presStyleCnt="0"/>
      <dgm:spPr/>
    </dgm:pt>
    <dgm:pt modelId="{14B136F1-AC7A-4B1E-BE63-F63D03E6C57A}" type="pres">
      <dgm:prSet presAssocID="{6163C5B8-5FE3-44BD-B8F8-9367E2C822C4}" presName="hierChild5" presStyleCnt="0"/>
      <dgm:spPr/>
    </dgm:pt>
    <dgm:pt modelId="{2C4DD436-4EE0-488C-A7F9-EB3F06CBF377}" type="pres">
      <dgm:prSet presAssocID="{00E335EA-1B74-4529-9043-6A0526F53472}" presName="hierChild3" presStyleCnt="0"/>
      <dgm:spPr/>
    </dgm:pt>
  </dgm:ptLst>
  <dgm:cxnLst>
    <dgm:cxn modelId="{08A52D1C-6C3D-41C3-B1FB-69988EBC1FE1}" srcId="{00E335EA-1B74-4529-9043-6A0526F53472}" destId="{6163C5B8-5FE3-44BD-B8F8-9367E2C822C4}" srcOrd="1" destOrd="0" parTransId="{173E9F64-E4CA-4A52-A8D8-9BA58CC01373}" sibTransId="{5CB32063-3537-4861-8CAF-264CA31C1D0D}"/>
    <dgm:cxn modelId="{89352E1C-816C-47B7-8F9B-E7635B8E21D8}" srcId="{00E335EA-1B74-4529-9043-6A0526F53472}" destId="{B3766624-B69A-42A9-9070-F3BC611C5D34}" srcOrd="0" destOrd="0" parTransId="{2AFA4882-A3CF-4926-9ABE-48BA0E5D259A}" sibTransId="{645CF518-62D0-43CC-81D3-D233961D33A9}"/>
    <dgm:cxn modelId="{64661363-1A79-4F62-9810-D7D6C571FC25}" type="presOf" srcId="{2AFA4882-A3CF-4926-9ABE-48BA0E5D259A}" destId="{38D520B7-8ABE-45FD-8D35-5E8C477F324A}" srcOrd="0" destOrd="0" presId="urn:microsoft.com/office/officeart/2009/3/layout/HorizontalOrganizationChart"/>
    <dgm:cxn modelId="{84085269-B19C-4127-91FE-4F654C88FD9D}" type="presOf" srcId="{00E335EA-1B74-4529-9043-6A0526F53472}" destId="{59E68671-CEFB-4E25-9650-7AD1F97E8AFE}" srcOrd="1" destOrd="0" presId="urn:microsoft.com/office/officeart/2009/3/layout/HorizontalOrganizationChart"/>
    <dgm:cxn modelId="{5E33964E-A228-4C78-A4A4-DC54732BE364}" type="presOf" srcId="{173E9F64-E4CA-4A52-A8D8-9BA58CC01373}" destId="{8E75BA67-2EB0-4F51-ABEF-15B273E2F871}" srcOrd="0" destOrd="0" presId="urn:microsoft.com/office/officeart/2009/3/layout/HorizontalOrganizationChart"/>
    <dgm:cxn modelId="{E8DFB970-B286-4E1F-AB17-1C1D575F07D6}" type="presOf" srcId="{B3766624-B69A-42A9-9070-F3BC611C5D34}" destId="{FD61EAB5-175D-4163-92AD-6E4AC6362D58}" srcOrd="0" destOrd="0" presId="urn:microsoft.com/office/officeart/2009/3/layout/HorizontalOrganizationChart"/>
    <dgm:cxn modelId="{B4F38154-C0C8-42CD-871B-7C487D887FC8}" type="presOf" srcId="{00E335EA-1B74-4529-9043-6A0526F53472}" destId="{379B70AF-C6E5-4955-B3B7-84FE590C50F2}" srcOrd="0" destOrd="0" presId="urn:microsoft.com/office/officeart/2009/3/layout/HorizontalOrganizationChart"/>
    <dgm:cxn modelId="{D1D8DC8C-A211-4D39-A640-E22DDB55C222}" type="presOf" srcId="{FBFDB2F1-7302-4095-BB99-06DAB81D0966}" destId="{C0804BD1-65F1-4E7D-B99B-35E733464CA2}" srcOrd="0" destOrd="0" presId="urn:microsoft.com/office/officeart/2009/3/layout/HorizontalOrganizationChart"/>
    <dgm:cxn modelId="{3C866490-EB69-47CF-993A-26D945C119A7}" type="presOf" srcId="{6163C5B8-5FE3-44BD-B8F8-9367E2C822C4}" destId="{B46B7AD9-8B10-40FB-B245-6FC93F0BF06F}" srcOrd="0" destOrd="0" presId="urn:microsoft.com/office/officeart/2009/3/layout/HorizontalOrganizationChart"/>
    <dgm:cxn modelId="{69112796-15A6-4D45-ACCA-85C5C53C648A}" type="presOf" srcId="{6163C5B8-5FE3-44BD-B8F8-9367E2C822C4}" destId="{38594871-BE3E-44CA-94DF-77F8453E1568}" srcOrd="1" destOrd="0" presId="urn:microsoft.com/office/officeart/2009/3/layout/HorizontalOrganizationChart"/>
    <dgm:cxn modelId="{F1B037A5-A180-41A6-A89B-4FA8D4218B2E}" type="presOf" srcId="{B3766624-B69A-42A9-9070-F3BC611C5D34}" destId="{59E0F6C9-EB4E-45FE-9865-8877CBF582AF}" srcOrd="1" destOrd="0" presId="urn:microsoft.com/office/officeart/2009/3/layout/HorizontalOrganizationChart"/>
    <dgm:cxn modelId="{CF7AB9BC-A4F1-4F0A-BC3A-6DEB4764D0A4}" srcId="{FBFDB2F1-7302-4095-BB99-06DAB81D0966}" destId="{00E335EA-1B74-4529-9043-6A0526F53472}" srcOrd="0" destOrd="0" parTransId="{4F6CF25E-8A30-4D10-953C-9B2547763CDE}" sibTransId="{F5372006-3419-49CC-A932-530D730EE491}"/>
    <dgm:cxn modelId="{06B839CA-7B04-4E56-B836-76E23B338D35}" type="presParOf" srcId="{C0804BD1-65F1-4E7D-B99B-35E733464CA2}" destId="{02DB95F4-145B-48FA-9705-D638AAB6DD6E}" srcOrd="0" destOrd="0" presId="urn:microsoft.com/office/officeart/2009/3/layout/HorizontalOrganizationChart"/>
    <dgm:cxn modelId="{70E6DAAC-20E1-4063-A605-CBAB641A0FCC}" type="presParOf" srcId="{02DB95F4-145B-48FA-9705-D638AAB6DD6E}" destId="{DC802CFA-CC6B-48AA-AD4B-2EFA1B522D4F}" srcOrd="0" destOrd="0" presId="urn:microsoft.com/office/officeart/2009/3/layout/HorizontalOrganizationChart"/>
    <dgm:cxn modelId="{8A179BCA-2E10-4162-BC4F-501F2CE5C598}" type="presParOf" srcId="{DC802CFA-CC6B-48AA-AD4B-2EFA1B522D4F}" destId="{379B70AF-C6E5-4955-B3B7-84FE590C50F2}" srcOrd="0" destOrd="0" presId="urn:microsoft.com/office/officeart/2009/3/layout/HorizontalOrganizationChart"/>
    <dgm:cxn modelId="{BBC0B811-F24E-41B0-8259-2A083B87703B}" type="presParOf" srcId="{DC802CFA-CC6B-48AA-AD4B-2EFA1B522D4F}" destId="{59E68671-CEFB-4E25-9650-7AD1F97E8AFE}" srcOrd="1" destOrd="0" presId="urn:microsoft.com/office/officeart/2009/3/layout/HorizontalOrganizationChart"/>
    <dgm:cxn modelId="{F6A1D659-2766-415B-9794-65AD677CD828}" type="presParOf" srcId="{02DB95F4-145B-48FA-9705-D638AAB6DD6E}" destId="{907F2113-BE7C-4382-87E7-F47D254F5B62}" srcOrd="1" destOrd="0" presId="urn:microsoft.com/office/officeart/2009/3/layout/HorizontalOrganizationChart"/>
    <dgm:cxn modelId="{9697C19D-4DC1-4667-9253-1B6CAF9F62B3}" type="presParOf" srcId="{907F2113-BE7C-4382-87E7-F47D254F5B62}" destId="{38D520B7-8ABE-45FD-8D35-5E8C477F324A}" srcOrd="0" destOrd="0" presId="urn:microsoft.com/office/officeart/2009/3/layout/HorizontalOrganizationChart"/>
    <dgm:cxn modelId="{77BEC729-17F4-4334-B09D-C1AFB8242D82}" type="presParOf" srcId="{907F2113-BE7C-4382-87E7-F47D254F5B62}" destId="{72DF30A4-E768-48A0-9A6D-FF8D0FE7D201}" srcOrd="1" destOrd="0" presId="urn:microsoft.com/office/officeart/2009/3/layout/HorizontalOrganizationChart"/>
    <dgm:cxn modelId="{C5152C05-A1BD-4ECA-A2CA-6467ABB6EF6C}" type="presParOf" srcId="{72DF30A4-E768-48A0-9A6D-FF8D0FE7D201}" destId="{90B8B7A4-17C4-4A16-9EC0-F2934EDCC270}" srcOrd="0" destOrd="0" presId="urn:microsoft.com/office/officeart/2009/3/layout/HorizontalOrganizationChart"/>
    <dgm:cxn modelId="{3B05225B-4573-4407-A937-851441461708}" type="presParOf" srcId="{90B8B7A4-17C4-4A16-9EC0-F2934EDCC270}" destId="{FD61EAB5-175D-4163-92AD-6E4AC6362D58}" srcOrd="0" destOrd="0" presId="urn:microsoft.com/office/officeart/2009/3/layout/HorizontalOrganizationChart"/>
    <dgm:cxn modelId="{B4D40476-28EF-49FF-B400-249020FEB951}" type="presParOf" srcId="{90B8B7A4-17C4-4A16-9EC0-F2934EDCC270}" destId="{59E0F6C9-EB4E-45FE-9865-8877CBF582AF}" srcOrd="1" destOrd="0" presId="urn:microsoft.com/office/officeart/2009/3/layout/HorizontalOrganizationChart"/>
    <dgm:cxn modelId="{CC1133B5-27BE-4799-9B71-DD80DF9C78F4}" type="presParOf" srcId="{72DF30A4-E768-48A0-9A6D-FF8D0FE7D201}" destId="{7B952B5A-6D1E-4586-AF76-DC485475C008}" srcOrd="1" destOrd="0" presId="urn:microsoft.com/office/officeart/2009/3/layout/HorizontalOrganizationChart"/>
    <dgm:cxn modelId="{82E5732D-17EF-4F4F-9901-06824DFD1808}" type="presParOf" srcId="{72DF30A4-E768-48A0-9A6D-FF8D0FE7D201}" destId="{041C4848-13CF-4522-A99F-65D7E34D3902}" srcOrd="2" destOrd="0" presId="urn:microsoft.com/office/officeart/2009/3/layout/HorizontalOrganizationChart"/>
    <dgm:cxn modelId="{55F6849C-5992-4DD5-B07C-7FEBDAF66782}" type="presParOf" srcId="{907F2113-BE7C-4382-87E7-F47D254F5B62}" destId="{8E75BA67-2EB0-4F51-ABEF-15B273E2F871}" srcOrd="2" destOrd="0" presId="urn:microsoft.com/office/officeart/2009/3/layout/HorizontalOrganizationChart"/>
    <dgm:cxn modelId="{180ADCE5-3B91-4FB0-8A47-65D1DCD60CB9}" type="presParOf" srcId="{907F2113-BE7C-4382-87E7-F47D254F5B62}" destId="{BB8CD324-B876-4E51-8EF7-A9B0578BD5D8}" srcOrd="3" destOrd="0" presId="urn:microsoft.com/office/officeart/2009/3/layout/HorizontalOrganizationChart"/>
    <dgm:cxn modelId="{34CCB5C8-066A-4115-A7D6-D92CA09D02F0}" type="presParOf" srcId="{BB8CD324-B876-4E51-8EF7-A9B0578BD5D8}" destId="{5038A853-BEBB-422F-89A9-9173A02F83FE}" srcOrd="0" destOrd="0" presId="urn:microsoft.com/office/officeart/2009/3/layout/HorizontalOrganizationChart"/>
    <dgm:cxn modelId="{5A0B9B80-539D-401A-B46A-EF1B761D2EAE}" type="presParOf" srcId="{5038A853-BEBB-422F-89A9-9173A02F83FE}" destId="{B46B7AD9-8B10-40FB-B245-6FC93F0BF06F}" srcOrd="0" destOrd="0" presId="urn:microsoft.com/office/officeart/2009/3/layout/HorizontalOrganizationChart"/>
    <dgm:cxn modelId="{24D4659B-04E2-482A-AC53-8C1FF51EF3C2}" type="presParOf" srcId="{5038A853-BEBB-422F-89A9-9173A02F83FE}" destId="{38594871-BE3E-44CA-94DF-77F8453E1568}" srcOrd="1" destOrd="0" presId="urn:microsoft.com/office/officeart/2009/3/layout/HorizontalOrganizationChart"/>
    <dgm:cxn modelId="{805FD9FA-82BB-49BA-8995-C6642FA87FB5}" type="presParOf" srcId="{BB8CD324-B876-4E51-8EF7-A9B0578BD5D8}" destId="{C651C36C-1919-40F8-B856-9C1CC2DA0F14}" srcOrd="1" destOrd="0" presId="urn:microsoft.com/office/officeart/2009/3/layout/HorizontalOrganizationChart"/>
    <dgm:cxn modelId="{4DB4A5CD-6F7F-4C5A-A4CC-53C294898E74}" type="presParOf" srcId="{BB8CD324-B876-4E51-8EF7-A9B0578BD5D8}" destId="{14B136F1-AC7A-4B1E-BE63-F63D03E6C57A}" srcOrd="2" destOrd="0" presId="urn:microsoft.com/office/officeart/2009/3/layout/HorizontalOrganizationChart"/>
    <dgm:cxn modelId="{5921E1A7-A880-469A-AC79-90F05526E002}" type="presParOf" srcId="{02DB95F4-145B-48FA-9705-D638AAB6DD6E}" destId="{2C4DD436-4EE0-488C-A7F9-EB3F06CBF37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BA67-2EB0-4F51-ABEF-15B273E2F871}">
      <dsp:nvSpPr>
        <dsp:cNvPr id="0" name=""/>
        <dsp:cNvSpPr/>
      </dsp:nvSpPr>
      <dsp:spPr>
        <a:xfrm>
          <a:off x="4913560" y="1890856"/>
          <a:ext cx="987995" cy="1177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639" y="0"/>
              </a:lnTo>
              <a:lnTo>
                <a:pt x="496639" y="1177715"/>
              </a:lnTo>
              <a:lnTo>
                <a:pt x="987995" y="1177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520B7-8ABE-45FD-8D35-5E8C477F324A}">
      <dsp:nvSpPr>
        <dsp:cNvPr id="0" name=""/>
        <dsp:cNvSpPr/>
      </dsp:nvSpPr>
      <dsp:spPr>
        <a:xfrm>
          <a:off x="4913560" y="955740"/>
          <a:ext cx="987995" cy="935115"/>
        </a:xfrm>
        <a:custGeom>
          <a:avLst/>
          <a:gdLst/>
          <a:ahLst/>
          <a:cxnLst/>
          <a:rect l="0" t="0" r="0" b="0"/>
          <a:pathLst>
            <a:path>
              <a:moveTo>
                <a:pt x="0" y="935115"/>
              </a:moveTo>
              <a:lnTo>
                <a:pt x="496639" y="935115"/>
              </a:lnTo>
              <a:lnTo>
                <a:pt x="496639" y="0"/>
              </a:lnTo>
              <a:lnTo>
                <a:pt x="98799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B70AF-C6E5-4955-B3B7-84FE590C50F2}">
      <dsp:nvSpPr>
        <dsp:cNvPr id="0" name=""/>
        <dsp:cNvSpPr/>
      </dsp:nvSpPr>
      <dsp:spPr>
        <a:xfrm>
          <a:off x="0" y="1141538"/>
          <a:ext cx="4913560" cy="1498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 dirty="0"/>
            <a:t>LOOPING</a:t>
          </a:r>
          <a:endParaRPr lang="en-GB" sz="5300" kern="1200" dirty="0"/>
        </a:p>
      </dsp:txBody>
      <dsp:txXfrm>
        <a:off x="0" y="1141538"/>
        <a:ext cx="4913560" cy="1498635"/>
      </dsp:txXfrm>
    </dsp:sp>
    <dsp:sp modelId="{FD61EAB5-175D-4163-92AD-6E4AC6362D58}">
      <dsp:nvSpPr>
        <dsp:cNvPr id="0" name=""/>
        <dsp:cNvSpPr/>
      </dsp:nvSpPr>
      <dsp:spPr>
        <a:xfrm>
          <a:off x="5901556" y="206422"/>
          <a:ext cx="4913560" cy="14986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 dirty="0"/>
            <a:t>FINITE LOOPS</a:t>
          </a:r>
          <a:endParaRPr lang="en-GB" sz="5300" kern="1200" dirty="0"/>
        </a:p>
      </dsp:txBody>
      <dsp:txXfrm>
        <a:off x="5901556" y="206422"/>
        <a:ext cx="4913560" cy="1498635"/>
      </dsp:txXfrm>
    </dsp:sp>
    <dsp:sp modelId="{B46B7AD9-8B10-40FB-B245-6FC93F0BF06F}">
      <dsp:nvSpPr>
        <dsp:cNvPr id="0" name=""/>
        <dsp:cNvSpPr/>
      </dsp:nvSpPr>
      <dsp:spPr>
        <a:xfrm>
          <a:off x="5901556" y="2319254"/>
          <a:ext cx="4913560" cy="14986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 dirty="0"/>
            <a:t>INFINITE LOOPS</a:t>
          </a:r>
          <a:endParaRPr lang="en-GB" sz="5300" kern="1200" dirty="0"/>
        </a:p>
      </dsp:txBody>
      <dsp:txXfrm>
        <a:off x="5901556" y="2319254"/>
        <a:ext cx="4913560" cy="1498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C5ED5-4B03-4C03-8E8D-B47733454F3B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24BB-8B3B-4BAB-AAF5-AB0221141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6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1CBD18C8-B21E-4F03-866E-B1435FD8F7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FBB8B3-3F6B-4A47-ABEA-F650EBA0938A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83969" name="Text Box 1">
            <a:extLst>
              <a:ext uri="{FF2B5EF4-FFF2-40B4-BE49-F238E27FC236}">
                <a16:creationId xmlns:a16="http://schemas.microsoft.com/office/drawing/2014/main" id="{309BDDF4-D368-4225-B761-BB1442633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812800"/>
            <a:ext cx="5341937" cy="4006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4F100AE-AD07-43AF-9BE1-7E6EF9D6544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8B8C4B3D-D1D1-4831-8074-56FFD98250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330F90-E2C0-4A37-9F0B-95517736BEA9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84993" name="Text Box 1">
            <a:extLst>
              <a:ext uri="{FF2B5EF4-FFF2-40B4-BE49-F238E27FC236}">
                <a16:creationId xmlns:a16="http://schemas.microsoft.com/office/drawing/2014/main" id="{596BC37A-FA3E-4DF9-9F8E-7B88342A7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812800"/>
            <a:ext cx="5341937" cy="4006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428953F6-B666-4AFF-B65E-494939C5688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BE7C3CAC-91AC-40D9-8370-AFB28E6D98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EEC508-1012-45C2-A99D-BE9D72946E9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86017" name="Text Box 1">
            <a:extLst>
              <a:ext uri="{FF2B5EF4-FFF2-40B4-BE49-F238E27FC236}">
                <a16:creationId xmlns:a16="http://schemas.microsoft.com/office/drawing/2014/main" id="{128EBFAC-042C-4DC6-8019-C1C1DD710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812800"/>
            <a:ext cx="5341937" cy="4006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6B2BC5B-35E0-475A-B1B3-4296244221B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573138D2-D4D3-4681-88D6-0CC3E3E5A0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9A5842-8D68-4C78-9758-A5A2B2AD71E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87041" name="Text Box 1">
            <a:extLst>
              <a:ext uri="{FF2B5EF4-FFF2-40B4-BE49-F238E27FC236}">
                <a16:creationId xmlns:a16="http://schemas.microsoft.com/office/drawing/2014/main" id="{4E894B4A-2157-442B-AD38-626C7EEFF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812800"/>
            <a:ext cx="5341937" cy="4006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99B0FBB2-3C8E-4824-94C7-5959E440D7D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B911B33B-6310-4DF0-AB3F-63221B3B56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CC3E79-EFB6-47DF-BC41-43E7948FD422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88065" name="Text Box 1">
            <a:extLst>
              <a:ext uri="{FF2B5EF4-FFF2-40B4-BE49-F238E27FC236}">
                <a16:creationId xmlns:a16="http://schemas.microsoft.com/office/drawing/2014/main" id="{8345AFAC-3DF3-4BB5-B777-74D1DEE7C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812800"/>
            <a:ext cx="5341937" cy="4006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2C74581-0338-41DF-B705-3672D53EA42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7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7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78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69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21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250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4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866775" y="613063"/>
            <a:ext cx="10449000" cy="1291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6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0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75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1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2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2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3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9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AEFA-3C21-4CBB-B5F9-D5D9A305B52C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A072-5B48-4631-9558-E59FE3B57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57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08191998.deviantart.com/art/Blossom-Thinking-of-Something-30524256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Transporter_(Star_Trek)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athsomecharacters.miraheze.org/wiki/SpongeBob_SquarePants_(Seasons_6-8)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A_Friendly_Sales_Executive_Presenting_A_Sales_Graph_Cartoon.svg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An_Easygoing_Cartoon_Businessman.svg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trypython.asp?filename=demo_f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STOP_nuvola.sv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pixabay.com/en/policeman-officer-stop-cop-uniform-23796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aomaestra.com/2010/07/riconoscimento-dei-numeri-pregrafismo.html" TargetMode="External"/><Relationship Id="rId5" Type="http://schemas.openxmlformats.org/officeDocument/2006/relationships/image" Target="../media/image12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geekalabama.com/2015/06/15/animation-monday-final-phineas-and-ferb-episode-my-little-pony-100th-episode-reca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A353-ED86-46EF-AE1D-9EE474B4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473" y="1905543"/>
            <a:ext cx="8451911" cy="1131768"/>
          </a:xfrm>
        </p:spPr>
        <p:txBody>
          <a:bodyPr/>
          <a:lstStyle/>
          <a:p>
            <a:r>
              <a:rPr lang="en-IN" dirty="0"/>
              <a:t>PYTHON WORKSHOP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98BE-832A-4560-839F-FF36982FC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3372" y="6234062"/>
            <a:ext cx="3069772" cy="423893"/>
          </a:xfrm>
        </p:spPr>
        <p:txBody>
          <a:bodyPr/>
          <a:lstStyle/>
          <a:p>
            <a:r>
              <a:rPr lang="en-IN" dirty="0"/>
              <a:t>By: Swapnil Jadhav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2222028-9BAE-4ED0-9750-C55F475A5372}"/>
              </a:ext>
            </a:extLst>
          </p:cNvPr>
          <p:cNvSpPr txBox="1"/>
          <p:nvPr/>
        </p:nvSpPr>
        <p:spPr>
          <a:xfrm>
            <a:off x="1576873" y="411991"/>
            <a:ext cx="10240711" cy="2554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chemeClr val="accent6"/>
                </a:solidFill>
                <a:uFillTx/>
                <a:latin typeface="Raleway"/>
              </a:rPr>
              <a:t>PIMPRI CHINCHWAD EDUCATION TRUST's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all" spc="0" baseline="0" dirty="0">
                <a:solidFill>
                  <a:schemeClr val="accent6"/>
                </a:solidFill>
                <a:uFillTx/>
                <a:latin typeface="Raleway"/>
              </a:rPr>
              <a:t>PIMPRI CHINCHWAD COLLEGE OF ENGINEERING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all" spc="0" baseline="0" dirty="0">
              <a:solidFill>
                <a:schemeClr val="accent6"/>
              </a:solidFill>
              <a:uFillTx/>
              <a:latin typeface="Raleway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3200" b="1" i="0" u="none" strike="noStrike" kern="1200" cap="none" spc="0" baseline="0" dirty="0">
                <a:solidFill>
                  <a:schemeClr val="accent6"/>
                </a:solidFill>
                <a:uFillTx/>
                <a:latin typeface="Open Sans"/>
              </a:rPr>
            </a:br>
            <a:endParaRPr lang="en-GB" sz="3200" b="0" i="0" u="none" strike="noStrike" kern="1200" cap="none" spc="0" baseline="0" dirty="0">
              <a:solidFill>
                <a:schemeClr val="accent6"/>
              </a:solidFill>
              <a:uFillTx/>
              <a:latin typeface="Tw Cen MT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B64ED92C-48B8-4D3A-ABE8-2844DF8F2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708" y1="52639" x2="37708" y2="52639"/>
                        <a14:foregroundMark x1="38333" y1="51250" x2="38333" y2="51250"/>
                        <a14:foregroundMark x1="45417" y1="52222" x2="45417" y2="52222"/>
                        <a14:foregroundMark x1="50521" y1="52222" x2="50521" y2="52222"/>
                        <a14:foregroundMark x1="59688" y1="53056" x2="59688" y2="53056"/>
                        <a14:foregroundMark x1="65417" y1="54167" x2="65417" y2="5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416" y="411991"/>
            <a:ext cx="1219758" cy="10550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13EBC-1A93-424B-B9C2-0E187F2C3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245" y1="40506" x2="29245" y2="405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52" y="2067289"/>
            <a:ext cx="2018090" cy="1223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47169-8FEF-4B72-9122-10310CBD0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4" y="3199203"/>
            <a:ext cx="4572000" cy="15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4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122162" y="368486"/>
            <a:ext cx="6193613" cy="12918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723458" y="2347840"/>
            <a:ext cx="3764772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25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128837" y="1565675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066800" y="1985966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127646" y="2938467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52757" y="2457359"/>
            <a:ext cx="614474" cy="5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3768328" y="24574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3808804" y="4424365"/>
            <a:ext cx="0" cy="252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139552" y="4651776"/>
            <a:ext cx="1640681" cy="1071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800100" y="2469360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130028" y="50101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797653" y="2505050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813197" y="5023250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407194" y="1900242"/>
            <a:ext cx="54292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47750" y="5472117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494484" y="1900242"/>
            <a:ext cx="806052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47751" y="1014417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553895" y="2947992"/>
            <a:ext cx="2524106" cy="56078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539606" y="3862392"/>
            <a:ext cx="2538395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221924" y="5188203"/>
            <a:ext cx="5093851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3808804" y="3508775"/>
            <a:ext cx="7145" cy="35361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122162" y="613063"/>
            <a:ext cx="6193613" cy="12918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640100" y="2386013"/>
            <a:ext cx="3764772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25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128837" y="1565675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066800" y="1985966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127646" y="2938467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52757" y="2457359"/>
            <a:ext cx="614474" cy="5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3768328" y="24574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3808804" y="4424365"/>
            <a:ext cx="0" cy="252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139552" y="4651776"/>
            <a:ext cx="1640681" cy="1071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800100" y="2469360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130028" y="50101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797653" y="2505050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813197" y="5023250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407194" y="1900242"/>
            <a:ext cx="54292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47750" y="5472117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494484" y="1900242"/>
            <a:ext cx="806052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47751" y="1014417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553895" y="2947992"/>
            <a:ext cx="2524106" cy="56078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539606" y="3862392"/>
            <a:ext cx="2538395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221924" y="5559338"/>
            <a:ext cx="472746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3808804" y="3508775"/>
            <a:ext cx="7145" cy="35361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“indefinite loops”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561975" indent="-278321">
              <a:lnSpc>
                <a:spcPct val="100000"/>
              </a:lnSpc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“infinite loops”</a:t>
            </a:r>
          </a:p>
          <a:p>
            <a:pPr marL="561975" indent="-278321">
              <a:lnSpc>
                <a:spcPct val="100000"/>
              </a:lnSpc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59339-5AC7-4A51-BF65-D845216C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56113" y="961053"/>
            <a:ext cx="1281407" cy="1922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10449000" cy="202576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4000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561975" indent="-400050">
              <a:lnSpc>
                <a:spcPct val="100000"/>
              </a:lnSpc>
              <a:spcBef>
                <a:spcPts val="2625"/>
              </a:spcBef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8122250" y="3911009"/>
            <a:ext cx="1826324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2312062" y="5674483"/>
            <a:ext cx="431138" cy="261974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2269331" y="5261372"/>
            <a:ext cx="1749029" cy="40004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2830988" y="3978394"/>
            <a:ext cx="4822875" cy="2236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8262852" y="417937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7200900" y="838201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8238825" y="1819351"/>
            <a:ext cx="38475" cy="29659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9286857" y="1309669"/>
            <a:ext cx="583424" cy="119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9877462" y="2362350"/>
            <a:ext cx="38025" cy="15333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8229751" y="4785300"/>
            <a:ext cx="166792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6934181" y="132159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8206978" y="5167406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6902052" y="1314459"/>
            <a:ext cx="44100" cy="38659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6912113" y="5152651"/>
            <a:ext cx="1292400" cy="276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6541294" y="75247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124701" y="562927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28584" y="752476"/>
            <a:ext cx="786844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820151" y="180022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782051" y="389572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1112028" y="3509934"/>
            <a:ext cx="762074" cy="111802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8964215" y="4608983"/>
            <a:ext cx="2887200" cy="1009575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314450" y="896531"/>
            <a:ext cx="4918500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989174" y="2628112"/>
            <a:ext cx="261675" cy="40837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949454" y="2337151"/>
            <a:ext cx="1340325" cy="282824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9907051" y="2389669"/>
            <a:ext cx="770174" cy="4648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754" y="3862981"/>
            <a:ext cx="1638299" cy="152995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311410" y="5521522"/>
            <a:ext cx="6461549" cy="400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0248900" y="2905126"/>
            <a:ext cx="1638225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9910172" y="4441049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9846403" y="1354312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5400" cap="none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132635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324100" y="3109913"/>
            <a:ext cx="4874625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8379619" y="3370660"/>
            <a:ext cx="2682478" cy="29075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197801" y="3731851"/>
            <a:ext cx="113174" cy="53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156221" y="4271963"/>
            <a:ext cx="1430324" cy="330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8243802" y="703687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7181850" y="1123951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8246776" y="2011389"/>
            <a:ext cx="25969" cy="294041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9325031" y="1595494"/>
            <a:ext cx="509175" cy="80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243794" y="4951808"/>
            <a:ext cx="163372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6915131" y="160734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8187928" y="5270984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6934312" y="1600210"/>
            <a:ext cx="24928" cy="368377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6871096" y="5283986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6522244" y="103822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105651" y="5732854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9971484" y="1371601"/>
            <a:ext cx="658416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8672513" y="978582"/>
            <a:ext cx="2251574" cy="21442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543051" y="1766888"/>
            <a:ext cx="4718249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2250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277494" y="2272163"/>
            <a:ext cx="198899" cy="6281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276304" y="2908556"/>
            <a:ext cx="927900" cy="348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8772526" y="412432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0909697" y="964407"/>
            <a:ext cx="634500" cy="218834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9858412" y="2680134"/>
            <a:ext cx="1090575" cy="554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8763001" y="2118085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0125075" y="3248026"/>
            <a:ext cx="1638225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9858412" y="2680134"/>
            <a:ext cx="19125" cy="14442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9910172" y="4669650"/>
            <a:ext cx="12497" cy="302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9846403" y="1640062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2895600" y="74585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561975" indent="-278321">
              <a:lnSpc>
                <a:spcPct val="100000"/>
              </a:lnSpc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561975" indent="-278321">
              <a:lnSpc>
                <a:spcPct val="100000"/>
              </a:lnSpc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“definite loops”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561975" indent="-278321">
              <a:lnSpc>
                <a:spcPct val="100000"/>
              </a:lnSpc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“definite loops iterate through the members of a set”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A4D76-EB8B-4348-B5ED-11F687404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95600" y="888517"/>
            <a:ext cx="1349829" cy="12643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444969" y="2560744"/>
            <a:ext cx="5643449" cy="1905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7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'Blastoff!’</a:t>
            </a:r>
            <a:r>
              <a:rPr lang="en-US" sz="2700" dirty="0"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8318896" y="2252663"/>
            <a:ext cx="1788318" cy="3676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424044" y="723933"/>
            <a:ext cx="10449000" cy="85159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57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590025" y="2643169"/>
            <a:ext cx="3829950" cy="1245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'Blastoff!’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0628119" y="2294532"/>
            <a:ext cx="1244925" cy="2419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2281153" y="1640962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219200" y="2061226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55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2295534" y="3013799"/>
            <a:ext cx="8325" cy="1123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4819978" y="2818444"/>
            <a:ext cx="20249" cy="4882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4838737" y="3785324"/>
            <a:ext cx="0" cy="368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2301478" y="4126959"/>
            <a:ext cx="254722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952481" y="2544619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2291953" y="4675931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975028" y="2585035"/>
            <a:ext cx="2474" cy="20848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975121" y="4688934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523557" y="1975501"/>
            <a:ext cx="881929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066800" y="5109226"/>
            <a:ext cx="2466900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743326" y="322327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124200" y="192787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712575" y="2261251"/>
            <a:ext cx="2335950" cy="56204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26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4076471" y="4833647"/>
            <a:ext cx="7600950" cy="124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3419494" y="2544619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F20A45-EA5C-4FD9-8119-0AA737C3DE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AFBA3E-6AAE-4282-BFD2-CFEABBE386CD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F4FAFB6E-BDD4-4AEC-89FC-74924B013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450" y="727140"/>
            <a:ext cx="8162777" cy="625026"/>
          </a:xfrm>
          <a:ln/>
        </p:spPr>
        <p:txBody>
          <a:bodyPr/>
          <a:lstStyle/>
          <a:p>
            <a:pPr>
              <a:lnSpc>
                <a:spcPct val="80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 b="1" dirty="0">
                <a:solidFill>
                  <a:schemeClr val="accent3"/>
                </a:solidFill>
              </a:rPr>
              <a:t>Repetition can be useful</a:t>
            </a:r>
            <a:r>
              <a:rPr lang="en-GB" altLang="en-US" b="1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5635503-F25E-4081-BC9C-11F70FA4F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6886" y="1716766"/>
            <a:ext cx="8162777" cy="4978602"/>
          </a:xfrm>
          <a:ln/>
        </p:spPr>
        <p:txBody>
          <a:bodyPr>
            <a:normAutofit lnSpcReduction="10000"/>
          </a:bodyPr>
          <a:lstStyle/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Sometimes you want to do the same thing several times.</a:t>
            </a: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Or do something very similar many times.</a:t>
            </a: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One way to do this is with repetition: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1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2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3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4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5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6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7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8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9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BE751-AE10-4E82-AEAC-C9E50773A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415934" y="2799184"/>
            <a:ext cx="4031201" cy="3984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00B89-E7A3-4F41-9249-8F9F22792A8E}"/>
              </a:ext>
            </a:extLst>
          </p:cNvPr>
          <p:cNvSpPr txBox="1"/>
          <p:nvPr/>
        </p:nvSpPr>
        <p:spPr>
          <a:xfrm flipH="1">
            <a:off x="2724343" y="7104730"/>
            <a:ext cx="521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5" tooltip="https://commons.wikimedia.org/wiki/File:A_Friendly_Sales_Executive_Presenting_A_Sales_Graph_Cartoon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6" tooltip="https://creativecommons.org/licenses/by-sa/3.0/"/>
              </a:rPr>
              <a:t>CC BY-SA</a:t>
            </a:r>
            <a:endParaRPr lang="en-GB" sz="9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828926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1198072" y="1070263"/>
            <a:ext cx="10449000" cy="12918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007644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5359003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6709171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8003382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9410701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4838701" y="4619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4" name="Shape 598"/>
          <p:cNvSpPr txBox="1"/>
          <p:nvPr/>
        </p:nvSpPr>
        <p:spPr>
          <a:xfrm>
            <a:off x="2131219" y="4876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4981575" y="4694635"/>
            <a:ext cx="570375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2828926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4619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5" name="Shape 598"/>
          <p:cNvSpPr txBox="1"/>
          <p:nvPr/>
        </p:nvSpPr>
        <p:spPr>
          <a:xfrm>
            <a:off x="2131219" y="4876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4694635"/>
            <a:ext cx="570375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4007644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4619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5" name="Shape 598"/>
          <p:cNvSpPr txBox="1"/>
          <p:nvPr/>
        </p:nvSpPr>
        <p:spPr>
          <a:xfrm>
            <a:off x="2131219" y="4876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4694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405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5359003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4619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5" name="Shape 598"/>
          <p:cNvSpPr txBox="1"/>
          <p:nvPr/>
        </p:nvSpPr>
        <p:spPr>
          <a:xfrm>
            <a:off x="2131219" y="4876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4694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6709171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4619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5" name="Shape 598"/>
          <p:cNvSpPr txBox="1"/>
          <p:nvPr/>
        </p:nvSpPr>
        <p:spPr>
          <a:xfrm>
            <a:off x="2131219" y="4876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4694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405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8003382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4619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5" name="Shape 598"/>
          <p:cNvSpPr txBox="1"/>
          <p:nvPr/>
        </p:nvSpPr>
        <p:spPr>
          <a:xfrm>
            <a:off x="2131219" y="4876801"/>
            <a:ext cx="250864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4981575" y="4694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9410701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4838701" y="4619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5" name="Shape 599"/>
          <p:cNvSpPr txBox="1"/>
          <p:nvPr/>
        </p:nvSpPr>
        <p:spPr>
          <a:xfrm>
            <a:off x="4981575" y="4694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828926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700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007644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5359003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6709171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8003382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9410701" y="2707481"/>
            <a:ext cx="752399" cy="885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4838701" y="4619626"/>
            <a:ext cx="4381424" cy="980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" name="Shape 599"/>
          <p:cNvSpPr txBox="1"/>
          <p:nvPr/>
        </p:nvSpPr>
        <p:spPr>
          <a:xfrm>
            <a:off x="4981575" y="4694635"/>
            <a:ext cx="1587104" cy="831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0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1448547" y="689415"/>
            <a:ext cx="10449000" cy="12918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b="1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215282" y="2256919"/>
            <a:ext cx="5996924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19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00FF"/>
              </a:buClr>
            </a:pPr>
            <a:endParaRPr sz="195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19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7578829" y="1732389"/>
            <a:ext cx="3164624" cy="3739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22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largest.py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679894" y="5395913"/>
            <a:ext cx="11068199" cy="979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225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225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50EE7C-EC48-463D-A6A7-EDBAD11577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4AE0E9-7618-4635-AC77-1BEEF9831944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661BE8C0-98F3-4AF8-92A5-DEFF6A7F6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6094" y="746125"/>
            <a:ext cx="8162777" cy="625026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 b="1" dirty="0">
                <a:solidFill>
                  <a:schemeClr val="accent3"/>
                </a:solidFill>
              </a:rPr>
              <a:t>Looping, a better form of repetition.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E838020-A353-470F-A7C3-17A653187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63" y="1736276"/>
            <a:ext cx="8162777" cy="4978602"/>
          </a:xfrm>
          <a:ln/>
        </p:spPr>
        <p:txBody>
          <a:bodyPr/>
          <a:lstStyle/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b="1" i="1" dirty="0">
                <a:solidFill>
                  <a:srgbClr val="FF0000"/>
                </a:solidFill>
              </a:rPr>
              <a:t>While loop :</a:t>
            </a: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Repetition is OK for small numbers, but when you have to do something many, many times, it takes a very long time to type all those commands.</a:t>
            </a: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We can use a loop to make the computer do the work for us.</a:t>
            </a: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One type of loop is the </a:t>
            </a:r>
            <a:r>
              <a:rPr lang="en-GB" altLang="en-US" dirty="0">
                <a:solidFill>
                  <a:srgbClr val="FF0000"/>
                </a:solidFill>
              </a:rPr>
              <a:t>“while” loop</a:t>
            </a:r>
            <a:r>
              <a:rPr lang="en-GB" altLang="en-US" dirty="0"/>
              <a:t>. The while loop repeats a block of code until a </a:t>
            </a:r>
            <a:r>
              <a:rPr lang="en-GB" altLang="en-US" dirty="0" err="1"/>
              <a:t>boolean</a:t>
            </a:r>
            <a:r>
              <a:rPr lang="en-GB" altLang="en-US" dirty="0"/>
              <a:t> expression is no longer true.</a:t>
            </a: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Syntax: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while </a:t>
            </a:r>
            <a:r>
              <a:rPr lang="en-GB" altLang="en-US" dirty="0" err="1">
                <a:latin typeface="Courier New" panose="02070309020205020404" pitchFamily="49" charset="0"/>
              </a:rPr>
              <a:t>boolean</a:t>
            </a:r>
            <a:r>
              <a:rPr lang="en-GB" altLang="en-US" dirty="0">
                <a:latin typeface="Courier New" panose="02070309020205020404" pitchFamily="49" charset="0"/>
              </a:rPr>
              <a:t> expression :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   STATEMENT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   STATEMENT</a:t>
            </a:r>
          </a:p>
          <a:p>
            <a:pPr marL="381648" indent="-286596">
              <a:lnSpc>
                <a:spcPct val="77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  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FFF7C-0305-4C08-8CDF-647BCE8DF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9878812" y="3233110"/>
            <a:ext cx="2149020" cy="32438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624142" y="437964"/>
            <a:ext cx="7765355" cy="89910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764999" y="1627585"/>
            <a:ext cx="3173178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algn="ctr"/>
            <a:endParaRPr sz="2700" b="1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1914520" y="1501382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8265319" y="2655093"/>
            <a:ext cx="1469231" cy="38457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852482" y="1921673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1913328" y="2874173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2995607" y="2393160"/>
            <a:ext cx="583406" cy="11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3554011" y="2393160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3554020" y="4417298"/>
            <a:ext cx="3599" cy="225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1925234" y="4644632"/>
            <a:ext cx="1640700" cy="1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585782" y="2405066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1915710" y="4945860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83336" y="2440757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598879" y="4958957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8251033" y="3325415"/>
            <a:ext cx="1526381" cy="826294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3832613" y="5112618"/>
            <a:ext cx="7964099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92876" y="1835948"/>
            <a:ext cx="5429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33432" y="5407823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280166" y="1835948"/>
            <a:ext cx="687953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33433" y="950123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471733" y="2883698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2625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9901239" y="1503760"/>
            <a:ext cx="1295324" cy="359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algn="ctr"/>
            <a:endParaRPr sz="270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462208" y="3798098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3550420" y="3509348"/>
            <a:ext cx="3599" cy="225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2164-00ED-45A3-ACD6-01409EAF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GB" altLang="en-US" b="1" dirty="0">
                <a:solidFill>
                  <a:schemeClr val="accent3"/>
                </a:solidFill>
              </a:rPr>
              <a:t>Looping, a better form of repetition.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B171-EAD7-4D3F-A842-50A891EF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343" y="1426027"/>
            <a:ext cx="10018713" cy="3124201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For  loop: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A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loop is used </a:t>
            </a:r>
            <a:r>
              <a:rPr lang="en-US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for iterating over a sequence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(that is either a list, a tuple, a dictionary, a set, or a string).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This is less like the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keyword in other programming languages, and works more like an iterator method as found in other object-orientated programming languages.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With the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loop we can execute a set of statements, once for each item in a list, tuple, set etc.</a:t>
            </a:r>
          </a:p>
          <a:p>
            <a:endParaRPr lang="en-IN" b="1" i="1" dirty="0"/>
          </a:p>
          <a:p>
            <a:endParaRPr lang="en-IN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E5974-592C-4FD3-89A3-CF4A23A575C4}"/>
              </a:ext>
            </a:extLst>
          </p:cNvPr>
          <p:cNvSpPr txBox="1"/>
          <p:nvPr/>
        </p:nvSpPr>
        <p:spPr>
          <a:xfrm>
            <a:off x="6428792" y="4836366"/>
            <a:ext cx="576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Consolas" panose="020B0609020204030204" pitchFamily="49" charset="0"/>
              </a:rPr>
              <a:t>fruits  =["apple", "banana", "cherry"]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for x in fruits: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print(x)</a:t>
            </a:r>
          </a:p>
          <a:p>
            <a:pPr algn="l"/>
            <a:r>
              <a:rPr lang="en-US" b="0" i="0" u="none" strike="noStrike" dirty="0">
                <a:solidFill>
                  <a:srgbClr val="0070C0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Yourself »</a:t>
            </a:r>
            <a:endParaRPr lang="en-US" b="0" i="0" dirty="0"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04757-7586-43DE-9A6A-E3994DF165B0}"/>
              </a:ext>
            </a:extLst>
          </p:cNvPr>
          <p:cNvSpPr txBox="1"/>
          <p:nvPr/>
        </p:nvSpPr>
        <p:spPr>
          <a:xfrm>
            <a:off x="1791477" y="4836366"/>
            <a:ext cx="3564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Syntax: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i="1" dirty="0">
                <a:latin typeface="Bodoni MT" panose="02070603080606020203" pitchFamily="18" charset="0"/>
              </a:rPr>
              <a:t>For var name in list/range/etc:</a:t>
            </a:r>
          </a:p>
          <a:p>
            <a:r>
              <a:rPr lang="en-IN" i="1" dirty="0">
                <a:latin typeface="Bodoni MT" panose="02070603080606020203" pitchFamily="18" charset="0"/>
              </a:rPr>
              <a:t>	Statement block</a:t>
            </a:r>
          </a:p>
          <a:p>
            <a:r>
              <a:rPr lang="en-IN" i="1" dirty="0">
                <a:latin typeface="Bodoni MT" panose="02070603080606020203" pitchFamily="18" charset="0"/>
              </a:rPr>
              <a:t>	Statement block</a:t>
            </a:r>
            <a:endParaRPr lang="en-GB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2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9D541-E82F-4D66-A0E1-3D01888FC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BFAD717-1D59-4465-BA83-E20BC8FC4756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242CB3C3-508B-4233-AE09-5C7A42833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1444" y="673678"/>
            <a:ext cx="8162777" cy="625026"/>
          </a:xfrm>
          <a:ln/>
        </p:spPr>
        <p:txBody>
          <a:bodyPr/>
          <a:lstStyle/>
          <a:p>
            <a:pPr algn="l">
              <a:lnSpc>
                <a:spcPct val="80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 b="1" dirty="0">
                <a:solidFill>
                  <a:schemeClr val="accent3"/>
                </a:solidFill>
              </a:rPr>
              <a:t>How to STOP looping!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D778486-F2A9-4DB3-81B8-203C209A6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9797" y="1390261"/>
            <a:ext cx="8636052" cy="5206482"/>
          </a:xfrm>
          <a:ln/>
        </p:spPr>
        <p:txBody>
          <a:bodyPr>
            <a:normAutofit lnSpcReduction="10000"/>
          </a:bodyPr>
          <a:lstStyle/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b="1" dirty="0">
                <a:solidFill>
                  <a:schemeClr val="accent1"/>
                </a:solidFill>
              </a:rPr>
              <a:t>While loop :</a:t>
            </a: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endParaRPr lang="en-GB" altLang="en-US" dirty="0"/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It is very easy to loop forever:</a:t>
            </a:r>
          </a:p>
          <a:p>
            <a:pPr marL="381648" indent="-286596">
              <a:lnSpc>
                <a:spcPct val="80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10 Pitch" pitchFamily="1" charset="0"/>
              </a:rPr>
              <a:t>while  True :</a:t>
            </a:r>
          </a:p>
          <a:p>
            <a:pPr marL="381648" indent="-286596">
              <a:lnSpc>
                <a:spcPct val="80000"/>
              </a:lnSpc>
              <a:buClrTx/>
              <a:buSzTx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10 Pitch" pitchFamily="1" charset="0"/>
              </a:rPr>
              <a:t>   print( “again, and again, and again”)</a:t>
            </a:r>
          </a:p>
          <a:p>
            <a:pPr marL="95052" indent="0">
              <a:lnSpc>
                <a:spcPct val="80000"/>
              </a:lnSpc>
              <a:buSzPct val="72000"/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endParaRPr lang="en-GB" altLang="en-US" dirty="0"/>
          </a:p>
          <a:p>
            <a:pPr marL="437952" indent="-342900">
              <a:lnSpc>
                <a:spcPct val="80000"/>
              </a:lnSpc>
              <a:buSzPct val="72000"/>
              <a:buFont typeface="Wingdings" panose="05000000000000000000" pitchFamily="2" charset="2"/>
              <a:buChar char="v"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The hard part is to stop the loop!</a:t>
            </a: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00B0F0"/>
                </a:solidFill>
              </a:rPr>
              <a:t>Two ways to do that is by using a loop counter, or a termination test</a:t>
            </a:r>
            <a:r>
              <a:rPr lang="en-GB" altLang="en-US" dirty="0"/>
              <a:t>.</a:t>
            </a:r>
          </a:p>
          <a:p>
            <a:pPr marL="838848" lvl="1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chemeClr val="accent1"/>
                </a:solidFill>
              </a:rPr>
              <a:t>A loop counter is a variable </a:t>
            </a:r>
            <a:r>
              <a:rPr lang="en-GB" altLang="en-US" dirty="0"/>
              <a:t>that keeps track of how many times you have gone through the loop, and the Boolean expression is designed to stop the loop when a specific number of times have gone bye.</a:t>
            </a:r>
          </a:p>
          <a:p>
            <a:pPr marL="773377" lvl="1" indent="-256352">
              <a:lnSpc>
                <a:spcPct val="80000"/>
              </a:lnSpc>
              <a:buSzPct val="78000"/>
              <a:buBlip>
                <a:blip r:embed="rId4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chemeClr val="accent1"/>
                </a:solidFill>
              </a:rPr>
              <a:t>A termination test checks for a specific condition</a:t>
            </a:r>
            <a:r>
              <a:rPr lang="en-GB" altLang="en-US" dirty="0"/>
              <a:t>, and when it happens, ends the loop. (But does not guarantee that the loop will end.)‏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DA3F5-B632-499E-ADE3-A42F58E5D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83083" y="1298704"/>
            <a:ext cx="1995196" cy="1995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C4663-C751-4F68-8C08-F8214784D04D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6" tooltip="https://en.wikipedia.org/wiki/File:STOP_nuvola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7" tooltip="https://creativecommons.org/licenses/by-sa/3.0/"/>
              </a:rPr>
              <a:t>CC BY-SA</a:t>
            </a:r>
            <a:endParaRPr lang="en-GB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B1028-A1F5-42D4-9395-6A5148C3B3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83083" y="4376902"/>
            <a:ext cx="2286773" cy="21000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C01829-4426-4FB1-B28B-DCD758865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E1890A-5702-4157-9DEC-7B7CA0515113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FBA6A3C4-55B5-4666-9747-C21E9E1D3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1915" y="563562"/>
            <a:ext cx="8162777" cy="625026"/>
          </a:xfrm>
          <a:ln/>
        </p:spPr>
        <p:txBody>
          <a:bodyPr/>
          <a:lstStyle/>
          <a:p>
            <a:pPr algn="ctr">
              <a:lnSpc>
                <a:spcPct val="80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 b="1" dirty="0">
                <a:solidFill>
                  <a:schemeClr val="accent3"/>
                </a:solidFill>
              </a:rPr>
              <a:t>Loop Counter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C3124DB-B60C-40E1-8B44-C99D24D5B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223" y="1567476"/>
            <a:ext cx="8162777" cy="4978602"/>
          </a:xfrm>
          <a:ln/>
        </p:spPr>
        <p:txBody>
          <a:bodyPr/>
          <a:lstStyle/>
          <a:p>
            <a:pPr marL="381648" indent="-286596">
              <a:lnSpc>
                <a:spcPct val="77000"/>
              </a:lnSpc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timesThroughLoop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= 0</a:t>
            </a:r>
          </a:p>
          <a:p>
            <a:pPr marL="381648" indent="-286596">
              <a:lnSpc>
                <a:spcPct val="77000"/>
              </a:lnSpc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endParaRPr lang="en-GB" altLang="en-US" dirty="0">
              <a:solidFill>
                <a:srgbClr val="92D050"/>
              </a:solidFill>
              <a:latin typeface="Courier New" panose="02070309020205020404" pitchFamily="49" charset="0"/>
            </a:endParaRPr>
          </a:p>
          <a:p>
            <a:pPr marL="381648" indent="-286596">
              <a:lnSpc>
                <a:spcPct val="77000"/>
              </a:lnSpc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while (</a:t>
            </a: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timesThroughLoop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&lt; 10):</a:t>
            </a:r>
          </a:p>
          <a:p>
            <a:pPr marL="381648" indent="-286596">
              <a:lnSpc>
                <a:spcPct val="77000"/>
              </a:lnSpc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  print(“This is time”, </a:t>
            </a: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timesThroughLoop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,            “in the loop.”‏)</a:t>
            </a:r>
          </a:p>
          <a:p>
            <a:pPr marL="381648" indent="-286596">
              <a:lnSpc>
                <a:spcPct val="77000"/>
              </a:lnSpc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  </a:t>
            </a: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timesThroughLoop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= </a:t>
            </a: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timesThroughLoop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+ 1</a:t>
            </a:r>
          </a:p>
          <a:p>
            <a:pPr marL="381648" indent="-286596">
              <a:lnSpc>
                <a:spcPct val="80000"/>
              </a:lnSpc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endParaRPr lang="en-GB" altLang="en-US" dirty="0">
              <a:solidFill>
                <a:schemeClr val="accent1"/>
              </a:solidFill>
            </a:endParaRP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GB" altLang="en-US" dirty="0"/>
              <a:t>Notice that we:</a:t>
            </a:r>
          </a:p>
          <a:p>
            <a:pPr marL="773377" lvl="1" indent="-256352">
              <a:lnSpc>
                <a:spcPct val="80000"/>
              </a:lnSpc>
              <a:buSzPct val="78000"/>
              <a:buBlip>
                <a:blip r:embed="rId4"/>
              </a:buBlip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GB" altLang="en-US" dirty="0"/>
              <a:t>Initialize the loop counter (to zero)‏</a:t>
            </a:r>
          </a:p>
          <a:p>
            <a:pPr marL="773377" lvl="1" indent="-256352">
              <a:lnSpc>
                <a:spcPct val="80000"/>
              </a:lnSpc>
              <a:buSzPct val="78000"/>
              <a:buBlip>
                <a:blip r:embed="rId4"/>
              </a:buBlip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GB" altLang="en-US" dirty="0"/>
              <a:t>Test the loop counter in the </a:t>
            </a:r>
            <a:r>
              <a:rPr lang="en-GB" altLang="en-US" dirty="0" err="1"/>
              <a:t>boolean</a:t>
            </a:r>
            <a:r>
              <a:rPr lang="en-GB" altLang="en-US" dirty="0"/>
              <a:t> expression (is it smaller than 10, if yes, keep looping)‏</a:t>
            </a:r>
          </a:p>
          <a:p>
            <a:pPr marL="773377" lvl="1" indent="-256352">
              <a:lnSpc>
                <a:spcPct val="80000"/>
              </a:lnSpc>
              <a:buSzPct val="78000"/>
              <a:buBlip>
                <a:blip r:embed="rId4"/>
              </a:buBlip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GB" altLang="en-US" dirty="0"/>
              <a:t>Increment the loop counter (add one to it) every time we go through the loop</a:t>
            </a:r>
          </a:p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GB" altLang="en-US" dirty="0"/>
              <a:t>If we miss any of the three, the loop will NEVER stop!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F8193-B765-4B97-849F-763086661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61239" y="2306654"/>
            <a:ext cx="1888181" cy="224469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845AA2-CF71-4645-8C12-88D54B657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D350F92-AA16-47F2-8477-CE0D27C74533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D88D6434-91B9-4CD8-972A-1BE78AE8F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4611" y="746125"/>
            <a:ext cx="8162777" cy="625026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 b="1" dirty="0">
                <a:solidFill>
                  <a:schemeClr val="accent3"/>
                </a:solidFill>
              </a:rPr>
              <a:t>While loop example, with a termination test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A121C3C-383F-4552-8372-B0CA0651A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6421" y="1772749"/>
            <a:ext cx="8162777" cy="4978602"/>
          </a:xfrm>
          <a:ln/>
        </p:spPr>
        <p:txBody>
          <a:bodyPr/>
          <a:lstStyle/>
          <a:p>
            <a:pPr marL="381648" indent="-286596">
              <a:lnSpc>
                <a:spcPct val="80000"/>
              </a:lnSpc>
              <a:buSzPct val="72000"/>
              <a:buBlip>
                <a:blip r:embed="rId3"/>
              </a:buBlip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/>
              <a:t>Keeps asking the user for their name, until the user types “quit”.</a:t>
            </a:r>
          </a:p>
          <a:p>
            <a:pPr marL="381648" indent="-286596">
              <a:lnSpc>
                <a:spcPct val="77000"/>
              </a:lnSpc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keepGoing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= True</a:t>
            </a:r>
          </a:p>
          <a:p>
            <a:pPr marL="381648" indent="-286596">
              <a:lnSpc>
                <a:spcPct val="77000"/>
              </a:lnSpc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while ( </a:t>
            </a: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keepGoing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):</a:t>
            </a:r>
          </a:p>
          <a:p>
            <a:pPr marL="381648" indent="-286596">
              <a:lnSpc>
                <a:spcPct val="77000"/>
              </a:lnSpc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  </a:t>
            </a: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userName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= input(“Enter your name! (or quit to exit)” )‏</a:t>
            </a:r>
          </a:p>
          <a:p>
            <a:pPr marL="381648" indent="-286596">
              <a:lnSpc>
                <a:spcPct val="77000"/>
              </a:lnSpc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  if </a:t>
            </a: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userName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== “quit”:</a:t>
            </a:r>
          </a:p>
          <a:p>
            <a:pPr marL="381648" indent="-286596">
              <a:lnSpc>
                <a:spcPct val="77000"/>
              </a:lnSpc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keepGoing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= False</a:t>
            </a:r>
          </a:p>
          <a:p>
            <a:pPr marL="381648" indent="-286596">
              <a:lnSpc>
                <a:spcPct val="77000"/>
              </a:lnSpc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 else:</a:t>
            </a:r>
          </a:p>
          <a:p>
            <a:pPr marL="381648" indent="-286596">
              <a:lnSpc>
                <a:spcPct val="77000"/>
              </a:lnSpc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     print(“Nice to meet you, “ + </a:t>
            </a:r>
            <a:r>
              <a:rPr lang="en-GB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userName</a:t>
            </a: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)</a:t>
            </a:r>
          </a:p>
          <a:p>
            <a:pPr marL="381648" indent="-286596">
              <a:lnSpc>
                <a:spcPct val="77000"/>
              </a:lnSpc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endParaRPr lang="en-GB" altLang="en-US" dirty="0">
              <a:solidFill>
                <a:srgbClr val="92D050"/>
              </a:solidFill>
              <a:latin typeface="Courier New" panose="02070309020205020404" pitchFamily="49" charset="0"/>
            </a:endParaRPr>
          </a:p>
          <a:p>
            <a:pPr marL="381648" indent="-286596">
              <a:lnSpc>
                <a:spcPct val="77000"/>
              </a:lnSpc>
              <a:buNone/>
              <a:tabLst>
                <a:tab pos="381648" algn="l"/>
                <a:tab pos="483900" algn="l"/>
                <a:tab pos="898672" algn="l"/>
                <a:tab pos="1313444" algn="l"/>
                <a:tab pos="1728216" algn="l"/>
                <a:tab pos="2142988" algn="l"/>
                <a:tab pos="2557760" algn="l"/>
                <a:tab pos="2972532" algn="l"/>
                <a:tab pos="3387303" algn="l"/>
                <a:tab pos="3802075" algn="l"/>
                <a:tab pos="4216847" algn="l"/>
                <a:tab pos="4631619" algn="l"/>
                <a:tab pos="5046391" algn="l"/>
                <a:tab pos="5461163" algn="l"/>
                <a:tab pos="5875934" algn="l"/>
                <a:tab pos="6290706" algn="l"/>
                <a:tab pos="6705478" algn="l"/>
                <a:tab pos="7120250" algn="l"/>
                <a:tab pos="7535022" algn="l"/>
                <a:tab pos="7949794" algn="l"/>
                <a:tab pos="8364565" algn="l"/>
              </a:tabLst>
            </a:pPr>
            <a:r>
              <a:rPr lang="en-GB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print(“Goodbye!”)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D34-2179-4ADD-85A3-BDC5F100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2" y="602439"/>
            <a:ext cx="8610600" cy="1293028"/>
          </a:xfrm>
        </p:spPr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TYPES OF LOOPS :</a:t>
            </a:r>
            <a:endParaRPr lang="en-GB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F0533D-4DE2-4C6E-9D97-F8862C135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204954"/>
              </p:ext>
            </p:extLst>
          </p:nvPr>
        </p:nvGraphicFramePr>
        <p:xfrm>
          <a:off x="340567" y="2147273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0FCFA9E-429C-4928-9785-99940C369B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626" l="4795" r="84760">
                        <a14:foregroundMark x1="53253" y1="39264" x2="53253" y2="39264"/>
                        <a14:foregroundMark x1="58048" y1="38344" x2="58048" y2="38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807016" y="686414"/>
            <a:ext cx="2263256" cy="12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120</TotalTime>
  <Words>1619</Words>
  <Application>Microsoft Office PowerPoint</Application>
  <PresentationFormat>Widescreen</PresentationFormat>
  <Paragraphs>304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Arial</vt:lpstr>
      <vt:lpstr>Bodoni MT</vt:lpstr>
      <vt:lpstr>Cabin</vt:lpstr>
      <vt:lpstr>Calibri</vt:lpstr>
      <vt:lpstr>Century Gothic</vt:lpstr>
      <vt:lpstr>Comic Sans MS</vt:lpstr>
      <vt:lpstr>Consolas</vt:lpstr>
      <vt:lpstr>Courier</vt:lpstr>
      <vt:lpstr>Courier 10 Pitch</vt:lpstr>
      <vt:lpstr>Courier New</vt:lpstr>
      <vt:lpstr>Open Sans</vt:lpstr>
      <vt:lpstr>Raleway</vt:lpstr>
      <vt:lpstr>Tw Cen MT</vt:lpstr>
      <vt:lpstr>Verdana</vt:lpstr>
      <vt:lpstr>Wingdings</vt:lpstr>
      <vt:lpstr>Vapor Trail</vt:lpstr>
      <vt:lpstr>PYTHON WORKSHOP</vt:lpstr>
      <vt:lpstr>Repetition can be useful!</vt:lpstr>
      <vt:lpstr>Looping, a better form of repetition.</vt:lpstr>
      <vt:lpstr>Repeated Steps</vt:lpstr>
      <vt:lpstr>Looping, a better form of repetition.</vt:lpstr>
      <vt:lpstr>How to STOP looping!</vt:lpstr>
      <vt:lpstr>Loop Counter</vt:lpstr>
      <vt:lpstr>While loop example, with a termination test</vt:lpstr>
      <vt:lpstr>TYPES OF LOOPS :</vt:lpstr>
      <vt:lpstr>An Infinite Loop</vt:lpstr>
      <vt:lpstr>Another Loop</vt:lpstr>
      <vt:lpstr>Indefinite Loops</vt:lpstr>
      <vt:lpstr>Breaking Out of a Loop</vt:lpstr>
      <vt:lpstr>PowerPoint Presentation</vt:lpstr>
      <vt:lpstr>Finishing an Iteration with continue</vt:lpstr>
      <vt:lpstr>PowerPoint Presentation</vt:lpstr>
      <vt:lpstr>Definite Loops</vt:lpstr>
      <vt:lpstr>A Simple Definite Loop</vt:lpstr>
      <vt:lpstr>A Simple Definite Loop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Jadhav</dc:creator>
  <cp:lastModifiedBy>Swapnil Jadhav</cp:lastModifiedBy>
  <cp:revision>11</cp:revision>
  <dcterms:created xsi:type="dcterms:W3CDTF">2021-01-23T06:01:56Z</dcterms:created>
  <dcterms:modified xsi:type="dcterms:W3CDTF">2021-01-23T11:24:55Z</dcterms:modified>
</cp:coreProperties>
</file>