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comments/modernComment_107_3D887BA5.xml" ContentType="application/vnd.ms-powerpoint.comments+xml"/>
  <Override PartName="/ppt/comments/modernComment_10B_FB672499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9" r:id="rId1"/>
  </p:sldMasterIdLst>
  <p:notesMasterIdLst>
    <p:notesMasterId r:id="rId25"/>
  </p:notesMasterIdLst>
  <p:sldIdLst>
    <p:sldId id="256" r:id="rId2"/>
    <p:sldId id="258" r:id="rId3"/>
    <p:sldId id="276" r:id="rId4"/>
    <p:sldId id="257" r:id="rId5"/>
    <p:sldId id="259" r:id="rId6"/>
    <p:sldId id="260" r:id="rId7"/>
    <p:sldId id="261" r:id="rId8"/>
    <p:sldId id="262" r:id="rId9"/>
    <p:sldId id="270" r:id="rId10"/>
    <p:sldId id="268" r:id="rId11"/>
    <p:sldId id="263" r:id="rId12"/>
    <p:sldId id="267" r:id="rId13"/>
    <p:sldId id="274" r:id="rId14"/>
    <p:sldId id="277" r:id="rId15"/>
    <p:sldId id="278" r:id="rId16"/>
    <p:sldId id="273" r:id="rId17"/>
    <p:sldId id="282" r:id="rId18"/>
    <p:sldId id="264" r:id="rId19"/>
    <p:sldId id="265" r:id="rId20"/>
    <p:sldId id="275" r:id="rId21"/>
    <p:sldId id="266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BA13B2-59C0-C65E-5C78-010DD95864E6}" name="LING, Iris" initials="LI" userId="S::liing@upenn.edu::fccecacf-0957-472f-9dcd-b98267502b7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0B2429-70D5-47FB-9299-9375F3106263}" v="1733" dt="2023-12-11T18:27:21.661"/>
    <p1510:client id="{18789D16-76E1-1846-9EF4-0135BDE44569}" v="1194" dt="2023-12-11T19:53:44.138"/>
    <p1510:client id="{2C7A850E-ED4D-4A56-F7EB-8CB42C884D8F}" v="21" dt="2023-12-11T19:07:14.441"/>
    <p1510:client id="{58A4B32C-7188-EBB2-B813-EC61303AAD75}" v="10" dt="2023-12-11T19:53:12.876"/>
    <p1510:client id="{8C979466-5E47-77A4-6635-AEE270A27DB3}" v="9" dt="2023-12-10T22:22:07.285"/>
    <p1510:client id="{C1D82969-1D5F-4912-BC03-AE19B163382F}" v="2883" dt="2023-12-11T19:33:56.7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omments/modernComment_107_3D887BA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FD27A08-1048-4FEC-9ACC-7429FEB0DF38}" authorId="{9FBA13B2-59C0-C65E-5C78-010DD95864E6}" created="2023-12-11T18:52:01.43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032354725" sldId="263"/>
      <ac:spMk id="14" creationId="{96AFB59F-21E5-CC66-51CB-3637F1474F32}"/>
    </ac:deMkLst>
    <p188:txBody>
      <a:bodyPr/>
      <a:lstStyle/>
      <a:p>
        <a:r>
          <a:rPr lang="en-US"/>
          <a:t>combine some of behaviors together to get behavior pairs</a:t>
        </a:r>
      </a:p>
    </p188:txBody>
  </p188:cm>
</p188:cmLst>
</file>

<file path=ppt/comments/modernComment_10B_FB67249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DD46482-6211-477B-9957-8B5D6117CBB0}" authorId="{9FBA13B2-59C0-C65E-5C78-010DD95864E6}" created="2023-12-11T19:11:31.69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217840793" sldId="267"/>
      <ac:spMk id="11" creationId="{224AD54B-1B5A-8857-28EF-312BEC3CD7A6}"/>
    </ac:deMkLst>
    <p188:txBody>
      <a:bodyPr/>
      <a:lstStyle/>
      <a:p>
        <a:r>
          <a:rPr lang="en-US"/>
          <a:t>remove these behaviors and Dominik will tell you more in the modelling part </a:t>
        </a:r>
      </a:p>
    </p188:txBody>
  </p188:cm>
</p188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00:35:22.2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3167 6263 0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00:35:22.28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24296 9014 16383 0 0,'767'1454'0'0'0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00:35:22.289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21637 9322 16383 0 0,'2169'-269'0'0'0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6B3BA-9366-CB46-8CCB-BDFBBDD31EB3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7E38C-2574-8D4D-AD4A-2E874F93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1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C06E0-6A32-0ECC-84A8-3924D8E1B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909BD-9C17-46B1-3EEA-6C0103B58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D5A60-A4C3-0E03-EA74-0C5608F2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39C52-A43A-B84A-89D1-8C3F06E59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68451-53C8-8731-41BA-0DE70E06B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2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DD1C8-1E80-7810-06C3-56F25C95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9D3BA-0356-06B0-889F-EC51F740D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319CF-6568-B28E-9C36-8726ACC6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1DC1D-3FC1-79A9-80E0-96F7A036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B2078-3C28-B874-BF70-32D2EAC74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8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EBE24F-A655-E1B9-234D-D0310204F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38835-D414-CAA6-6DC2-C27F2309E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B5CFC-907E-5C7A-AF08-578A3D070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931A9-9156-F83A-9EEE-BE578A2E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EDF6B-D471-DC29-FD8B-5B803CCA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8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85E7-17BA-5190-5A32-152DDCB5E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7C97A-508D-2BBD-FE9D-3269243D2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CBF51-73BF-98A2-6726-1419E03B7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2332B-411E-09CD-0742-AE5A8E737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DC9E6-3553-6D8A-CE75-484B3A120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5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25DB6-90B3-04FC-D543-00A269DD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6A860-9B18-427C-C176-6CA9DFBE6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10356-4AA8-8CA0-86FD-CD338272D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4966C-25A0-86F7-953F-40F903F82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2605D-ACFB-5615-0C9D-78FEC4EC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0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133E-B156-E4EF-9764-E5D81B64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CA4AB-69FA-29C5-40C7-DE7EF2FD0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2AE90-B645-7909-196B-FE37EF662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39971-9F3C-E784-C949-979AB55D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77FDF-94C4-BAAC-1179-E0128E315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7513F-5F50-D1B3-1592-3A46B3D7F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2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38B3-4B53-8982-B819-355C68D63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10176-3D6D-01C4-047B-284C2BFE8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00EDE-05AB-3700-3C18-23C0AA66B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5289A-2E70-74A7-5D8B-98E545A17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BC5E66-C44F-5918-1CDA-FCB6ADD58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317EF3-65A2-1574-3F97-F43786378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3342AE-B726-83B9-3D36-1393050C2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9600A6-56C0-0DE1-C4A6-5F3BABA8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5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777D-5EEF-0B4E-61D6-F1E3D37F0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991BCE-7815-6F04-C12C-1AEFA5C88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6A61C-3CCF-34A1-1F8A-3B325A25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75A4F-9ED5-54C4-4307-5DB6831D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4DDDD3-4336-E276-8732-CF58712F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370A03-72A9-EA26-AF09-AA7CE8A76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71563-55E4-2CA5-8B29-F4C0F920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B14C-C1FB-AF60-3201-BF5954FCD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4048A-D647-CF35-7233-A76366CDD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997EF-DFF0-C5C6-01A2-BC509902E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0ACE7-197A-E3FC-4F9E-CF08A1D6A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608F6-6908-6AB8-6ED9-E93214F0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E2F8B-9FAC-C131-B0BF-A9584954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DB876-9E28-D310-7070-FA3D22C9E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AF4AC-441E-2A48-A87E-EAD58139A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670FD-DC2B-2B74-0DBF-BA1CBB835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E8C86-AFA6-2974-EF00-0019C90B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38CD0-9355-EB50-703D-E22FD472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B0EE2-D651-A47A-9BD3-5D4612A2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5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Paw prints with solid fill">
            <a:extLst>
              <a:ext uri="{FF2B5EF4-FFF2-40B4-BE49-F238E27FC236}">
                <a16:creationId xmlns:a16="http://schemas.microsoft.com/office/drawing/2014/main" id="{88C0F7A8-0110-C1B4-0976-C98AABF1F3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7619" t="36119"/>
          <a:stretch/>
        </p:blipFill>
        <p:spPr>
          <a:xfrm rot="1706961">
            <a:off x="11214510" y="5712160"/>
            <a:ext cx="1028956" cy="125487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5C8C80-529F-CD5B-0400-1CC5E02BB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750FA-62EB-1AC8-2E29-22ECFA6C7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4A258-235E-10CD-4CE8-2A9D17F9B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6295" y="63103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E1FC3F-9DD6-55F4-1811-ECC658ED5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9" name="Graphic 8" descr="Puppy 2 with solid fill">
            <a:extLst>
              <a:ext uri="{FF2B5EF4-FFF2-40B4-BE49-F238E27FC236}">
                <a16:creationId xmlns:a16="http://schemas.microsoft.com/office/drawing/2014/main" id="{6C5B71C4-BE92-45F5-BDEE-FE33B6DE3BA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172276" y="5295694"/>
            <a:ext cx="1769166" cy="176916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EE924-3BD1-0B3C-8231-AD362CF33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2216" y="60840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12/11/23</a:t>
            </a:r>
          </a:p>
        </p:txBody>
      </p:sp>
    </p:spTree>
    <p:extLst>
      <p:ext uri="{BB962C8B-B14F-4D97-AF65-F5344CB8AC3E}">
        <p14:creationId xmlns:p14="http://schemas.microsoft.com/office/powerpoint/2010/main" val="208803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7_3D887BA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8/10/relationships/comments" Target="../comments/modernComment_10B_FB67249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168159121001805" TargetMode="External"/><Relationship Id="rId2" Type="http://schemas.openxmlformats.org/officeDocument/2006/relationships/hyperlink" Target="https://www.kaggle.com/datasets/arashnic/animal-behavior-analysis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1FD09B-34BF-E19B-6908-5F1CA36FDA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3536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B22C8-6E69-4091-AECD-2E55DD70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100">
                <a:cs typeface="Calibri Light"/>
              </a:rPr>
              <a:t>Dog Behavior Classification with Time Series </a:t>
            </a:r>
            <a:br>
              <a:rPr lang="en-US" sz="4100">
                <a:cs typeface="Calibri Light"/>
              </a:rPr>
            </a:br>
            <a:r>
              <a:rPr lang="en-US" sz="4100">
                <a:cs typeface="Calibri Light"/>
              </a:rPr>
              <a:t>Movement Dataset</a:t>
            </a:r>
            <a:endParaRPr lang="en-US" sz="4100">
              <a:ea typeface="Calibri Light"/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55586-3A5D-6BB7-E916-7E8CB8486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>
                <a:cs typeface="Calibri"/>
              </a:rPr>
              <a:t>Final Project of CIS 5450</a:t>
            </a:r>
          </a:p>
          <a:p>
            <a:pPr algn="l"/>
            <a:r>
              <a:rPr lang="en-US" sz="2000" err="1">
                <a:cs typeface="Calibri"/>
              </a:rPr>
              <a:t>Yufa</a:t>
            </a:r>
            <a:r>
              <a:rPr lang="en-US" sz="2000">
                <a:cs typeface="Calibri"/>
              </a:rPr>
              <a:t>, </a:t>
            </a:r>
            <a:r>
              <a:rPr lang="en-US" sz="2000" err="1">
                <a:cs typeface="Calibri"/>
              </a:rPr>
              <a:t>Yixiao</a:t>
            </a:r>
            <a:r>
              <a:rPr lang="en-US" sz="2000">
                <a:cs typeface="Calibri"/>
              </a:rPr>
              <a:t>, Dominik 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31887-AE38-F9D5-967F-FE1A2B62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 Cleaning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6C7B0-BAF8-4439-E83E-A7CD9D617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Handle undefined data: remove rows with </a:t>
            </a:r>
            <a:r>
              <a:rPr lang="en-US">
                <a:ea typeface="+mn-lt"/>
                <a:cs typeface="+mn-lt"/>
              </a:rPr>
              <a:t>"&lt;undefined&gt;" </a:t>
            </a:r>
            <a:r>
              <a:rPr lang="en-US">
                <a:cs typeface="Calibri"/>
              </a:rPr>
              <a:t>values in Behavior columns  ("Behavior_1", "Behavior_2", and "Behavior_3"). </a:t>
            </a:r>
          </a:p>
          <a:p>
            <a:r>
              <a:rPr lang="en-US">
                <a:cs typeface="Calibri"/>
              </a:rPr>
              <a:t>Remove rows with "Synchronization" values.</a:t>
            </a:r>
            <a:endParaRPr lang="en-US">
              <a:solidFill>
                <a:srgbClr val="CE9178"/>
              </a:solidFill>
              <a:latin typeface="Menlo"/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6BFC-E866-5FEB-5BD6-E285EC86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81C35-3116-A0F7-AE34-5BD0F39A5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65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A3643-C43A-9561-2FF8-507075B3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Feature Engineering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54BD-2386-EA40-0187-B8CF3F10E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029" y="1503479"/>
            <a:ext cx="10515600" cy="9375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>
                <a:cs typeface="Calibri"/>
              </a:rPr>
              <a:t>In EDA, we combined acceleration detected on both back and neck into one single value "</a:t>
            </a:r>
            <a:r>
              <a:rPr lang="en-US" sz="2500" err="1">
                <a:ea typeface="+mn-lt"/>
                <a:cs typeface="+mn-lt"/>
              </a:rPr>
              <a:t>Accel_Magnitude</a:t>
            </a:r>
            <a:r>
              <a:rPr lang="en-US" sz="2500">
                <a:cs typeface="Calibri"/>
              </a:rPr>
              <a:t>". 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9E817-AAC9-37A3-A83C-F79799926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C57C69-C0CB-228B-4F31-AEDD9C03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11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E1D3FBE-E1D2-B056-19F1-A06FCAB5D3FE}"/>
              </a:ext>
            </a:extLst>
          </p:cNvPr>
          <p:cNvGrpSpPr/>
          <p:nvPr/>
        </p:nvGrpSpPr>
        <p:grpSpPr>
          <a:xfrm>
            <a:off x="2025458" y="2506794"/>
            <a:ext cx="6717791" cy="1334441"/>
            <a:chOff x="1926336" y="2804160"/>
            <a:chExt cx="6717791" cy="133444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A24304D-427F-0091-E332-58C30D42EBBE}"/>
                </a:ext>
              </a:extLst>
            </p:cNvPr>
            <p:cNvGrpSpPr/>
            <p:nvPr/>
          </p:nvGrpSpPr>
          <p:grpSpPr>
            <a:xfrm>
              <a:off x="1926336" y="2804160"/>
              <a:ext cx="2243328" cy="1334441"/>
              <a:chOff x="1414272" y="2816352"/>
              <a:chExt cx="2243328" cy="1334441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A37C92-9643-134A-5699-D93132C6963B}"/>
                  </a:ext>
                </a:extLst>
              </p:cNvPr>
              <p:cNvSpPr txBox="1"/>
              <p:nvPr/>
            </p:nvSpPr>
            <p:spPr>
              <a:xfrm>
                <a:off x="1450848" y="2950464"/>
                <a:ext cx="2194560" cy="120032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cs typeface="Calibri"/>
                  </a:rPr>
                  <a:t>A_Back_x, A_Neck_x</a:t>
                </a:r>
              </a:p>
              <a:p>
                <a:r>
                  <a:rPr lang="en-US">
                    <a:cs typeface="Calibri"/>
                  </a:rPr>
                  <a:t>A_Back_y, A_Neck_y</a:t>
                </a:r>
              </a:p>
              <a:p>
                <a:r>
                  <a:rPr lang="en-US">
                    <a:cs typeface="Calibri"/>
                  </a:rPr>
                  <a:t>A_Back_z, A_Neck_z</a:t>
                </a:r>
              </a:p>
              <a:p>
                <a:endParaRPr lang="en-US">
                  <a:cs typeface="Calibri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43D9B2D-428C-3CEE-65B3-B7DF34EBD0F2}"/>
                  </a:ext>
                </a:extLst>
              </p:cNvPr>
              <p:cNvSpPr/>
              <p:nvPr/>
            </p:nvSpPr>
            <p:spPr>
              <a:xfrm>
                <a:off x="1414272" y="2816352"/>
                <a:ext cx="2243328" cy="1255776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7EC543AA-2EA9-331A-EDEC-51E5938DCD10}"/>
                </a:ext>
              </a:extLst>
            </p:cNvPr>
            <p:cNvSpPr/>
            <p:nvPr/>
          </p:nvSpPr>
          <p:spPr>
            <a:xfrm>
              <a:off x="4657344" y="3200400"/>
              <a:ext cx="1072896" cy="219456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03B25F5-2D80-DA67-E0C6-19BFD6DCE40C}"/>
                </a:ext>
              </a:extLst>
            </p:cNvPr>
            <p:cNvGrpSpPr/>
            <p:nvPr/>
          </p:nvGrpSpPr>
          <p:grpSpPr>
            <a:xfrm>
              <a:off x="6284975" y="2974848"/>
              <a:ext cx="2359152" cy="670560"/>
              <a:chOff x="1377696" y="2956560"/>
              <a:chExt cx="2953735" cy="877824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3738E1-D048-BF70-62BF-5C0A7B440A4E}"/>
                  </a:ext>
                </a:extLst>
              </p:cNvPr>
              <p:cNvSpPr txBox="1"/>
              <p:nvPr/>
            </p:nvSpPr>
            <p:spPr>
              <a:xfrm>
                <a:off x="1612615" y="3167150"/>
                <a:ext cx="2718816" cy="369333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err="1">
                    <a:ea typeface="+mn-lt"/>
                    <a:cs typeface="+mn-lt"/>
                  </a:rPr>
                  <a:t>Accel_Magnitude</a:t>
                </a:r>
                <a:endParaRPr lang="en-US" err="1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AE0C23E-236C-7795-B17B-92B94A31652B}"/>
                  </a:ext>
                </a:extLst>
              </p:cNvPr>
              <p:cNvSpPr/>
              <p:nvPr/>
            </p:nvSpPr>
            <p:spPr>
              <a:xfrm>
                <a:off x="1377696" y="2956560"/>
                <a:ext cx="2816352" cy="877824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AFB59F-21E5-CC66-51CB-3637F1474F32}"/>
              </a:ext>
            </a:extLst>
          </p:cNvPr>
          <p:cNvSpPr txBox="1">
            <a:spLocks/>
          </p:cNvSpPr>
          <p:nvPr/>
        </p:nvSpPr>
        <p:spPr>
          <a:xfrm>
            <a:off x="903868" y="4542807"/>
            <a:ext cx="10515600" cy="9375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>
                <a:cs typeface="Calibri"/>
              </a:rPr>
              <a:t>In Modelling, we resampled the 'Behavior' data: combined 'Drinking' &amp; 'Eating', 'Jumping &amp; Pacing', 'Playing &amp; Tugging' and 'Standing' &amp; Sitting &amp; Lying chest'. 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47FBA6-199E-81A2-6D5B-59CAEB9CBE55}"/>
              </a:ext>
            </a:extLst>
          </p:cNvPr>
          <p:cNvSpPr txBox="1"/>
          <p:nvPr/>
        </p:nvSpPr>
        <p:spPr>
          <a:xfrm>
            <a:off x="1077951" y="3952487"/>
            <a:ext cx="701287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00000"/>
                </a:solidFill>
                <a:cs typeface="Calibri"/>
              </a:rPr>
              <a:t>To see relationship between movement and dog info more clearly!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F099B0-75F4-077C-E407-A6E3A3441B3B}"/>
              </a:ext>
            </a:extLst>
          </p:cNvPr>
          <p:cNvSpPr txBox="1"/>
          <p:nvPr/>
        </p:nvSpPr>
        <p:spPr>
          <a:xfrm>
            <a:off x="1077950" y="5571079"/>
            <a:ext cx="701287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00000"/>
                </a:solidFill>
                <a:cs typeface="Calibri"/>
              </a:rPr>
              <a:t>To obtain a balanced training dataset! </a:t>
            </a:r>
          </a:p>
        </p:txBody>
      </p:sp>
    </p:spTree>
    <p:extLst>
      <p:ext uri="{BB962C8B-B14F-4D97-AF65-F5344CB8AC3E}">
        <p14:creationId xmlns:p14="http://schemas.microsoft.com/office/powerpoint/2010/main" val="103235472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 descr="A graph of a number of green bars&#10;&#10;Description automatically generated">
            <a:extLst>
              <a:ext uri="{FF2B5EF4-FFF2-40B4-BE49-F238E27FC236}">
                <a16:creationId xmlns:a16="http://schemas.microsoft.com/office/drawing/2014/main" id="{8F8710F4-65D1-4AE9-FE3D-2E56824BE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1718" y="1356813"/>
            <a:ext cx="10515600" cy="368087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6B374-7B8C-A7C8-5AAC-9A93292FD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65DB7-7465-2EFE-979A-4FFFFF39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12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E71D87F-FBA8-7735-051C-9345B9E87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379" y="14966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Frequency of the behavior class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24AD54B-1B5A-8857-28EF-312BEC3CD7A6}"/>
              </a:ext>
            </a:extLst>
          </p:cNvPr>
          <p:cNvSpPr txBox="1">
            <a:spLocks/>
          </p:cNvSpPr>
          <p:nvPr/>
        </p:nvSpPr>
        <p:spPr>
          <a:xfrm>
            <a:off x="1333810" y="5313479"/>
            <a:ext cx="10515600" cy="9375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>
                <a:cs typeface="Calibri"/>
              </a:rPr>
              <a:t>Uneven distribution </a:t>
            </a:r>
          </a:p>
          <a:p>
            <a:r>
              <a:rPr lang="en-US" sz="2500">
                <a:cs typeface="Calibri"/>
              </a:rPr>
              <a:t>The 'Bowing' behavior is present in only 1540 time steps, compared to over 1.7 million time steps for the 'Panting' behavior.</a:t>
            </a:r>
          </a:p>
          <a:p>
            <a:pPr marL="0" indent="0">
              <a:buNone/>
            </a:pPr>
            <a:endParaRPr lang="en-US" sz="2500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B14C0A-B1DD-F4C4-F98F-74D98FCAF15D}"/>
              </a:ext>
            </a:extLst>
          </p:cNvPr>
          <p:cNvGrpSpPr/>
          <p:nvPr/>
        </p:nvGrpSpPr>
        <p:grpSpPr>
          <a:xfrm>
            <a:off x="5812221" y="1760482"/>
            <a:ext cx="966951" cy="3103413"/>
            <a:chOff x="5812221" y="1760482"/>
            <a:chExt cx="966951" cy="310341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47F3E11-3D0A-2867-F838-A5DF16D1A1B9}"/>
                </a:ext>
              </a:extLst>
            </p:cNvPr>
            <p:cNvSpPr/>
            <p:nvPr/>
          </p:nvSpPr>
          <p:spPr>
            <a:xfrm>
              <a:off x="5852893" y="2104247"/>
              <a:ext cx="483219" cy="275964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99DD935-870D-E278-0A62-8E0DA4B48A13}"/>
                </a:ext>
              </a:extLst>
            </p:cNvPr>
            <p:cNvSpPr txBox="1"/>
            <p:nvPr/>
          </p:nvSpPr>
          <p:spPr>
            <a:xfrm>
              <a:off x="5812221" y="1760482"/>
              <a:ext cx="966951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solidFill>
                    <a:srgbClr val="C00000"/>
                  </a:solidFill>
                  <a:cs typeface="Calibri"/>
                </a:rPr>
                <a:t>&gt;1.7m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773E360-1958-61A2-2861-C54801791F8D}"/>
              </a:ext>
            </a:extLst>
          </p:cNvPr>
          <p:cNvGrpSpPr/>
          <p:nvPr/>
        </p:nvGrpSpPr>
        <p:grpSpPr>
          <a:xfrm>
            <a:off x="1072056" y="4183116"/>
            <a:ext cx="966951" cy="808614"/>
            <a:chOff x="1072056" y="4183116"/>
            <a:chExt cx="966951" cy="80861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9E45B1-8FA8-2DD4-A990-80A223DE2B02}"/>
                </a:ext>
              </a:extLst>
            </p:cNvPr>
            <p:cNvSpPr/>
            <p:nvPr/>
          </p:nvSpPr>
          <p:spPr>
            <a:xfrm>
              <a:off x="1186472" y="4462282"/>
              <a:ext cx="483219" cy="52944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F02F2F-9908-0F48-D718-F48E9421B38A}"/>
                </a:ext>
              </a:extLst>
            </p:cNvPr>
            <p:cNvSpPr txBox="1"/>
            <p:nvPr/>
          </p:nvSpPr>
          <p:spPr>
            <a:xfrm>
              <a:off x="1072056" y="4183116"/>
              <a:ext cx="966951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solidFill>
                    <a:srgbClr val="C00000"/>
                  </a:solidFill>
                  <a:cs typeface="Calibri"/>
                </a:rPr>
                <a:t>&lt;0.002m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784079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90AC8-58B8-EEA6-F306-506172F5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0C617-2E97-C849-E9A2-6D813F0E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13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4B902E8-56C5-F540-2B65-6A901464C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442" y="22849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>
                <a:cs typeface="Calibri"/>
              </a:rPr>
              <a:t>Mean acceleration for each behavior</a:t>
            </a:r>
          </a:p>
          <a:p>
            <a:endParaRPr lang="en-US" sz="3600">
              <a:cs typeface="Calibri Light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28346EA-CAA8-889A-51A2-34D09AAF87A9}"/>
              </a:ext>
            </a:extLst>
          </p:cNvPr>
          <p:cNvSpPr txBox="1">
            <a:spLocks/>
          </p:cNvSpPr>
          <p:nvPr/>
        </p:nvSpPr>
        <p:spPr>
          <a:xfrm>
            <a:off x="1181410" y="5113782"/>
            <a:ext cx="11009586" cy="15892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cs typeface="Calibri"/>
              </a:rPr>
              <a:t>Similar pattern detected by both sensors</a:t>
            </a:r>
          </a:p>
          <a:p>
            <a:r>
              <a:rPr lang="en-US" sz="2400">
                <a:cs typeface="Calibri"/>
              </a:rPr>
              <a:t>When shaking, the neck experiences higher mean accelerations </a:t>
            </a:r>
          </a:p>
          <a:p>
            <a:r>
              <a:rPr lang="en-US" sz="2400">
                <a:cs typeface="Calibri"/>
              </a:rPr>
              <a:t>Shaking has notably high mean acceleration values</a:t>
            </a:r>
          </a:p>
          <a:p>
            <a:pPr marL="0" indent="0">
              <a:buNone/>
            </a:pPr>
            <a:r>
              <a:rPr lang="en-US" sz="2300">
                <a:cs typeface="Calibri"/>
              </a:rPr>
              <a:t>            </a:t>
            </a:r>
            <a:endParaRPr lang="en-US">
              <a:cs typeface="Calibri"/>
            </a:endParaRPr>
          </a:p>
        </p:txBody>
      </p:sp>
      <p:pic>
        <p:nvPicPr>
          <p:cNvPr id="3" name="Picture 2" descr="A graph of a bar graph&#10;&#10;Description automatically generated">
            <a:extLst>
              <a:ext uri="{FF2B5EF4-FFF2-40B4-BE49-F238E27FC236}">
                <a16:creationId xmlns:a16="http://schemas.microsoft.com/office/drawing/2014/main" id="{0F48C87C-C314-69B1-06C0-347377E76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54" y="1148085"/>
            <a:ext cx="10657487" cy="3889165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618A5A89-1FD4-D5E5-BE7D-D8A217147013}"/>
              </a:ext>
            </a:extLst>
          </p:cNvPr>
          <p:cNvSpPr/>
          <p:nvPr/>
        </p:nvSpPr>
        <p:spPr>
          <a:xfrm rot="9060000">
            <a:off x="7343734" y="5274932"/>
            <a:ext cx="472966" cy="357351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D1C654-2643-AA0B-7FEA-44B428974800}"/>
              </a:ext>
            </a:extLst>
          </p:cNvPr>
          <p:cNvSpPr txBox="1"/>
          <p:nvPr/>
        </p:nvSpPr>
        <p:spPr>
          <a:xfrm>
            <a:off x="6910550" y="4729654"/>
            <a:ext cx="73887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 neck has a smaller mass and moment of inertia </a:t>
            </a:r>
            <a:r>
              <a:rPr lang="en-US" i="1">
                <a:cs typeface="Calibri"/>
              </a:rPr>
              <a:t>from </a:t>
            </a:r>
          </a:p>
          <a:p>
            <a:r>
              <a:rPr lang="en-US" i="1">
                <a:cs typeface="Calibri"/>
              </a:rPr>
              <a:t>a physics standpoint 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2A97598-84D8-BAFD-1FE6-554DC6B5062C}"/>
              </a:ext>
            </a:extLst>
          </p:cNvPr>
          <p:cNvSpPr/>
          <p:nvPr/>
        </p:nvSpPr>
        <p:spPr>
          <a:xfrm>
            <a:off x="2123089" y="6290440"/>
            <a:ext cx="599089" cy="199696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817935-4624-AD7B-8AF2-71796900F5EF}"/>
              </a:ext>
            </a:extLst>
          </p:cNvPr>
          <p:cNvSpPr txBox="1"/>
          <p:nvPr/>
        </p:nvSpPr>
        <p:spPr>
          <a:xfrm>
            <a:off x="2837792" y="6164317"/>
            <a:ext cx="3510455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>
                <a:cs typeface="Calibri"/>
              </a:rPr>
              <a:t>more vigorous movement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24E91B-DC00-F670-230C-C77F7EABBDC8}"/>
              </a:ext>
            </a:extLst>
          </p:cNvPr>
          <p:cNvSpPr txBox="1"/>
          <p:nvPr/>
        </p:nvSpPr>
        <p:spPr>
          <a:xfrm>
            <a:off x="7346732" y="777764"/>
            <a:ext cx="45299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----detected by back &amp; neck sensor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53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4E4B6-E8DE-3B8E-DA43-66F733C9C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51943-1946-FE4F-01D1-0F18AF60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A graph with red lines&#10;&#10;Description automatically generated">
            <a:extLst>
              <a:ext uri="{FF2B5EF4-FFF2-40B4-BE49-F238E27FC236}">
                <a16:creationId xmlns:a16="http://schemas.microsoft.com/office/drawing/2014/main" id="{ACA9CA8F-D262-894C-6B5F-8B7D3435B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062" y="1437290"/>
            <a:ext cx="9674772" cy="3983419"/>
          </a:xfrm>
          <a:prstGeom prst="rect">
            <a:avLst/>
          </a:prstGeom>
        </p:spPr>
      </p:pic>
      <p:sp>
        <p:nvSpPr>
          <p:cNvPr id="10" name="Title 7">
            <a:extLst>
              <a:ext uri="{FF2B5EF4-FFF2-40B4-BE49-F238E27FC236}">
                <a16:creationId xmlns:a16="http://schemas.microsoft.com/office/drawing/2014/main" id="{A2B013B8-717F-2C75-9BBA-206A9DF82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828" y="107622"/>
            <a:ext cx="11051627" cy="1325563"/>
          </a:xfrm>
        </p:spPr>
        <p:txBody>
          <a:bodyPr>
            <a:normAutofit/>
          </a:bodyPr>
          <a:lstStyle/>
          <a:p>
            <a:r>
              <a:rPr lang="en-US" sz="3600">
                <a:cs typeface="Calibri"/>
              </a:rPr>
              <a:t>Acceleration magnitude in 2 seconds as example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796881F-BFDE-F1C6-383F-10EF60C0FCFE}"/>
              </a:ext>
            </a:extLst>
          </p:cNvPr>
          <p:cNvSpPr txBox="1">
            <a:spLocks/>
          </p:cNvSpPr>
          <p:nvPr/>
        </p:nvSpPr>
        <p:spPr>
          <a:xfrm>
            <a:off x="1276003" y="5413327"/>
            <a:ext cx="10515600" cy="9375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>
                <a:cs typeface="Calibri"/>
              </a:rPr>
              <a:t>The shaking movement is periodic and gets larger in acceleration magnitude over time. </a:t>
            </a:r>
            <a:endParaRPr lang="en-US">
              <a:cs typeface="Calibri"/>
            </a:endParaRPr>
          </a:p>
          <a:p>
            <a:r>
              <a:rPr lang="en-US" sz="2500">
                <a:cs typeface="Calibri"/>
              </a:rPr>
              <a:t>The jumping behavior shows irregular development of the acceleration over time. 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 sz="2500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11FC4E-8EC0-4E0E-A9CE-77735F1116B3}"/>
              </a:ext>
            </a:extLst>
          </p:cNvPr>
          <p:cNvSpPr txBox="1"/>
          <p:nvPr/>
        </p:nvSpPr>
        <p:spPr>
          <a:xfrm>
            <a:off x="7704083" y="1108840"/>
            <a:ext cx="45299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---- 3 behaviors detected by back sensor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90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DB24D-1C4B-9192-265D-66FDF0B2D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034E7-8219-A04A-C88E-15D96C13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 descr="A graph showing a line of blue green and purple&#10;&#10;Description automatically generated">
            <a:extLst>
              <a:ext uri="{FF2B5EF4-FFF2-40B4-BE49-F238E27FC236}">
                <a16:creationId xmlns:a16="http://schemas.microsoft.com/office/drawing/2014/main" id="{E73D89DE-7962-F79E-E767-52CDB30AB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25" y="2026137"/>
            <a:ext cx="11393212" cy="334175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5043D9-A80E-D9E6-ECE9-BEADC70334CB}"/>
              </a:ext>
            </a:extLst>
          </p:cNvPr>
          <p:cNvSpPr txBox="1">
            <a:spLocks/>
          </p:cNvSpPr>
          <p:nvPr/>
        </p:nvSpPr>
        <p:spPr>
          <a:xfrm>
            <a:off x="1333810" y="5313479"/>
            <a:ext cx="10515600" cy="9375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>
                <a:cs typeface="Calibri"/>
              </a:rPr>
              <a:t>Sensors have some redundant information.</a:t>
            </a:r>
            <a:endParaRPr lang="en-US"/>
          </a:p>
          <a:p>
            <a:r>
              <a:rPr lang="en-US" sz="2500">
                <a:cs typeface="Calibri"/>
              </a:rPr>
              <a:t>'</a:t>
            </a:r>
            <a:r>
              <a:rPr lang="en-US" sz="2500" err="1">
                <a:cs typeface="Calibri"/>
              </a:rPr>
              <a:t>ABack_x</a:t>
            </a:r>
            <a:r>
              <a:rPr lang="en-US" sz="2500">
                <a:cs typeface="Calibri"/>
              </a:rPr>
              <a:t>', '</a:t>
            </a:r>
            <a:r>
              <a:rPr lang="en-US" sz="2500" err="1">
                <a:cs typeface="Calibri"/>
              </a:rPr>
              <a:t>ANeck_x</a:t>
            </a:r>
            <a:r>
              <a:rPr lang="en-US" sz="2500">
                <a:cs typeface="Calibri"/>
              </a:rPr>
              <a:t>' and '</a:t>
            </a:r>
            <a:r>
              <a:rPr lang="en-US" sz="2500" err="1">
                <a:cs typeface="Calibri"/>
              </a:rPr>
              <a:t>ANeck_z</a:t>
            </a:r>
            <a:r>
              <a:rPr lang="en-US" sz="2500">
                <a:cs typeface="Calibri"/>
              </a:rPr>
              <a:t>' captures most distinct fluctuations.</a:t>
            </a:r>
          </a:p>
          <a:p>
            <a:pPr marL="0" indent="0">
              <a:buNone/>
            </a:pPr>
            <a:endParaRPr lang="en-US" sz="2500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A19ED1F-8128-6A4A-1852-6869C3D618EF}"/>
              </a:ext>
            </a:extLst>
          </p:cNvPr>
          <p:cNvSpPr txBox="1">
            <a:spLocks/>
          </p:cNvSpPr>
          <p:nvPr/>
        </p:nvSpPr>
        <p:spPr>
          <a:xfrm>
            <a:off x="470338" y="1811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cs typeface="Calibri"/>
              </a:rPr>
              <a:t>Acceleration magnitude for 'Shaking' </a:t>
            </a:r>
            <a:endParaRPr lang="en-US" sz="3600">
              <a:cs typeface="Calibri Ligh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BDA4D6-AD43-17E6-290E-BF8AE36791C4}"/>
              </a:ext>
            </a:extLst>
          </p:cNvPr>
          <p:cNvSpPr txBox="1"/>
          <p:nvPr/>
        </p:nvSpPr>
        <p:spPr>
          <a:xfrm>
            <a:off x="7357242" y="1271750"/>
            <a:ext cx="45299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----detected by back &amp; neck sensor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74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4C6DB-9B55-3D6F-DEF3-CB30DB34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86D2A-CBE4-409D-51B3-5755A56F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D8618CF3-D3A1-5B16-2AA9-07D415495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65" y="1167731"/>
            <a:ext cx="5612523" cy="4953463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E59C001C-37CA-9DE9-D87E-736E60378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442" y="22849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>
                <a:cs typeface="Calibri"/>
              </a:rPr>
              <a:t>Correlation Matrix of Total Acceleration Magnitude &amp; Dog Info</a:t>
            </a:r>
            <a:endParaRPr lang="en-US" sz="32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2AFD817-C78C-7397-6CE8-2F70101CC7DC}"/>
              </a:ext>
            </a:extLst>
          </p:cNvPr>
          <p:cNvSpPr txBox="1">
            <a:spLocks/>
          </p:cNvSpPr>
          <p:nvPr/>
        </p:nvSpPr>
        <p:spPr>
          <a:xfrm>
            <a:off x="7114499" y="1330059"/>
            <a:ext cx="4556236" cy="25561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>
                <a:cs typeface="Calibri"/>
              </a:rPr>
              <a:t>No strong linear relationship between most pairs of variables.</a:t>
            </a:r>
          </a:p>
          <a:p>
            <a:r>
              <a:rPr lang="en-US" sz="2300">
                <a:cs typeface="Calibri"/>
              </a:rPr>
              <a:t>A moderate negative correlation (approx. -0.31) between 'Weight' and '</a:t>
            </a:r>
            <a:r>
              <a:rPr lang="en-US" sz="2300" err="1">
                <a:cs typeface="Calibri"/>
              </a:rPr>
              <a:t>Accel_Magnitude</a:t>
            </a:r>
            <a:r>
              <a:rPr lang="en-US" sz="2300">
                <a:cs typeface="Calibri"/>
              </a:rPr>
              <a:t>'. </a:t>
            </a:r>
          </a:p>
          <a:p>
            <a:pPr marL="0" indent="0">
              <a:buNone/>
            </a:pPr>
            <a:endParaRPr lang="en-US" sz="2500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535BCF8-6E33-0458-A342-5F99AD4D792A}"/>
              </a:ext>
            </a:extLst>
          </p:cNvPr>
          <p:cNvSpPr/>
          <p:nvPr/>
        </p:nvSpPr>
        <p:spPr>
          <a:xfrm rot="5400000">
            <a:off x="8671034" y="3184635"/>
            <a:ext cx="493986" cy="430923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E81DC0-C951-C67F-29B5-772B0ACA003F}"/>
              </a:ext>
            </a:extLst>
          </p:cNvPr>
          <p:cNvSpPr txBox="1"/>
          <p:nvPr/>
        </p:nvSpPr>
        <p:spPr>
          <a:xfrm>
            <a:off x="7472855" y="3762703"/>
            <a:ext cx="40885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heavier dogs are less likely to engage in behaviors that involve high acceleration.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35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54A39-15FA-1CEE-6BEA-6AEF7F6E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Modeling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BE381-B64D-112F-7722-AFE02043EA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3C10B-0197-D7F9-F03F-72E6F279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75D2E-2DFD-CDA5-E593-0B1C7941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7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BBE01-1A9C-EFC8-6ED7-01FBBBDD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5751F-4E15-4FD7-DC3C-897F9FBDB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6 Models</a:t>
            </a:r>
          </a:p>
          <a:p>
            <a:r>
              <a:rPr lang="en-US"/>
              <a:t>Decision Tree (Baseline)</a:t>
            </a:r>
          </a:p>
          <a:p>
            <a:r>
              <a:rPr lang="en-US"/>
              <a:t>Random Forest</a:t>
            </a:r>
          </a:p>
          <a:p>
            <a:r>
              <a:rPr lang="en-US"/>
              <a:t>Multilayer Perceptron (MLP)</a:t>
            </a:r>
          </a:p>
          <a:p>
            <a:r>
              <a:rPr lang="en-US">
                <a:solidFill>
                  <a:srgbClr val="262626"/>
                </a:solidFill>
                <a:latin typeface="FreightSans"/>
              </a:rPr>
              <a:t>G</a:t>
            </a:r>
            <a:r>
              <a:rPr lang="en-US" b="0" i="0">
                <a:solidFill>
                  <a:srgbClr val="262626"/>
                </a:solidFill>
                <a:effectLst/>
                <a:latin typeface="FreightSans"/>
              </a:rPr>
              <a:t>ated Recurrent </a:t>
            </a:r>
            <a:r>
              <a:rPr lang="en-US">
                <a:solidFill>
                  <a:srgbClr val="262626"/>
                </a:solidFill>
                <a:latin typeface="FreightSans"/>
              </a:rPr>
              <a:t>U</a:t>
            </a:r>
            <a:r>
              <a:rPr lang="en-US" b="0" i="0">
                <a:solidFill>
                  <a:srgbClr val="262626"/>
                </a:solidFill>
                <a:effectLst/>
                <a:latin typeface="FreightSans"/>
              </a:rPr>
              <a:t>nit Neural Network (GRU)</a:t>
            </a:r>
          </a:p>
          <a:p>
            <a:r>
              <a:rPr lang="en-US">
                <a:solidFill>
                  <a:srgbClr val="262626"/>
                </a:solidFill>
                <a:latin typeface="FreightSans"/>
              </a:rPr>
              <a:t>Convolutional Neural Network (CNN)</a:t>
            </a:r>
          </a:p>
          <a:p>
            <a:r>
              <a:rPr lang="en-US">
                <a:solidFill>
                  <a:srgbClr val="262626"/>
                </a:solidFill>
                <a:latin typeface="FreightSans"/>
              </a:rPr>
              <a:t>Bigger Convolutional Neural Network with Residuals (</a:t>
            </a:r>
            <a:r>
              <a:rPr lang="en-US" err="1">
                <a:solidFill>
                  <a:srgbClr val="262626"/>
                </a:solidFill>
                <a:latin typeface="FreightSans"/>
              </a:rPr>
              <a:t>ResNet</a:t>
            </a:r>
            <a:r>
              <a:rPr lang="en-US">
                <a:solidFill>
                  <a:srgbClr val="262626"/>
                </a:solidFill>
                <a:latin typeface="FreightSans"/>
              </a:rPr>
              <a:t>)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55ADE-947B-C46A-B9D9-0D1730A51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B30A9-472D-ACE3-8252-98C922EFA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63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1326-A8B7-02A7-E4C6-F665FBBB9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2583C-6FEC-C1DA-AD8E-058F1DA6B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948" cy="4351338"/>
          </a:xfrm>
        </p:spPr>
        <p:txBody>
          <a:bodyPr>
            <a:normAutofit/>
          </a:bodyPr>
          <a:lstStyle/>
          <a:p>
            <a:r>
              <a:rPr lang="en-US"/>
              <a:t>Features:</a:t>
            </a:r>
          </a:p>
          <a:p>
            <a:pPr lvl="1"/>
            <a:r>
              <a:rPr lang="en-US" err="1"/>
              <a:t>ABack_x</a:t>
            </a:r>
            <a:r>
              <a:rPr lang="en-US"/>
              <a:t>, </a:t>
            </a:r>
            <a:r>
              <a:rPr lang="en-US" err="1"/>
              <a:t>ABack_y</a:t>
            </a:r>
            <a:r>
              <a:rPr lang="en-US"/>
              <a:t>, </a:t>
            </a:r>
            <a:r>
              <a:rPr lang="en-US" err="1"/>
              <a:t>ABack_z</a:t>
            </a:r>
            <a:r>
              <a:rPr lang="en-US"/>
              <a:t>, </a:t>
            </a:r>
            <a:r>
              <a:rPr lang="en-US" err="1"/>
              <a:t>ABack</a:t>
            </a:r>
            <a:endParaRPr lang="en-US"/>
          </a:p>
          <a:p>
            <a:pPr lvl="1"/>
            <a:r>
              <a:rPr lang="en-US" err="1"/>
              <a:t>ANeck_x</a:t>
            </a:r>
            <a:r>
              <a:rPr lang="en-US"/>
              <a:t>, </a:t>
            </a:r>
            <a:r>
              <a:rPr lang="en-US" err="1"/>
              <a:t>ANeck_y</a:t>
            </a:r>
            <a:r>
              <a:rPr lang="en-US"/>
              <a:t>, </a:t>
            </a:r>
            <a:r>
              <a:rPr lang="en-US" err="1"/>
              <a:t>ANeck_z</a:t>
            </a:r>
            <a:r>
              <a:rPr lang="en-US"/>
              <a:t>, </a:t>
            </a:r>
            <a:r>
              <a:rPr lang="en-US" err="1"/>
              <a:t>ANeck</a:t>
            </a:r>
            <a:endParaRPr lang="en-US"/>
          </a:p>
          <a:p>
            <a:r>
              <a:rPr lang="en-US"/>
              <a:t>Classes:</a:t>
            </a:r>
          </a:p>
          <a:p>
            <a:pPr lvl="1"/>
            <a:r>
              <a:rPr lang="en-US"/>
              <a:t>“</a:t>
            </a:r>
            <a:r>
              <a:rPr lang="en-US" b="0" i="0">
                <a:effectLst/>
              </a:rPr>
              <a:t>Drinking or Eating”, </a:t>
            </a:r>
            <a:r>
              <a:rPr lang="en-US"/>
              <a:t>“</a:t>
            </a:r>
            <a:r>
              <a:rPr lang="en-US" b="0" i="0">
                <a:effectLst/>
              </a:rPr>
              <a:t>Galloping</a:t>
            </a:r>
            <a:r>
              <a:rPr lang="en-US"/>
              <a:t>”</a:t>
            </a:r>
            <a:r>
              <a:rPr lang="en-US" b="0" i="0">
                <a:effectLst/>
              </a:rPr>
              <a:t>, </a:t>
            </a:r>
            <a:r>
              <a:rPr lang="en-US"/>
              <a:t>“</a:t>
            </a:r>
            <a:r>
              <a:rPr lang="en-US" b="0" i="0">
                <a:effectLst/>
              </a:rPr>
              <a:t>Jumping or Pacing”, </a:t>
            </a:r>
            <a:r>
              <a:rPr lang="en-US"/>
              <a:t>“</a:t>
            </a:r>
            <a:r>
              <a:rPr lang="en-US" b="0" i="0">
                <a:effectLst/>
              </a:rPr>
              <a:t>Playing or Tugging”, </a:t>
            </a:r>
            <a:r>
              <a:rPr lang="en-US"/>
              <a:t>“</a:t>
            </a:r>
            <a:r>
              <a:rPr lang="en-US" b="0" i="0">
                <a:effectLst/>
              </a:rPr>
              <a:t>Shaking</a:t>
            </a:r>
            <a:r>
              <a:rPr lang="en-US"/>
              <a:t>”</a:t>
            </a:r>
            <a:r>
              <a:rPr lang="en-US" b="0" i="0">
                <a:effectLst/>
              </a:rPr>
              <a:t>, </a:t>
            </a:r>
            <a:r>
              <a:rPr lang="en-US"/>
              <a:t>“</a:t>
            </a:r>
            <a:r>
              <a:rPr lang="en-US" b="0" i="0">
                <a:effectLst/>
              </a:rPr>
              <a:t>Sniffing</a:t>
            </a:r>
            <a:r>
              <a:rPr lang="en-US"/>
              <a:t>”</a:t>
            </a:r>
            <a:r>
              <a:rPr lang="en-US" b="0" i="0">
                <a:effectLst/>
              </a:rPr>
              <a:t>, </a:t>
            </a:r>
            <a:r>
              <a:rPr lang="en-US"/>
              <a:t>“</a:t>
            </a:r>
            <a:r>
              <a:rPr lang="en-US" b="0" i="0">
                <a:effectLst/>
              </a:rPr>
              <a:t>Standing or Sitting or Lying chest”, </a:t>
            </a:r>
            <a:r>
              <a:rPr lang="en-US"/>
              <a:t>“</a:t>
            </a:r>
            <a:r>
              <a:rPr lang="en-US" b="0" i="0">
                <a:effectLst/>
              </a:rPr>
              <a:t>Trotting</a:t>
            </a:r>
            <a:r>
              <a:rPr lang="en-US"/>
              <a:t>”</a:t>
            </a:r>
            <a:r>
              <a:rPr lang="en-US" b="0" i="0">
                <a:effectLst/>
              </a:rPr>
              <a:t>, </a:t>
            </a:r>
            <a:r>
              <a:rPr lang="en-US"/>
              <a:t>“</a:t>
            </a:r>
            <a:r>
              <a:rPr lang="en-US" b="0" i="0">
                <a:effectLst/>
              </a:rPr>
              <a:t>Walking</a:t>
            </a:r>
            <a:r>
              <a:rPr lang="en-US"/>
              <a:t>”</a:t>
            </a:r>
          </a:p>
          <a:p>
            <a:r>
              <a:rPr lang="en-US" err="1"/>
              <a:t>RobustScaler</a:t>
            </a:r>
            <a:endParaRPr lang="en-US"/>
          </a:p>
          <a:p>
            <a:r>
              <a:rPr lang="en-US"/>
              <a:t>PCA (Reduced to 3 sensor features)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/>
              <a:t>Resampling (</a:t>
            </a:r>
            <a:r>
              <a:rPr lang="en-US" err="1"/>
              <a:t>Sub+Supersampling</a:t>
            </a:r>
            <a:r>
              <a:rPr lang="en-US"/>
              <a:t>)</a:t>
            </a:r>
          </a:p>
          <a:p>
            <a:endParaRPr lang="en-US"/>
          </a:p>
          <a:p>
            <a:pPr lvl="1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1FC59-5465-0C4D-D5EF-96340E713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F7D77-57F5-23D9-6567-D7ED9E42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8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54A39-15FA-1CEE-6BEA-6AEF7F6E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Introduction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BE381-B64D-112F-7722-AFE02043EA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3C10B-0197-D7F9-F03F-72E6F279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75D2E-2DFD-CDA5-E593-0B1C7941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39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2A6E4A5C-1407-CEF7-9C50-8AB17F2052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7" r="97764"/>
          <a:stretch/>
        </p:blipFill>
        <p:spPr>
          <a:xfrm>
            <a:off x="838199" y="1533333"/>
            <a:ext cx="228599" cy="42035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5112E7-0F2E-8F36-7234-30F0D69E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Resampling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7B9D1-4D3D-E6F9-0190-E81CC1F7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A3DC2-4BC8-D253-8846-72BFBEE7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20</a:t>
            </a:fld>
            <a:endParaRPr lang="en-US"/>
          </a:p>
        </p:txBody>
      </p:sp>
      <p:pic>
        <p:nvPicPr>
          <p:cNvPr id="12" name="Picture 11" descr="A graph of a dog&#10;&#10;Description automatically generated">
            <a:extLst>
              <a:ext uri="{FF2B5EF4-FFF2-40B4-BE49-F238E27FC236}">
                <a16:creationId xmlns:a16="http://schemas.microsoft.com/office/drawing/2014/main" id="{68B16B56-D224-979A-CAD7-44F37B17A2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7"/>
          <a:stretch/>
        </p:blipFill>
        <p:spPr>
          <a:xfrm>
            <a:off x="838200" y="1533333"/>
            <a:ext cx="10224975" cy="4203568"/>
          </a:xfrm>
          <a:prstGeom prst="rect">
            <a:avLst/>
          </a:prstGeom>
        </p:spPr>
      </p:pic>
      <p:pic>
        <p:nvPicPr>
          <p:cNvPr id="10" name="Picture 9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85CA7980-095E-617F-1302-5F4B65D478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7"/>
          <a:stretch/>
        </p:blipFill>
        <p:spPr>
          <a:xfrm>
            <a:off x="838199" y="1533333"/>
            <a:ext cx="10224976" cy="42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2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179D9-6846-02C5-952E-A28B22BA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61B2E3A-7973-BCBC-AE62-0D5FA0AC75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312017"/>
              </p:ext>
            </p:extLst>
          </p:nvPr>
        </p:nvGraphicFramePr>
        <p:xfrm>
          <a:off x="838200" y="1825625"/>
          <a:ext cx="1051559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86451957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0531292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1116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Accuracy on test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Training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0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65.5 %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163 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37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72.9 %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604 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3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81.9 %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 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74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93.6 %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119 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85.5 %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 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138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ResNet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92.8 %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114 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126278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7AF5A-2E7B-7412-6375-A3109EB3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21D35-D9B0-C54D-D8E4-4EAB6509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7E16F0-E633-DFA2-5322-542DC6F033E9}"/>
              </a:ext>
            </a:extLst>
          </p:cNvPr>
          <p:cNvSpPr txBox="1"/>
          <p:nvPr/>
        </p:nvSpPr>
        <p:spPr>
          <a:xfrm>
            <a:off x="1379914" y="5104298"/>
            <a:ext cx="90379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+mn-lt"/>
                <a:cs typeface="+mn-lt"/>
              </a:rPr>
              <a:t>Higher accuracy than 91.4 % with SVM in the original paper.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55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D935E-04CE-663B-26B8-AFBC40736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Our project can benefit dog owners: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7DAFA-3EE1-2695-6786-329CA45B9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Health Monitoring: The correlation between weight and acceleration magnitude could be used to monitor a dog's health and fitness. A sudden change in this relationship might indicate health issues.</a:t>
            </a:r>
            <a:endParaRPr lang="en-US"/>
          </a:p>
          <a:p>
            <a:r>
              <a:rPr lang="en-US">
                <a:cs typeface="Calibri"/>
              </a:rPr>
              <a:t>Tailored Exercise: Owners can tailor exercise to suit their dog's weight and age to ensure their pet is getting appropriate levels of activity.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53EB0-950E-08CD-EB24-082376D3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B8116-D576-D40B-5924-841E931D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16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9C89B-75CB-31B2-D279-EE1A1BD0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Overall Learning Experience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995C1-7A98-66E3-FF51-903878692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rial"/>
                <a:cs typeface="Arial"/>
              </a:rPr>
              <a:t>It is critical to resample dataset to get a uniform data distribution. If we just use the original dataset, the accuracy will be stuck around 80%.</a:t>
            </a:r>
          </a:p>
          <a:p>
            <a:r>
              <a:rPr lang="en-US">
                <a:latin typeface="Arial"/>
                <a:cs typeface="Arial"/>
              </a:rPr>
              <a:t>Hands-on data analysis experience help a lot, e.g. </a:t>
            </a:r>
            <a:r>
              <a:rPr lang="en-US" err="1">
                <a:latin typeface="Arial"/>
                <a:cs typeface="Arial"/>
              </a:rPr>
              <a:t>BatchNorm</a:t>
            </a:r>
            <a:r>
              <a:rPr lang="en-US">
                <a:latin typeface="Arial"/>
                <a:cs typeface="Arial"/>
              </a:rPr>
              <a:t> is very important; otherwise the model will always have very low accuracy.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4B1FA-1B3A-12BB-5331-7DDD32C8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5919A-4B0C-0866-12D7-40387640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4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4E34A-22EA-9E8D-4D45-AFAAD131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Background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BE613-C4C0-D0F4-99E9-405E4E1B4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Arial"/>
              </a:rPr>
              <a:t>Dog Behavior Analysis Dataset from Kaggle competition: </a:t>
            </a:r>
            <a:endParaRPr lang="en-US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>
                <a:cs typeface="Arial"/>
                <a:hlinkClick r:id="rId2"/>
              </a:rPr>
              <a:t>https://www.kaggle.com/datasets/arashnic/animal-behavior-analysis/data</a:t>
            </a:r>
            <a:endParaRPr lang="en-US">
              <a:cs typeface="Arial"/>
            </a:endParaRPr>
          </a:p>
          <a:p>
            <a:r>
              <a:rPr lang="en-US">
                <a:cs typeface="Arial"/>
              </a:rPr>
              <a:t>How the dataset was obtained: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>
                <a:cs typeface="Arial"/>
                <a:hlinkClick r:id="rId3"/>
              </a:rPr>
              <a:t>https://www.sciencedirect.com/science/article/pii/S0168159121001805</a:t>
            </a:r>
          </a:p>
          <a:p>
            <a:r>
              <a:rPr lang="en-US">
                <a:cs typeface="Arial"/>
              </a:rPr>
              <a:t>Original dataset contains 2 files: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err="1">
                <a:cs typeface="Arial"/>
              </a:rPr>
              <a:t>DogMoveData.csv</a:t>
            </a:r>
            <a:endParaRPr lang="en-US"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err="1">
                <a:cs typeface="Arial"/>
              </a:rPr>
              <a:t>DogInfo.xlsx</a:t>
            </a:r>
            <a:endParaRPr lang="en-US"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FBBAA-DFEC-2A59-10C8-18025C63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AC177-73C8-0EB4-1119-AC6D6CF0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0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6BB90-0545-76AA-4008-49DCAB9D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02" y="390481"/>
            <a:ext cx="10515600" cy="1325563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Background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C9417-9F5A-3ED6-8D4A-5F2509E3D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108"/>
            <a:ext cx="10515600" cy="48755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Authors of the dataset collected a series of dog movement data to predict the behaviors of dogs.</a:t>
            </a:r>
            <a:endParaRPr lang="en-US"/>
          </a:p>
          <a:p>
            <a:r>
              <a:rPr lang="en-US">
                <a:ea typeface="Calibri"/>
                <a:cs typeface="Calibri"/>
              </a:rPr>
              <a:t>Time series multi-features classification problem.</a:t>
            </a:r>
          </a:p>
          <a:p>
            <a:r>
              <a:rPr lang="en-US">
                <a:ea typeface="Calibri"/>
                <a:cs typeface="Calibri"/>
              </a:rPr>
              <a:t>Possible applications: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Calibri"/>
                <a:cs typeface="Calibri"/>
              </a:rPr>
              <a:t>Using model as an index of wellbeing and health status of the animal, for example, by detecting stress and pain-related behaviors.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Analysis would improve dog owners’ understanding of dog behaviors and reactions, such as suffering from separation anxiety while alone at home.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7A9A3-C97F-6760-4F2A-7910EC96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28246-11F0-F519-D6CD-B5A4832F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6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812FB-3BDC-A1CC-B288-10214C536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Movement dataset collection and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D84EF-FAE6-6BB0-CFE5-CF69ED393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2 types of sensor on x, y, z axes: Accelerator and Gyroscope</a:t>
            </a:r>
          </a:p>
          <a:p>
            <a:r>
              <a:rPr lang="en-US">
                <a:ea typeface="Calibri"/>
                <a:cs typeface="Calibri"/>
              </a:rPr>
              <a:t>2 sensor position: back and neck</a:t>
            </a:r>
          </a:p>
          <a:p>
            <a:r>
              <a:rPr lang="en-US">
                <a:ea typeface="Calibri"/>
                <a:cs typeface="Calibri"/>
              </a:rPr>
              <a:t>Total 12 types of movement data: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err="1">
                <a:ea typeface="Calibri"/>
                <a:cs typeface="Calibri"/>
              </a:rPr>
              <a:t>ABack</a:t>
            </a:r>
            <a:r>
              <a:rPr lang="en-US">
                <a:ea typeface="Calibri"/>
                <a:cs typeface="Calibri"/>
              </a:rPr>
              <a:t> x, y, z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err="1">
                <a:ea typeface="Calibri"/>
                <a:cs typeface="Calibri"/>
              </a:rPr>
              <a:t>ANeck</a:t>
            </a:r>
            <a:r>
              <a:rPr lang="en-US">
                <a:ea typeface="Calibri"/>
                <a:cs typeface="Calibri"/>
              </a:rPr>
              <a:t> x, y, z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err="1">
                <a:ea typeface="Calibri"/>
                <a:cs typeface="Calibri"/>
              </a:rPr>
              <a:t>GBack</a:t>
            </a:r>
            <a:r>
              <a:rPr lang="en-US">
                <a:ea typeface="Calibri"/>
                <a:cs typeface="Calibri"/>
              </a:rPr>
              <a:t> x, y, z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err="1">
                <a:ea typeface="Calibri"/>
                <a:cs typeface="Calibri"/>
              </a:rPr>
              <a:t>GNeck</a:t>
            </a:r>
            <a:r>
              <a:rPr lang="en-US">
                <a:ea typeface="Calibri"/>
                <a:cs typeface="Calibri"/>
              </a:rPr>
              <a:t> x, y, z</a:t>
            </a:r>
          </a:p>
          <a:p>
            <a:r>
              <a:rPr lang="en-US">
                <a:ea typeface="Calibri"/>
                <a:cs typeface="Arial"/>
              </a:rPr>
              <a:t>Time difference: 0.01 sec</a:t>
            </a: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CABD7-66B3-0B1B-472D-2D310F08E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B9050-D026-E116-77F6-95CFFB85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Dog | History, Domestication, Physical Traits, Breeds, &amp; Facts | Britannica">
            <a:extLst>
              <a:ext uri="{FF2B5EF4-FFF2-40B4-BE49-F238E27FC236}">
                <a16:creationId xmlns:a16="http://schemas.microsoft.com/office/drawing/2014/main" id="{9863B4E1-0BCC-3151-0913-B55B151B6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303" y="2574073"/>
            <a:ext cx="3986073" cy="28491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67D3C38-9833-D93B-626E-EAD2018B1B0A}"/>
                  </a:ext>
                </a:extLst>
              </p14:cNvPr>
              <p14:cNvContentPartPr/>
              <p14:nvPr/>
            </p14:nvContentPartPr>
            <p14:xfrm>
              <a:off x="228076" y="2178748"/>
              <a:ext cx="12192" cy="12192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67D3C38-9833-D93B-626E-EAD2018B1B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600724" y="-1478852"/>
                <a:ext cx="3657600" cy="73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B85D957-8ACE-00BC-59BF-03A079466E10}"/>
                  </a:ext>
                </a:extLst>
              </p14:cNvPr>
              <p14:cNvContentPartPr/>
              <p14:nvPr/>
            </p14:nvContentPartPr>
            <p14:xfrm>
              <a:off x="9964102" y="3446478"/>
              <a:ext cx="276270" cy="523345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B85D957-8ACE-00BC-59BF-03A079466E1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10143" y="3338572"/>
                <a:ext cx="383828" cy="7387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E948385-4CF4-66FE-60A5-B35E7F963571}"/>
                  </a:ext>
                </a:extLst>
              </p14:cNvPr>
              <p14:cNvContentPartPr/>
              <p14:nvPr/>
            </p14:nvContentPartPr>
            <p14:xfrm>
              <a:off x="8738806" y="3464527"/>
              <a:ext cx="780834" cy="9687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E948385-4CF4-66FE-60A5-B35E7F96357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84831" y="3356894"/>
                <a:ext cx="888424" cy="31177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3188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E906B-9ECB-5BAE-ACE9-128898CA2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35941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Other data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F5F0F-F574-C339-3AD6-754ECDE21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0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Arial"/>
              </a:rPr>
              <a:t>DogID</a:t>
            </a:r>
            <a:r>
              <a:rPr lang="en-US">
                <a:cs typeface="Arial"/>
              </a:rPr>
              <a:t>: numerical identifier of the dog</a:t>
            </a:r>
            <a:endParaRPr lang="en-US"/>
          </a:p>
          <a:p>
            <a:r>
              <a:rPr lang="en-US">
                <a:cs typeface="Arial"/>
              </a:rPr>
              <a:t>Behavior labels: Dogs are instructed to do several static and dynamic tasks sequentially, alternating between them. Then t</a:t>
            </a:r>
            <a:r>
              <a:rPr lang="en-US">
                <a:ea typeface="+mn-lt"/>
                <a:cs typeface="+mn-lt"/>
              </a:rPr>
              <a:t>he actual behavior of the dogs during the assigned tasks were annotated using video recordings</a:t>
            </a:r>
            <a:r>
              <a:rPr lang="en-US">
                <a:cs typeface="Calibri"/>
              </a:rPr>
              <a:t>. </a:t>
            </a:r>
            <a:r>
              <a:rPr lang="en-US">
                <a:ea typeface="+mn-lt"/>
                <a:cs typeface="+mn-lt"/>
              </a:rPr>
              <a:t>Only segments longer than one second and unambiguous were included in the annotation.</a:t>
            </a:r>
            <a:r>
              <a:rPr lang="en-US">
                <a:cs typeface="Arial"/>
              </a:rPr>
              <a:t>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cs typeface="Arial"/>
              </a:rPr>
              <a:t>Static behaviors: L</a:t>
            </a:r>
            <a:r>
              <a:rPr lang="en-US">
                <a:ea typeface="+mn-lt"/>
                <a:cs typeface="+mn-lt"/>
              </a:rPr>
              <a:t>ying on chest, Sitting, Standing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cs typeface="Arial"/>
              </a:rPr>
              <a:t>Dynamic behaviors: </a:t>
            </a:r>
            <a:r>
              <a:rPr lang="en-US">
                <a:ea typeface="+mn-lt"/>
                <a:cs typeface="+mn-lt"/>
              </a:rPr>
              <a:t>Walking, Trotting, Galloping, Sniffing</a:t>
            </a:r>
            <a:endParaRPr lang="en-US">
              <a:cs typeface="Arial"/>
            </a:endParaRPr>
          </a:p>
          <a:p>
            <a:r>
              <a:rPr lang="en-US">
                <a:cs typeface="Arial"/>
              </a:rPr>
              <a:t>Dog info: biological info of dogs, such as Breed, Weight, Age months, Gender, </a:t>
            </a:r>
            <a:r>
              <a:rPr lang="en-US" err="1">
                <a:cs typeface="Arial"/>
              </a:rPr>
              <a:t>NeuteringStatus</a:t>
            </a:r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4999D-0DF6-2223-DFEA-2AB7A39E4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05725-F2D2-8351-AD58-1E098C8F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7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524CD-3A32-379F-9361-EF3696D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Final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6C3C4-AA22-9E58-AAAA-5CD46B36F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'</a:t>
            </a:r>
            <a:r>
              <a:rPr lang="en-US" err="1">
                <a:cs typeface="Calibri"/>
              </a:rPr>
              <a:t>DogID</a:t>
            </a:r>
            <a:r>
              <a:rPr lang="en-US">
                <a:cs typeface="Calibri"/>
              </a:rPr>
              <a:t>', '</a:t>
            </a:r>
            <a:r>
              <a:rPr lang="en-US" err="1">
                <a:cs typeface="Calibri"/>
              </a:rPr>
              <a:t>TestNum</a:t>
            </a:r>
            <a:r>
              <a:rPr lang="en-US">
                <a:cs typeface="Calibri"/>
              </a:rPr>
              <a:t>', '</a:t>
            </a:r>
            <a:r>
              <a:rPr lang="en-US" err="1">
                <a:cs typeface="Calibri"/>
              </a:rPr>
              <a:t>t_sec</a:t>
            </a:r>
            <a:r>
              <a:rPr lang="en-US">
                <a:cs typeface="Calibri"/>
              </a:rPr>
              <a:t>', </a:t>
            </a:r>
          </a:p>
          <a:p>
            <a:r>
              <a:rPr lang="en-US">
                <a:cs typeface="Calibri"/>
              </a:rPr>
              <a:t>'</a:t>
            </a:r>
            <a:r>
              <a:rPr lang="en-US" err="1">
                <a:cs typeface="Calibri"/>
              </a:rPr>
              <a:t>ABack_x</a:t>
            </a:r>
            <a:r>
              <a:rPr lang="en-US">
                <a:cs typeface="Calibri"/>
              </a:rPr>
              <a:t>', '</a:t>
            </a:r>
            <a:r>
              <a:rPr lang="en-US" err="1">
                <a:cs typeface="Calibri"/>
              </a:rPr>
              <a:t>ABack_y</a:t>
            </a:r>
            <a:r>
              <a:rPr lang="en-US">
                <a:cs typeface="Calibri"/>
              </a:rPr>
              <a:t>', '</a:t>
            </a:r>
            <a:r>
              <a:rPr lang="en-US" err="1">
                <a:cs typeface="Calibri"/>
              </a:rPr>
              <a:t>ABack_z</a:t>
            </a:r>
            <a:r>
              <a:rPr lang="en-US">
                <a:cs typeface="Calibri"/>
              </a:rPr>
              <a:t>', '</a:t>
            </a:r>
            <a:r>
              <a:rPr lang="en-US" err="1">
                <a:cs typeface="Calibri"/>
              </a:rPr>
              <a:t>ANeck_x</a:t>
            </a:r>
            <a:r>
              <a:rPr lang="en-US">
                <a:cs typeface="Calibri"/>
              </a:rPr>
              <a:t>', '</a:t>
            </a:r>
            <a:r>
              <a:rPr lang="en-US" err="1">
                <a:cs typeface="Calibri"/>
              </a:rPr>
              <a:t>ANeck_y</a:t>
            </a:r>
            <a:r>
              <a:rPr lang="en-US">
                <a:cs typeface="Calibri"/>
              </a:rPr>
              <a:t>', '</a:t>
            </a:r>
            <a:r>
              <a:rPr lang="en-US" err="1">
                <a:cs typeface="Calibri"/>
              </a:rPr>
              <a:t>ANeck_z</a:t>
            </a:r>
            <a:r>
              <a:rPr lang="en-US">
                <a:cs typeface="Calibri"/>
              </a:rPr>
              <a:t>', </a:t>
            </a:r>
          </a:p>
          <a:p>
            <a:r>
              <a:rPr lang="en-US">
                <a:cs typeface="Calibri"/>
              </a:rPr>
              <a:t>'</a:t>
            </a:r>
            <a:r>
              <a:rPr lang="en-US" err="1">
                <a:cs typeface="Calibri"/>
              </a:rPr>
              <a:t>GBack_x</a:t>
            </a:r>
            <a:r>
              <a:rPr lang="en-US">
                <a:cs typeface="Calibri"/>
              </a:rPr>
              <a:t>', '</a:t>
            </a:r>
            <a:r>
              <a:rPr lang="en-US" err="1">
                <a:cs typeface="Calibri"/>
              </a:rPr>
              <a:t>GBack_y</a:t>
            </a:r>
            <a:r>
              <a:rPr lang="en-US">
                <a:cs typeface="Calibri"/>
              </a:rPr>
              <a:t>', '</a:t>
            </a:r>
            <a:r>
              <a:rPr lang="en-US" err="1">
                <a:cs typeface="Calibri"/>
              </a:rPr>
              <a:t>GBack_z</a:t>
            </a:r>
            <a:r>
              <a:rPr lang="en-US">
                <a:cs typeface="Calibri"/>
              </a:rPr>
              <a:t>', '</a:t>
            </a:r>
            <a:r>
              <a:rPr lang="en-US" err="1">
                <a:cs typeface="Calibri"/>
              </a:rPr>
              <a:t>GNeck_x</a:t>
            </a:r>
            <a:r>
              <a:rPr lang="en-US">
                <a:cs typeface="Calibri"/>
              </a:rPr>
              <a:t>', '</a:t>
            </a:r>
            <a:r>
              <a:rPr lang="en-US" err="1">
                <a:cs typeface="Calibri"/>
              </a:rPr>
              <a:t>GNeck_y</a:t>
            </a:r>
            <a:r>
              <a:rPr lang="en-US">
                <a:cs typeface="Calibri"/>
              </a:rPr>
              <a:t>', '</a:t>
            </a:r>
            <a:r>
              <a:rPr lang="en-US" err="1">
                <a:cs typeface="Calibri"/>
              </a:rPr>
              <a:t>GNeck_z</a:t>
            </a:r>
            <a:r>
              <a:rPr lang="en-US">
                <a:cs typeface="Calibri"/>
              </a:rPr>
              <a:t>', </a:t>
            </a:r>
          </a:p>
          <a:p>
            <a:r>
              <a:rPr lang="en-US">
                <a:cs typeface="Calibri"/>
              </a:rPr>
              <a:t>'Task', 'Behavior_1', 'Behavior_2', 'Behavior_3', '</a:t>
            </a:r>
            <a:r>
              <a:rPr lang="en-US" err="1">
                <a:cs typeface="Calibri"/>
              </a:rPr>
              <a:t>PointEvent</a:t>
            </a:r>
            <a:r>
              <a:rPr lang="en-US">
                <a:cs typeface="Calibri"/>
              </a:rPr>
              <a:t>',</a:t>
            </a:r>
          </a:p>
          <a:p>
            <a:r>
              <a:rPr lang="en-US">
                <a:cs typeface="Calibri"/>
              </a:rPr>
              <a:t>'Breed', 'Weight', 'Age months', 'Gender','</a:t>
            </a:r>
            <a:r>
              <a:rPr lang="en-US" err="1">
                <a:cs typeface="Calibri"/>
              </a:rPr>
              <a:t>NeuteringStatus</a:t>
            </a:r>
            <a:r>
              <a:rPr lang="en-US">
                <a:cs typeface="Calibri"/>
              </a:rPr>
              <a:t>'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B0831-F18B-E59D-EB9E-C256CE571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C4C49-AD8F-F6CA-C70D-62124BE6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37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8B3E2-91C3-EAD6-C30F-C89D1CF24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Raw data dataframe</a:t>
            </a:r>
            <a:endParaRPr lang="en-US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C018109F-E410-67FE-BE3B-E24F1F415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455" y="1685417"/>
            <a:ext cx="9093090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216D6-1A17-9EF4-3C55-EEB97A3A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8BC8C-31CF-C52E-7E35-4CF51AAE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3C160BE-130B-2EAA-E385-C4A877BE5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52" y="1501969"/>
            <a:ext cx="9509760" cy="434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4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54A39-15FA-1CEE-6BEA-6AEF7F6E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EDA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BE381-B64D-112F-7722-AFE02043EA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3C10B-0197-D7F9-F03F-72E6F279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75D2E-2DFD-CDA5-E593-0B1C7941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43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Dog Behavior Classification with Time Series  Movement Dataset</vt:lpstr>
      <vt:lpstr>Introduction</vt:lpstr>
      <vt:lpstr>Background</vt:lpstr>
      <vt:lpstr>Background</vt:lpstr>
      <vt:lpstr>Movement dataset collection and setting</vt:lpstr>
      <vt:lpstr>Other data settings</vt:lpstr>
      <vt:lpstr>Final schema</vt:lpstr>
      <vt:lpstr>Raw data dataframe</vt:lpstr>
      <vt:lpstr>EDA</vt:lpstr>
      <vt:lpstr>Data Cleaning</vt:lpstr>
      <vt:lpstr>Feature Engineering</vt:lpstr>
      <vt:lpstr>Frequency of the behavior class</vt:lpstr>
      <vt:lpstr>Mean acceleration for each behavior </vt:lpstr>
      <vt:lpstr>Acceleration magnitude in 2 seconds as example</vt:lpstr>
      <vt:lpstr>PowerPoint Presentation</vt:lpstr>
      <vt:lpstr>Correlation Matrix of Total Acceleration Magnitude &amp; Dog Info</vt:lpstr>
      <vt:lpstr>Modeling</vt:lpstr>
      <vt:lpstr>Modeling</vt:lpstr>
      <vt:lpstr>Training Data</vt:lpstr>
      <vt:lpstr>Class Resampling</vt:lpstr>
      <vt:lpstr>Results</vt:lpstr>
      <vt:lpstr>Our project can benefit dog owners:</vt:lpstr>
      <vt:lpstr>Overall Learning Experience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2023-12-09T22:17:36Z</dcterms:created>
  <dcterms:modified xsi:type="dcterms:W3CDTF">2023-12-12T02:29:03Z</dcterms:modified>
</cp:coreProperties>
</file>