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097279" y="712900"/>
            <a:ext cx="10058399" cy="807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606060"/>
              </a:buClr>
              <a:buFont typeface="Arial"/>
              <a:buNone/>
              <a:defRPr b="0" i="0" sz="48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192973" y="4667692"/>
            <a:ext cx="10058399" cy="15181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606060"/>
              </a:buClr>
              <a:buFont typeface="Arial"/>
              <a:buNone/>
              <a:defRPr b="0" i="0" sz="80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8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097279" y="616687"/>
            <a:ext cx="10058399" cy="11206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606060"/>
              </a:buClr>
              <a:buFont typeface="Arial"/>
              <a:buNone/>
              <a:defRPr b="0" i="0" sz="48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4" type="body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097279" y="712900"/>
            <a:ext cx="10058399" cy="807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606060"/>
              </a:buClr>
              <a:buFont typeface="Arial"/>
              <a:buNone/>
              <a:defRPr b="0" i="0" sz="48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5847905"/>
            <a:ext cx="12199457" cy="1010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3175" y="5783898"/>
            <a:ext cx="12188824" cy="159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8880" y="1456366"/>
            <a:ext cx="5125780" cy="4117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57516"/>
            <a:ext cx="12192000" cy="335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-1" y="-8966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79" y="712900"/>
            <a:ext cx="10058399" cy="807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606060"/>
              </a:buClr>
              <a:buFont typeface="Arial"/>
              <a:buNone/>
              <a:defRPr b="0" i="0" sz="48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55679" y="6171791"/>
            <a:ext cx="845640" cy="52101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NodeJS.org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11.png"/><Relationship Id="rId6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Relationship Id="rId11" Type="http://schemas.openxmlformats.org/officeDocument/2006/relationships/image" Target="../media/image14.png"/><Relationship Id="rId10" Type="http://schemas.openxmlformats.org/officeDocument/2006/relationships/image" Target="../media/image18.png"/><Relationship Id="rId12" Type="http://schemas.openxmlformats.org/officeDocument/2006/relationships/image" Target="../media/image15.png"/><Relationship Id="rId9" Type="http://schemas.openxmlformats.org/officeDocument/2006/relationships/image" Target="../media/image13.png"/><Relationship Id="rId5" Type="http://schemas.openxmlformats.org/officeDocument/2006/relationships/image" Target="../media/image08.png"/><Relationship Id="rId6" Type="http://schemas.openxmlformats.org/officeDocument/2006/relationships/image" Target="../media/image10.png"/><Relationship Id="rId7" Type="http://schemas.openxmlformats.org/officeDocument/2006/relationships/image" Target="../media/image06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Relationship Id="rId11" Type="http://schemas.openxmlformats.org/officeDocument/2006/relationships/image" Target="../media/image14.png"/><Relationship Id="rId10" Type="http://schemas.openxmlformats.org/officeDocument/2006/relationships/image" Target="../media/image18.png"/><Relationship Id="rId12" Type="http://schemas.openxmlformats.org/officeDocument/2006/relationships/image" Target="../media/image15.png"/><Relationship Id="rId9" Type="http://schemas.openxmlformats.org/officeDocument/2006/relationships/image" Target="../media/image13.png"/><Relationship Id="rId5" Type="http://schemas.openxmlformats.org/officeDocument/2006/relationships/image" Target="../media/image08.png"/><Relationship Id="rId6" Type="http://schemas.openxmlformats.org/officeDocument/2006/relationships/image" Target="../media/image10.png"/><Relationship Id="rId7" Type="http://schemas.openxmlformats.org/officeDocument/2006/relationships/image" Target="../media/image06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097279" y="712900"/>
            <a:ext cx="10058399" cy="807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606060"/>
              </a:buClr>
              <a:buSzPct val="25000"/>
              <a:buFont typeface="Arial"/>
              <a:buNone/>
            </a:pPr>
            <a:r>
              <a:rPr lang="en-US"/>
              <a:t> </a:t>
            </a: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606060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054325" y="1417350"/>
            <a:ext cx="3448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1666"/>
              <a:buFont typeface="Calibri"/>
              <a:buNone/>
            </a:pPr>
            <a:r>
              <a:rPr lang="en-US" sz="4800"/>
              <a:t>Introduction to coding your world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1666"/>
              <a:buFont typeface="Calibri"/>
              <a:buNone/>
            </a:pPr>
            <a:r>
              <a:t/>
            </a:r>
            <a:endParaRPr sz="4800"/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80" y="601612"/>
            <a:ext cx="7054249" cy="584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097279" y="712900"/>
            <a:ext cx="10058400" cy="80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013799" y="2151775"/>
            <a:ext cx="105879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algn="ctr">
              <a:spcBef>
                <a:spcPts val="0"/>
              </a:spcBef>
              <a:buNone/>
            </a:pPr>
            <a:r>
              <a:rPr b="1" lang="en-US" sz="4800"/>
              <a:t>#SheCodesNow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097275" y="712900"/>
            <a:ext cx="10058400" cy="108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Install NodeJS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066800" y="2517851"/>
            <a:ext cx="10058400" cy="335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-533400" lvl="0" marL="457200" rtl="0">
              <a:spcBef>
                <a:spcPts val="0"/>
              </a:spcBef>
              <a:buSzPct val="100000"/>
            </a:pPr>
            <a:r>
              <a:rPr lang="en-US" sz="4800"/>
              <a:t>Visit </a:t>
            </a:r>
            <a:r>
              <a:rPr lang="en-US" sz="4800" u="sng">
                <a:solidFill>
                  <a:schemeClr val="hlink"/>
                </a:solidFill>
                <a:hlinkClick r:id="rId3"/>
              </a:rPr>
              <a:t>http://NodeJS.org</a:t>
            </a:r>
          </a:p>
          <a:p>
            <a:pPr indent="-533400" lvl="0" marL="457200" rtl="0">
              <a:spcBef>
                <a:spcPts val="0"/>
              </a:spcBef>
              <a:buSzPct val="100000"/>
            </a:pPr>
            <a:r>
              <a:rPr lang="en-US" sz="4800"/>
              <a:t>Click the download button</a:t>
            </a:r>
          </a:p>
        </p:txBody>
      </p:sp>
      <p:pic>
        <p:nvPicPr>
          <p:cNvPr descr="Screen Shot 2017-03-12 at 9.22.09 PM.png"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8100" y="391157"/>
            <a:ext cx="3477574" cy="2038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097275" y="712900"/>
            <a:ext cx="10058400" cy="14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Install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Node-Red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097275" y="2865625"/>
            <a:ext cx="10392900" cy="253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EEEEEE"/>
              </a:solidFill>
              <a:highlight>
                <a:srgbClr val="66666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$ sudo npm install -g node-red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$ node-red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Server now running at http://127.0.0.1:1880/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Screen Shot 2017-03-12 at 9.18.41 PM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287" y="392937"/>
            <a:ext cx="64293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62726" y="712900"/>
            <a:ext cx="6592800" cy="80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Node-Red Interface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62876" y="1845725"/>
            <a:ext cx="65928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Inputs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Outputs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Functions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Others…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0" lvl="0" marL="0">
              <a:spcBef>
                <a:spcPts val="0"/>
              </a:spcBef>
              <a:buNone/>
            </a:pPr>
            <a:r>
              <a:rPr lang="en-US" sz="3600"/>
              <a:t>Drag / Drop / Connect</a:t>
            </a:r>
          </a:p>
        </p:txBody>
      </p:sp>
      <p:pic>
        <p:nvPicPr>
          <p:cNvPr descr="Screen Shot 2017-03-12 at 10.56.37 PM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712900"/>
            <a:ext cx="3301500" cy="59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097279" y="712900"/>
            <a:ext cx="10058400" cy="80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 an MQTT Input Node</a:t>
            </a:r>
          </a:p>
        </p:txBody>
      </p:sp>
      <p:pic>
        <p:nvPicPr>
          <p:cNvPr descr="Screen Shot 2017-03-12 at 11.03.59 PM.pn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701349"/>
            <a:ext cx="10248374" cy="451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097279" y="712900"/>
            <a:ext cx="10058400" cy="80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Working Session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SzPct val="100000"/>
            </a:pPr>
            <a:r>
              <a:rPr lang="en-US" sz="4800"/>
              <a:t>Publishing and running flows</a:t>
            </a:r>
          </a:p>
          <a:p>
            <a:pPr indent="-533400" lvl="0" marL="457200" rtl="0">
              <a:spcBef>
                <a:spcPts val="0"/>
              </a:spcBef>
              <a:buSzPct val="100000"/>
            </a:pPr>
            <a:r>
              <a:rPr lang="en-US" sz="4800"/>
              <a:t>Flows with code</a:t>
            </a:r>
          </a:p>
          <a:p>
            <a:pPr indent="-533400" lvl="0" marL="457200" rtl="0">
              <a:spcBef>
                <a:spcPts val="0"/>
              </a:spcBef>
              <a:buSzPct val="100000"/>
            </a:pPr>
            <a:r>
              <a:rPr lang="en-US" sz="4800"/>
              <a:t>Custom nodes</a:t>
            </a:r>
          </a:p>
          <a:p>
            <a:pPr indent="-533400" lvl="0" marL="457200" rtl="0">
              <a:spcBef>
                <a:spcPts val="0"/>
              </a:spcBef>
              <a:buSzPct val="100000"/>
            </a:pPr>
            <a:r>
              <a:rPr lang="en-US" sz="4800"/>
              <a:t>Open source nodes &amp; flows</a:t>
            </a:r>
          </a:p>
          <a:p>
            <a:pPr indent="-533400" lvl="0" marL="457200" rtl="0">
              <a:spcBef>
                <a:spcPts val="0"/>
              </a:spcBef>
              <a:buSzPct val="100000"/>
            </a:pPr>
            <a:r>
              <a:rPr lang="en-US" sz="4800"/>
              <a:t>Flows used in this meetup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indent="0" lvl="0" marL="9144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097279" y="712900"/>
            <a:ext cx="10058400" cy="80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Overview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67725" y="1845725"/>
            <a:ext cx="109755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SzPct val="100000"/>
            </a:pPr>
            <a:r>
              <a:rPr lang="en-US" sz="4800"/>
              <a:t>Build your thing</a:t>
            </a:r>
          </a:p>
          <a:p>
            <a:pPr indent="-533400" lvl="0" marL="457200" rtl="0">
              <a:spcBef>
                <a:spcPts val="0"/>
              </a:spcBef>
              <a:buSzPct val="100000"/>
            </a:pPr>
            <a:r>
              <a:rPr lang="en-US" sz="4800"/>
              <a:t>Connect it to MQTT</a:t>
            </a:r>
          </a:p>
          <a:p>
            <a:pPr indent="-533400" lvl="0" marL="457200" rtl="0">
              <a:spcBef>
                <a:spcPts val="0"/>
              </a:spcBef>
              <a:buSzPct val="100000"/>
            </a:pPr>
            <a:r>
              <a:rPr lang="en-US" sz="4800"/>
              <a:t>Add smarts with node-red flows</a:t>
            </a:r>
          </a:p>
          <a:p>
            <a:pPr indent="-533400" lvl="0" marL="457200">
              <a:spcBef>
                <a:spcPts val="0"/>
              </a:spcBef>
              <a:buSzPct val="100000"/>
            </a:pPr>
            <a:r>
              <a:rPr lang="en-US" sz="4800"/>
              <a:t>Connect to the internet with node-red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097279" y="712900"/>
            <a:ext cx="10058400" cy="80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Next steps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09600" lvl="0" marL="457200" rtl="0">
              <a:spcBef>
                <a:spcPts val="0"/>
              </a:spcBef>
              <a:buSzPct val="100000"/>
            </a:pPr>
            <a:r>
              <a:rPr lang="en-US" sz="6000"/>
              <a:t>Instructables.com</a:t>
            </a:r>
          </a:p>
          <a:p>
            <a:pPr indent="-609600" lvl="0" marL="457200" rtl="0">
              <a:spcBef>
                <a:spcPts val="0"/>
              </a:spcBef>
              <a:buSzPct val="100000"/>
            </a:pPr>
            <a:r>
              <a:rPr lang="en-US" sz="6000"/>
              <a:t>Local Makerspaces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097279" y="712900"/>
            <a:ext cx="10058400" cy="80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Internet of Things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7165000" y="2316225"/>
            <a:ext cx="8763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pic>
        <p:nvPicPr>
          <p:cNvPr descr="Things.png"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792437"/>
            <a:ext cx="49339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097279" y="712900"/>
            <a:ext cx="10058400" cy="80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Internet of Things</a:t>
            </a:r>
          </a:p>
        </p:txBody>
      </p:sp>
      <p:pic>
        <p:nvPicPr>
          <p:cNvPr descr="internet_icon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569" y="2649985"/>
            <a:ext cx="2782075" cy="1954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Shape 65"/>
          <p:cNvCxnSpPr/>
          <p:nvPr/>
        </p:nvCxnSpPr>
        <p:spPr>
          <a:xfrm>
            <a:off x="7603150" y="1975325"/>
            <a:ext cx="0" cy="40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Things.png"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275" y="1792437"/>
            <a:ext cx="49339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097279" y="712900"/>
            <a:ext cx="10058400" cy="80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Internet of Things</a:t>
            </a:r>
          </a:p>
        </p:txBody>
      </p:sp>
      <p:pic>
        <p:nvPicPr>
          <p:cNvPr descr="internet_icon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569" y="2649985"/>
            <a:ext cx="2782075" cy="1954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Shape 73"/>
          <p:cNvCxnSpPr/>
          <p:nvPr/>
        </p:nvCxnSpPr>
        <p:spPr>
          <a:xfrm>
            <a:off x="7603150" y="1975325"/>
            <a:ext cx="0" cy="40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4" name="Shape 74"/>
          <p:cNvSpPr txBox="1"/>
          <p:nvPr/>
        </p:nvSpPr>
        <p:spPr>
          <a:xfrm>
            <a:off x="6851950" y="4134500"/>
            <a:ext cx="1502400" cy="5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Code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165000" y="2316225"/>
            <a:ext cx="8763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pic>
        <p:nvPicPr>
          <p:cNvPr descr="thumb_Blender_12.pn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2932" y="2551728"/>
            <a:ext cx="1140450" cy="1754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gs.png"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7275" y="1792437"/>
            <a:ext cx="49339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097279" y="712900"/>
            <a:ext cx="10058400" cy="80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Internet of Things</a:t>
            </a:r>
          </a:p>
        </p:txBody>
      </p:sp>
      <p:pic>
        <p:nvPicPr>
          <p:cNvPr descr="internet_icon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569" y="2649985"/>
            <a:ext cx="2782075" cy="1954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>
            <a:off x="7603150" y="1975325"/>
            <a:ext cx="0" cy="40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" name="Shape 85"/>
          <p:cNvSpPr txBox="1"/>
          <p:nvPr/>
        </p:nvSpPr>
        <p:spPr>
          <a:xfrm>
            <a:off x="6851950" y="4134500"/>
            <a:ext cx="1502400" cy="5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Code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165000" y="2316225"/>
            <a:ext cx="8763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pic>
        <p:nvPicPr>
          <p:cNvPr descr="thumb_Blender_12.pn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2932" y="2551728"/>
            <a:ext cx="1140450" cy="1754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gs.png"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7275" y="1792437"/>
            <a:ext cx="493395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3.39.50 PM.png"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6775" y="4968761"/>
            <a:ext cx="5167524" cy="10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97279" y="712900"/>
            <a:ext cx="10058400" cy="80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Hardware</a:t>
            </a:r>
          </a:p>
        </p:txBody>
      </p:sp>
      <p:pic>
        <p:nvPicPr>
          <p:cNvPr descr="Screen Shot 2017-03-10 at 3.46.53 PM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449" y="2533127"/>
            <a:ext cx="2609199" cy="179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3.49.58 PM.png"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2025" y="2403937"/>
            <a:ext cx="1669900" cy="2050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3.51.56 PM.png"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8722" y="3941231"/>
            <a:ext cx="1400175" cy="973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3.53.28 PM.png"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53350" y="824812"/>
            <a:ext cx="1116025" cy="1791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3.55.09 PM.png" id="99" name="Shape 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500" y="1722700"/>
            <a:ext cx="22002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3.57.15 PM.png" id="100" name="Shape 1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925" y="2100775"/>
            <a:ext cx="1781175" cy="14386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4.00.36 PM.png" id="101" name="Shape 1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2262" y="943112"/>
            <a:ext cx="1400175" cy="15551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4.02.05 PM.png" id="102" name="Shape 10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44537" y="4884412"/>
            <a:ext cx="1400175" cy="1568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4.06.14 PM.png" id="103" name="Shape 10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4050" y="4546546"/>
            <a:ext cx="1577116" cy="1568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4.11.47 PM.png" id="104" name="Shape 10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40624" y="4886802"/>
            <a:ext cx="1577124" cy="1563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097279" y="712900"/>
            <a:ext cx="10058400" cy="80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Network</a:t>
            </a:r>
          </a:p>
        </p:txBody>
      </p:sp>
      <p:pic>
        <p:nvPicPr>
          <p:cNvPr descr="Screen Shot 2017-03-10 at 3.46.53 PM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449" y="2533127"/>
            <a:ext cx="2609199" cy="179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3.49.58 PM.png"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2025" y="2403937"/>
            <a:ext cx="1669900" cy="2050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3.51.56 PM.png"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8722" y="3936809"/>
            <a:ext cx="1400175" cy="973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3.53.28 PM.png"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53350" y="824812"/>
            <a:ext cx="1116025" cy="1791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3.55.09 PM.png" id="114" name="Shape 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500" y="1722700"/>
            <a:ext cx="22002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3.57.15 PM.png" id="115" name="Shape 1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925" y="2100775"/>
            <a:ext cx="1781175" cy="14386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4.00.36 PM.png" id="116" name="Shape 1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2262" y="943112"/>
            <a:ext cx="1400175" cy="15551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4.02.05 PM.png" id="117" name="Shape 1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44537" y="4884412"/>
            <a:ext cx="1400175" cy="1568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4.06.14 PM.png" id="118" name="Shape 1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4050" y="4546546"/>
            <a:ext cx="1577116" cy="1568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4.11.47 PM.png" id="119" name="Shape 1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40624" y="4886802"/>
            <a:ext cx="1577124" cy="1563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Shape 120"/>
          <p:cNvCxnSpPr/>
          <p:nvPr/>
        </p:nvCxnSpPr>
        <p:spPr>
          <a:xfrm>
            <a:off x="2768250" y="3324675"/>
            <a:ext cx="10434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>
            <a:stCxn id="112" idx="3"/>
          </p:cNvCxnSpPr>
          <p:nvPr/>
        </p:nvCxnSpPr>
        <p:spPr>
          <a:xfrm flipH="1" rot="10800000">
            <a:off x="5208897" y="3753901"/>
            <a:ext cx="1180500" cy="6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>
            <a:stCxn id="112" idx="3"/>
          </p:cNvCxnSpPr>
          <p:nvPr/>
        </p:nvCxnSpPr>
        <p:spPr>
          <a:xfrm>
            <a:off x="5208897" y="4423501"/>
            <a:ext cx="29706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/>
          <p:nvPr/>
        </p:nvCxnSpPr>
        <p:spPr>
          <a:xfrm flipH="1" rot="10800000">
            <a:off x="2684775" y="4715825"/>
            <a:ext cx="108510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/>
          <p:nvPr/>
        </p:nvCxnSpPr>
        <p:spPr>
          <a:xfrm>
            <a:off x="5216525" y="4437525"/>
            <a:ext cx="765000" cy="8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8972425" y="3714175"/>
            <a:ext cx="1084800" cy="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>
            <a:stCxn id="116" idx="2"/>
          </p:cNvCxnSpPr>
          <p:nvPr/>
        </p:nvCxnSpPr>
        <p:spPr>
          <a:xfrm>
            <a:off x="7112350" y="2498217"/>
            <a:ext cx="240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/>
          <p:nvPr/>
        </p:nvCxnSpPr>
        <p:spPr>
          <a:xfrm flipH="1">
            <a:off x="8346550" y="2517850"/>
            <a:ext cx="653700" cy="3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097279" y="712900"/>
            <a:ext cx="10058400" cy="80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Code</a:t>
            </a:r>
          </a:p>
        </p:txBody>
      </p:sp>
      <p:pic>
        <p:nvPicPr>
          <p:cNvPr descr="Screen Shot 2017-03-10 at 3.46.53 PM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449" y="2533127"/>
            <a:ext cx="2609199" cy="179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3.51.56 PM.png"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722" y="3941231"/>
            <a:ext cx="1400175" cy="973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3.57.15 PM.png"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3925" y="2100775"/>
            <a:ext cx="1781175" cy="143864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860775" y="1787500"/>
            <a:ext cx="2225700" cy="26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Arduino /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/>
              <a:t>ESP8266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C/C++</a:t>
            </a:r>
          </a:p>
          <a:p>
            <a:pPr indent="-419100" lvl="0" marL="457200">
              <a:spcBef>
                <a:spcPts val="0"/>
              </a:spcBef>
              <a:buSzPct val="100000"/>
              <a:buChar char="●"/>
            </a:pPr>
            <a:r>
              <a:rPr lang="en-US" sz="3000"/>
              <a:t>MQTT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37" name="Shape 137"/>
          <p:cNvSpPr txBox="1"/>
          <p:nvPr/>
        </p:nvSpPr>
        <p:spPr>
          <a:xfrm>
            <a:off x="9292375" y="1787487"/>
            <a:ext cx="27822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Raspberry Pi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Linux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NodeJS / Javascript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C/C++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Python</a:t>
            </a:r>
          </a:p>
          <a:p>
            <a:pPr indent="-419100" lvl="0" marL="457200">
              <a:spcBef>
                <a:spcPts val="0"/>
              </a:spcBef>
              <a:buSzPct val="100000"/>
              <a:buChar char="●"/>
            </a:pPr>
            <a:r>
              <a:rPr lang="en-US" sz="3000"/>
              <a:t>MQTT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97279" y="712900"/>
            <a:ext cx="10058400" cy="80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MQTT - IoT Message Protocol</a:t>
            </a:r>
          </a:p>
        </p:txBody>
      </p:sp>
      <p:pic>
        <p:nvPicPr>
          <p:cNvPr descr="Screen Shot 2017-03-10 at 3.46.53 PM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850" y="4758827"/>
            <a:ext cx="2609199" cy="179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4.06.14 PM.png"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750" y="2014796"/>
            <a:ext cx="1577116" cy="1568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0 at 5.13.59 PM.png"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824" y="1680124"/>
            <a:ext cx="2103925" cy="1958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Shape 146"/>
          <p:cNvCxnSpPr/>
          <p:nvPr/>
        </p:nvCxnSpPr>
        <p:spPr>
          <a:xfrm flipH="1" rot="10800000">
            <a:off x="403400" y="4395725"/>
            <a:ext cx="114069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7" name="Shape 147"/>
          <p:cNvCxnSpPr>
            <a:stCxn id="145" idx="2"/>
          </p:cNvCxnSpPr>
          <p:nvPr/>
        </p:nvCxnSpPr>
        <p:spPr>
          <a:xfrm flipH="1">
            <a:off x="4187087" y="3638649"/>
            <a:ext cx="8700" cy="7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8" name="Shape 148"/>
          <p:cNvCxnSpPr/>
          <p:nvPr/>
        </p:nvCxnSpPr>
        <p:spPr>
          <a:xfrm flipH="1">
            <a:off x="1530300" y="3602875"/>
            <a:ext cx="13800" cy="8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1489216916_Appliances-04.png"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4700" y="2612812"/>
            <a:ext cx="1219199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Shape 150"/>
          <p:cNvCxnSpPr>
            <a:stCxn id="149" idx="2"/>
          </p:cNvCxnSpPr>
          <p:nvPr/>
        </p:nvCxnSpPr>
        <p:spPr>
          <a:xfrm>
            <a:off x="6664300" y="3832012"/>
            <a:ext cx="12900" cy="5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1489216916_Appliances-04.png" id="151" name="Shape 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66700" y="2612812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>
            <a:stCxn id="151" idx="2"/>
          </p:cNvCxnSpPr>
          <p:nvPr/>
        </p:nvCxnSpPr>
        <p:spPr>
          <a:xfrm>
            <a:off x="9376300" y="3832012"/>
            <a:ext cx="12900" cy="5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1489216916_Appliances-04.png"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0700" y="1735762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>
            <a:stCxn id="153" idx="2"/>
          </p:cNvCxnSpPr>
          <p:nvPr/>
        </p:nvCxnSpPr>
        <p:spPr>
          <a:xfrm>
            <a:off x="8020300" y="2954962"/>
            <a:ext cx="6300" cy="14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1489216916_Appliances-04.png"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22700" y="1735762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>
            <a:stCxn id="155" idx="2"/>
          </p:cNvCxnSpPr>
          <p:nvPr/>
        </p:nvCxnSpPr>
        <p:spPr>
          <a:xfrm>
            <a:off x="10732300" y="2954962"/>
            <a:ext cx="6300" cy="14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6162450" y="4423625"/>
            <a:ext cx="0" cy="5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8" name="Shape 158"/>
          <p:cNvSpPr txBox="1"/>
          <p:nvPr/>
        </p:nvSpPr>
        <p:spPr>
          <a:xfrm>
            <a:off x="7467050" y="5466925"/>
            <a:ext cx="14190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Broker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720550" y="3638650"/>
            <a:ext cx="14190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Clients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Custom 2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C0C0C0"/>
      </a:accent1>
      <a:accent2>
        <a:srgbClr val="B27EB5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