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Abteilungsbudget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895-4B5E-A6BA-63F368F71A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895-4B5E-A6BA-63F368F71A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895-4B5E-A6BA-63F368F71A4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Frei</c:v>
                </c:pt>
                <c:pt idx="1">
                  <c:v>Genehmigt</c:v>
                </c:pt>
                <c:pt idx="2">
                  <c:v>Geplant</c:v>
                </c:pt>
              </c:strCache>
            </c:strRef>
          </c:cat>
          <c:val>
            <c:numRef>
              <c:f>Tabelle1!$B$2:$B$4</c:f>
              <c:numCache>
                <c:formatCode>#,##0</c:formatCode>
                <c:ptCount val="3"/>
                <c:pt idx="0">
                  <c:v>3000000</c:v>
                </c:pt>
                <c:pt idx="1">
                  <c:v>500000</c:v>
                </c:pt>
                <c:pt idx="2">
                  <c:v>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FE-4E18-BD73-04706410966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Mitarbeiter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9BA-48D8-A1B7-0D44905CD1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9BA-48D8-A1B7-0D44905CD1D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9BA-48D8-A1B7-0D44905CD1D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In Projekten</c:v>
                </c:pt>
                <c:pt idx="1">
                  <c:v>Frei</c:v>
                </c:pt>
                <c:pt idx="2">
                  <c:v>Verplant</c:v>
                </c:pt>
              </c:strCache>
            </c:strRef>
          </c:cat>
          <c:val>
            <c:numRef>
              <c:f>Tabelle1!$B$2:$B$4</c:f>
              <c:numCache>
                <c:formatCode>#,##0</c:formatCode>
                <c:ptCount val="3"/>
                <c:pt idx="0">
                  <c:v>80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BA-48D8-A1B7-0D44905CD1D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Projektleiter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F3B-46C0-9F27-97567E33BC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F3B-46C0-9F27-97567E33BC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In Projekt</c:v>
                </c:pt>
                <c:pt idx="1">
                  <c:v>Frei</c:v>
                </c:pt>
              </c:strCache>
            </c:strRef>
          </c:cat>
          <c:val>
            <c:numRef>
              <c:f>Tabelle1!$B$2:$B$3</c:f>
              <c:numCache>
                <c:formatCode>#,##0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F3B-46C0-9F27-97567E33BC2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Projekte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175-4E6B-A782-1D16D03A5C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175-4E6B-A782-1D16D03A5C9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B4B-4C8C-A304-F3B0D73F64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Genehmigt</c:v>
                </c:pt>
                <c:pt idx="1">
                  <c:v>Geplant</c:v>
                </c:pt>
                <c:pt idx="2">
                  <c:v>Ausstehend</c:v>
                </c:pt>
              </c:strCache>
            </c:strRef>
          </c:cat>
          <c:val>
            <c:numRef>
              <c:f>Tabelle1!$B$2:$B$4</c:f>
              <c:numCache>
                <c:formatCode>#,##0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75-4E6B-A782-1D16D03A5C9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Geschäftszahlen - Entwicklung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Ausgaben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Quartal 1</c:v>
                </c:pt>
                <c:pt idx="1">
                  <c:v>Quartal 2</c:v>
                </c:pt>
                <c:pt idx="2">
                  <c:v>Quartal 3</c:v>
                </c:pt>
                <c:pt idx="3">
                  <c:v>Quartal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200000</c:v>
                </c:pt>
                <c:pt idx="1">
                  <c:v>150000</c:v>
                </c:pt>
                <c:pt idx="2">
                  <c:v>35000</c:v>
                </c:pt>
                <c:pt idx="3">
                  <c:v>560000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7F-4AF7-9A46-FA20B13F736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Einnahmen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Quartal 1</c:v>
                </c:pt>
                <c:pt idx="1">
                  <c:v>Quartal 2</c:v>
                </c:pt>
                <c:pt idx="2">
                  <c:v>Quartal 3</c:v>
                </c:pt>
                <c:pt idx="3">
                  <c:v>Quartal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250000</c:v>
                </c:pt>
                <c:pt idx="1">
                  <c:v>175000</c:v>
                </c:pt>
                <c:pt idx="2">
                  <c:v>40000</c:v>
                </c:pt>
                <c:pt idx="3">
                  <c:v>600000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7F-4AF7-9A46-FA20B13F736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Gewinn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Quartal 1</c:v>
                </c:pt>
                <c:pt idx="1">
                  <c:v>Quartal 2</c:v>
                </c:pt>
                <c:pt idx="2">
                  <c:v>Quartal 3</c:v>
                </c:pt>
                <c:pt idx="3">
                  <c:v>Quartal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50000</c:v>
                </c:pt>
                <c:pt idx="1">
                  <c:v>25000</c:v>
                </c:pt>
                <c:pt idx="2">
                  <c:v>5000</c:v>
                </c:pt>
                <c:pt idx="3">
                  <c:v>40000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7F-4AF7-9A46-FA20B13F73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5031160"/>
        <c:axId val="235032144"/>
      </c:lineChart>
      <c:catAx>
        <c:axId val="23503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5032144"/>
        <c:crosses val="autoZero"/>
        <c:auto val="1"/>
        <c:lblAlgn val="ctr"/>
        <c:lblOffset val="100"/>
        <c:noMultiLvlLbl val="0"/>
      </c:catAx>
      <c:valAx>
        <c:axId val="23503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5031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Projektübersicht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Eingang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Quartal 1</c:v>
                </c:pt>
                <c:pt idx="1">
                  <c:v>Quartal 2</c:v>
                </c:pt>
                <c:pt idx="2">
                  <c:v>Quartal 3</c:v>
                </c:pt>
                <c:pt idx="3">
                  <c:v>Quartal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10</c:v>
                </c:pt>
                <c:pt idx="1">
                  <c:v>8</c:v>
                </c:pt>
                <c:pt idx="2">
                  <c:v>15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7A-499F-9DC7-31589528370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Annahme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Quartal 1</c:v>
                </c:pt>
                <c:pt idx="1">
                  <c:v>Quartal 2</c:v>
                </c:pt>
                <c:pt idx="2">
                  <c:v>Quartal 3</c:v>
                </c:pt>
                <c:pt idx="3">
                  <c:v>Quartal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</c:v>
                </c:pt>
                <c:pt idx="1">
                  <c:v>4</c:v>
                </c:pt>
                <c:pt idx="2">
                  <c:v>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7A-499F-9DC7-3158952837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5031160"/>
        <c:axId val="235032144"/>
      </c:barChart>
      <c:lineChart>
        <c:grouping val="standard"/>
        <c:varyColors val="0"/>
        <c:ser>
          <c:idx val="2"/>
          <c:order val="2"/>
          <c:tx>
            <c:strRef>
              <c:f>Tabelle1!$D$1</c:f>
              <c:strCache>
                <c:ptCount val="1"/>
                <c:pt idx="0">
                  <c:v>Ablehnung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Quartal 1</c:v>
                </c:pt>
                <c:pt idx="1">
                  <c:v>Quartal 2</c:v>
                </c:pt>
                <c:pt idx="2">
                  <c:v>Quartal 3</c:v>
                </c:pt>
                <c:pt idx="3">
                  <c:v>Quartal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7A-499F-9DC7-3158952837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5031160"/>
        <c:axId val="235032144"/>
      </c:lineChart>
      <c:catAx>
        <c:axId val="23503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5032144"/>
        <c:crosses val="autoZero"/>
        <c:auto val="1"/>
        <c:lblAlgn val="ctr"/>
        <c:lblOffset val="100"/>
        <c:noMultiLvlLbl val="0"/>
      </c:catAx>
      <c:valAx>
        <c:axId val="23503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5031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34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65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98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99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41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55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4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88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68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30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664-320F-496D-9F7E-954AAC8184AA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18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B4664-320F-496D-9F7E-954AAC8184AA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EB658-E6E6-431B-B54F-FC9756BB7A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89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Projektantragsmanagementsystem</a:t>
            </a:r>
            <a:br>
              <a:rPr lang="de-DE" sz="4400" dirty="0"/>
            </a:br>
            <a:r>
              <a:rPr lang="de-DE" sz="4400" dirty="0"/>
              <a:t>„Kennzahlenmodell“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Nico </a:t>
            </a:r>
            <a:r>
              <a:rPr lang="de-DE" dirty="0" err="1"/>
              <a:t>Wickersheim</a:t>
            </a:r>
            <a:r>
              <a:rPr lang="de-DE" dirty="0"/>
              <a:t>, Artur </a:t>
            </a:r>
            <a:r>
              <a:rPr lang="de-DE" dirty="0" err="1"/>
              <a:t>Stalbaum</a:t>
            </a:r>
            <a:r>
              <a:rPr lang="de-DE" dirty="0"/>
              <a:t>, Timo Schmidt, </a:t>
            </a:r>
          </a:p>
          <a:p>
            <a:r>
              <a:rPr lang="de-DE" dirty="0"/>
              <a:t>Karsten </a:t>
            </a:r>
            <a:r>
              <a:rPr lang="de-DE" dirty="0" err="1"/>
              <a:t>Amrein</a:t>
            </a:r>
            <a:r>
              <a:rPr lang="de-DE" dirty="0"/>
              <a:t>, Lukas Adler</a:t>
            </a:r>
          </a:p>
        </p:txBody>
      </p:sp>
    </p:spTree>
    <p:extLst>
      <p:ext uri="{BB962C8B-B14F-4D97-AF65-F5344CB8AC3E}">
        <p14:creationId xmlns:p14="http://schemas.microsoft.com/office/powerpoint/2010/main" val="294643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Dashboard Führungskräfte</a:t>
            </a:r>
            <a:br>
              <a:rPr lang="de-DE" dirty="0"/>
            </a:br>
            <a:r>
              <a:rPr lang="de-DE" sz="2800" dirty="0"/>
              <a:t>Bereichsleiter / Abteilungsleiter / Teamleiter / Standortleiter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428661"/>
              </p:ext>
            </p:extLst>
          </p:nvPr>
        </p:nvGraphicFramePr>
        <p:xfrm>
          <a:off x="134815" y="1825625"/>
          <a:ext cx="2780211" cy="2197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368025"/>
              </p:ext>
            </p:extLst>
          </p:nvPr>
        </p:nvGraphicFramePr>
        <p:xfrm>
          <a:off x="3291672" y="1825625"/>
          <a:ext cx="2780211" cy="2197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996583"/>
              </p:ext>
            </p:extLst>
          </p:nvPr>
        </p:nvGraphicFramePr>
        <p:xfrm>
          <a:off x="6342016" y="1825624"/>
          <a:ext cx="2780211" cy="2197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094506"/>
              </p:ext>
            </p:extLst>
          </p:nvPr>
        </p:nvGraphicFramePr>
        <p:xfrm>
          <a:off x="9299247" y="1825624"/>
          <a:ext cx="2780211" cy="2197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2734224076"/>
              </p:ext>
            </p:extLst>
          </p:nvPr>
        </p:nvGraphicFramePr>
        <p:xfrm>
          <a:off x="134816" y="4158295"/>
          <a:ext cx="5937068" cy="2594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3865117109"/>
              </p:ext>
            </p:extLst>
          </p:nvPr>
        </p:nvGraphicFramePr>
        <p:xfrm>
          <a:off x="6254932" y="4263802"/>
          <a:ext cx="5937068" cy="2594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51151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Projektleiter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Sehen ihre eigenen Projekte</a:t>
            </a:r>
          </a:p>
          <a:p>
            <a:pPr lvl="1"/>
            <a:r>
              <a:rPr lang="de-DE" dirty="0"/>
              <a:t>Aktuell</a:t>
            </a:r>
          </a:p>
          <a:p>
            <a:pPr lvl="1"/>
            <a:r>
              <a:rPr lang="de-DE" dirty="0"/>
              <a:t>Zukünftig</a:t>
            </a:r>
          </a:p>
          <a:p>
            <a:pPr lvl="1"/>
            <a:endParaRPr lang="de-DE" dirty="0"/>
          </a:p>
          <a:p>
            <a:r>
              <a:rPr lang="de-DE" dirty="0"/>
              <a:t>Können Änderungen der Anträge vollziehen</a:t>
            </a:r>
          </a:p>
          <a:p>
            <a:pPr lvl="1"/>
            <a:r>
              <a:rPr lang="de-DE" dirty="0"/>
              <a:t>Inhaltlich</a:t>
            </a:r>
          </a:p>
        </p:txBody>
      </p:sp>
    </p:spTree>
    <p:extLst>
      <p:ext uri="{BB962C8B-B14F-4D97-AF65-F5344CB8AC3E}">
        <p14:creationId xmlns:p14="http://schemas.microsoft.com/office/powerpoint/2010/main" val="22440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Mitarbeiter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Sieht seine Anträge der Projekte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Sieht Projekte in denen er mitarbeiten soll</a:t>
            </a:r>
          </a:p>
        </p:txBody>
      </p:sp>
    </p:spTree>
    <p:extLst>
      <p:ext uri="{BB962C8B-B14F-4D97-AF65-F5344CB8AC3E}">
        <p14:creationId xmlns:p14="http://schemas.microsoft.com/office/powerpoint/2010/main" val="151295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Kennzahlen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Projekte</a:t>
            </a:r>
          </a:p>
          <a:p>
            <a:pPr lvl="1"/>
            <a:r>
              <a:rPr lang="de-DE" dirty="0"/>
              <a:t>Eingang</a:t>
            </a:r>
          </a:p>
          <a:p>
            <a:pPr lvl="1"/>
            <a:r>
              <a:rPr lang="de-DE" dirty="0"/>
              <a:t>Offen</a:t>
            </a:r>
          </a:p>
          <a:p>
            <a:pPr lvl="1"/>
            <a:r>
              <a:rPr lang="de-DE" dirty="0"/>
              <a:t>Genehmigt</a:t>
            </a:r>
          </a:p>
          <a:p>
            <a:pPr lvl="1"/>
            <a:r>
              <a:rPr lang="de-DE" dirty="0"/>
              <a:t>Abgelehnt</a:t>
            </a:r>
          </a:p>
          <a:p>
            <a:pPr lvl="1"/>
            <a:endParaRPr lang="de-DE" dirty="0"/>
          </a:p>
          <a:p>
            <a:r>
              <a:rPr lang="de-DE" dirty="0"/>
              <a:t>Abteilungsbudget</a:t>
            </a:r>
          </a:p>
          <a:p>
            <a:pPr lvl="1"/>
            <a:r>
              <a:rPr lang="de-DE" dirty="0"/>
              <a:t>Ausgaben</a:t>
            </a:r>
          </a:p>
          <a:p>
            <a:pPr lvl="1"/>
            <a:r>
              <a:rPr lang="de-DE" dirty="0"/>
              <a:t>Verfügbar</a:t>
            </a:r>
          </a:p>
          <a:p>
            <a:pPr lvl="1"/>
            <a:r>
              <a:rPr lang="de-DE" dirty="0"/>
              <a:t>Verplant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57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Kennzahlen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Zeitachse -&gt; Berechnung Tage zwischen Start und Ende = Verbrauch</a:t>
            </a:r>
          </a:p>
          <a:p>
            <a:r>
              <a:rPr lang="de-DE" dirty="0"/>
              <a:t>Fortschritt -&gt; Projektleiter pflegt händisch den Fortschritt</a:t>
            </a:r>
          </a:p>
          <a:p>
            <a:pPr lvl="2"/>
            <a:r>
              <a:rPr lang="de-DE" dirty="0"/>
              <a:t>Schätzklausur?</a:t>
            </a:r>
          </a:p>
          <a:p>
            <a:pPr lvl="2"/>
            <a:r>
              <a:rPr lang="de-DE" dirty="0"/>
              <a:t>50:50 Variante?</a:t>
            </a:r>
          </a:p>
          <a:p>
            <a:pPr lvl="2"/>
            <a:r>
              <a:rPr lang="de-DE" dirty="0"/>
              <a:t>0:100 Variante?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5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Kennzahlen Projektzeit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viel % wurde die Projektzeit überschritten / unterschritten</a:t>
            </a:r>
          </a:p>
          <a:p>
            <a:r>
              <a:rPr lang="de-DE" dirty="0"/>
              <a:t>Wie viel % wurde das Budget überschritten / unterschritten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5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Kennzahlen Mitarbeiter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Verplante Mitarbeiter -&gt; Zu freien Mitarbeitern</a:t>
            </a:r>
          </a:p>
          <a:p>
            <a:pPr lvl="1"/>
            <a:r>
              <a:rPr lang="de-DE" dirty="0"/>
              <a:t>Wer ist für welches Projekt frei</a:t>
            </a:r>
          </a:p>
          <a:p>
            <a:pPr lvl="1"/>
            <a:r>
              <a:rPr lang="de-DE" dirty="0"/>
              <a:t>Oder Stundenbasis</a:t>
            </a:r>
          </a:p>
          <a:p>
            <a:r>
              <a:rPr lang="de-DE" dirty="0"/>
              <a:t>Verplante Projektleiter</a:t>
            </a:r>
          </a:p>
          <a:p>
            <a:pPr lvl="1"/>
            <a:r>
              <a:rPr lang="de-DE" dirty="0"/>
              <a:t>Oder auf Stundenbasis</a:t>
            </a:r>
          </a:p>
          <a:p>
            <a:pPr lvl="1"/>
            <a:r>
              <a:rPr lang="de-DE" dirty="0"/>
              <a:t>Können nicht mehrere Projekte annehmen</a:t>
            </a:r>
          </a:p>
        </p:txBody>
      </p:sp>
    </p:spTree>
    <p:extLst>
      <p:ext uri="{BB962C8B-B14F-4D97-AF65-F5344CB8AC3E}">
        <p14:creationId xmlns:p14="http://schemas.microsoft.com/office/powerpoint/2010/main" val="63141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Kennzahlen Zeit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Kalkulierte Startzeit zu kalkulierte Endzeit</a:t>
            </a:r>
          </a:p>
          <a:p>
            <a:pPr lvl="1"/>
            <a:r>
              <a:rPr lang="de-DE" dirty="0"/>
              <a:t>Tatsächliche Zeit + Verschiebung</a:t>
            </a:r>
          </a:p>
          <a:p>
            <a:pPr lvl="1"/>
            <a:endParaRPr lang="de-DE" dirty="0"/>
          </a:p>
          <a:p>
            <a:r>
              <a:rPr lang="de-DE" dirty="0"/>
              <a:t>Projektplananzeige</a:t>
            </a:r>
          </a:p>
          <a:p>
            <a:pPr lvl="1"/>
            <a:r>
              <a:rPr lang="de-DE" dirty="0"/>
              <a:t>Gantt Diagramm mit laufenden Projekten?</a:t>
            </a:r>
          </a:p>
          <a:p>
            <a:pPr lvl="1"/>
            <a:r>
              <a:rPr lang="de-DE" dirty="0"/>
              <a:t>Gantt Diagramm mit offenen Projekten und ihrer kalkulierten Zeit</a:t>
            </a:r>
          </a:p>
        </p:txBody>
      </p:sp>
    </p:spTree>
    <p:extLst>
      <p:ext uri="{BB962C8B-B14F-4D97-AF65-F5344CB8AC3E}">
        <p14:creationId xmlns:p14="http://schemas.microsoft.com/office/powerpoint/2010/main" val="263519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Breitbild</PresentationFormat>
  <Paragraphs>56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Projektantragsmanagementsystem „Kennzahlenmodell“</vt:lpstr>
      <vt:lpstr>Dashboard Führungskräfte Bereichsleiter / Abteilungsleiter / Teamleiter / Standortleiter</vt:lpstr>
      <vt:lpstr>Projektleiter</vt:lpstr>
      <vt:lpstr>Mitarbeiter</vt:lpstr>
      <vt:lpstr>Kennzahlen </vt:lpstr>
      <vt:lpstr>Kennzahlen</vt:lpstr>
      <vt:lpstr>Kennzahlen Projektzeit</vt:lpstr>
      <vt:lpstr>Kennzahlen Mitarbeiter</vt:lpstr>
      <vt:lpstr>Kennzahlen Zeit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Projektantragsmanagementsystem „Kennzahlenmodell“</dc:title>
  <dc:creator>Lukas Adler</dc:creator>
  <cp:lastModifiedBy>Lukas Adler</cp:lastModifiedBy>
  <cp:revision>7</cp:revision>
  <dcterms:created xsi:type="dcterms:W3CDTF">2016-07-14T08:15:16Z</dcterms:created>
  <dcterms:modified xsi:type="dcterms:W3CDTF">2016-07-18T12:11:50Z</dcterms:modified>
</cp:coreProperties>
</file>