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5" r:id="rId13"/>
    <p:sldId id="306" r:id="rId14"/>
    <p:sldId id="296" r:id="rId15"/>
    <p:sldId id="302" r:id="rId16"/>
    <p:sldId id="297" r:id="rId17"/>
    <p:sldId id="298" r:id="rId18"/>
    <p:sldId id="299" r:id="rId19"/>
    <p:sldId id="283" r:id="rId20"/>
    <p:sldId id="304" r:id="rId21"/>
    <p:sldId id="300" r:id="rId22"/>
    <p:sldId id="301" r:id="rId23"/>
    <p:sldId id="30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66"/>
    <a:srgbClr val="33CCFF"/>
    <a:srgbClr val="03D777"/>
    <a:srgbClr val="FFA7A7"/>
    <a:srgbClr val="00CC66"/>
    <a:srgbClr val="41CF41"/>
    <a:srgbClr val="99FF33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  <dgm:t>
        <a:bodyPr/>
        <a:lstStyle/>
        <a:p>
          <a:endParaRPr lang="de-DE"/>
        </a:p>
      </dgm:t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  <dgm:t>
        <a:bodyPr/>
        <a:lstStyle/>
        <a:p>
          <a:endParaRPr lang="de-DE"/>
        </a:p>
      </dgm:t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  <dgm:t>
        <a:bodyPr/>
        <a:lstStyle/>
        <a:p>
          <a:endParaRPr lang="de-DE"/>
        </a:p>
      </dgm:t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  <dgm:t>
        <a:bodyPr/>
        <a:lstStyle/>
        <a:p>
          <a:endParaRPr lang="de-DE"/>
        </a:p>
      </dgm:t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</a:t>
          </a:r>
          <a:r>
            <a:rPr lang="de-DE" sz="2000" dirty="0" smtClean="0"/>
            <a:t>Fehlern</a:t>
          </a:r>
          <a:endParaRPr lang="de-DE" sz="2000" dirty="0"/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Fehl-Kommunikation</a:t>
          </a:r>
          <a:endParaRPr lang="de-DE" dirty="0"/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 smtClean="0"/>
            <a:t>Arbeit doppelt ausgeführt</a:t>
          </a:r>
          <a:endParaRPr lang="de-DE" dirty="0"/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Zusätzliche Kosten</a:t>
          </a:r>
          <a:endParaRPr lang="de-DE" dirty="0"/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 smtClean="0"/>
            <a:t>In Statusbericht erkannt</a:t>
          </a:r>
          <a:endParaRPr lang="de-DE" dirty="0"/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Erhöhung des Budgets beantragt</a:t>
          </a:r>
          <a:endParaRPr lang="de-DE" dirty="0"/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 smtClean="0"/>
            <a:t>Fehler</a:t>
          </a:r>
          <a:endParaRPr lang="de-DE" dirty="0"/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 smtClean="0"/>
            <a:t>Potentiell oder</a:t>
          </a:r>
          <a:endParaRPr lang="de-DE" dirty="0"/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4588A537-56B9-4F2E-B1C2-F8C15C3E0352}">
      <dgm:prSet phldrT="[Text]"/>
      <dgm:spPr/>
      <dgm:t>
        <a:bodyPr/>
        <a:lstStyle/>
        <a:p>
          <a:r>
            <a:rPr lang="de-DE" dirty="0" smtClean="0"/>
            <a:t>Tatsächlich</a:t>
          </a:r>
          <a:endParaRPr lang="de-DE" dirty="0"/>
        </a:p>
      </dgm:t>
    </dgm:pt>
    <dgm:pt modelId="{CFCB1028-2F25-48CD-AB35-77E7AF88349D}" type="parTrans" cxnId="{A351B0A7-3078-4DBD-A6C7-CC1A5E402240}">
      <dgm:prSet/>
      <dgm:spPr/>
      <dgm:t>
        <a:bodyPr/>
        <a:lstStyle/>
        <a:p>
          <a:endParaRPr lang="de-DE"/>
        </a:p>
      </dgm:t>
    </dgm:pt>
    <dgm:pt modelId="{4D9738CF-0793-4A28-B7D6-10FF45C1181E}" type="sibTrans" cxnId="{A351B0A7-3078-4DBD-A6C7-CC1A5E402240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 smtClean="0"/>
            <a:t>Folgen</a:t>
          </a:r>
          <a:endParaRPr lang="de-DE" dirty="0"/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 smtClean="0"/>
            <a:t>Verlust von Arbeitszeit</a:t>
          </a:r>
          <a:endParaRPr lang="de-DE" dirty="0"/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 smtClean="0"/>
            <a:t>Überflüssige Ausgabe</a:t>
          </a:r>
          <a:endParaRPr lang="de-DE" dirty="0"/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 smtClean="0"/>
            <a:t>Ursache</a:t>
          </a:r>
          <a:endParaRPr lang="de-DE" dirty="0"/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 smtClean="0"/>
            <a:t>Fehlkommunikation</a:t>
          </a:r>
          <a:endParaRPr lang="de-DE" dirty="0"/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 smtClean="0"/>
            <a:t>Risiko</a:t>
          </a:r>
          <a:endParaRPr lang="de-DE" dirty="0"/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 smtClean="0"/>
            <a:t>Budget nicht ausreichend</a:t>
          </a:r>
          <a:endParaRPr lang="de-DE" dirty="0"/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 smtClean="0"/>
            <a:t>Zeit nicht ausreichend</a:t>
          </a:r>
          <a:endParaRPr lang="de-DE" dirty="0"/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 smtClean="0"/>
            <a:t>Kennzahlen prüfen</a:t>
          </a:r>
          <a:endParaRPr lang="de-DE" dirty="0"/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 smtClean="0"/>
            <a:t>Kommunikation mit Auftraggeber</a:t>
          </a:r>
          <a:endParaRPr lang="de-DE" dirty="0"/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AF413585-ED9B-4E83-8DA4-1C49806C334A}" type="presOf" srcId="{4588A537-56B9-4F2E-B1C2-F8C15C3E0352}" destId="{E101DFCC-1747-4432-8B28-F73A3841A546}" srcOrd="0" destOrd="2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A351B0A7-3078-4DBD-A6C7-CC1A5E402240}" srcId="{1858F41E-B0BA-4600-A943-81DE031E5BE1}" destId="{4588A537-56B9-4F2E-B1C2-F8C15C3E0352}" srcOrd="2" destOrd="0" parTransId="{CFCB1028-2F25-48CD-AB35-77E7AF88349D}" sibTransId="{4D9738CF-0793-4A28-B7D6-10FF45C1181E}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A7D7D2AD-7563-4C37-9125-C11F7D570360}" type="presOf" srcId="{4588A537-56B9-4F2E-B1C2-F8C15C3E0352}" destId="{5B477C0A-EBE8-4554-AF90-A537B9A97AF3}" srcOrd="1" destOrd="2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6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1A17-81D1-48BC-8E33-501E17B1DBDF}">
      <dsp:nvSpPr>
        <dsp:cNvPr id="0" name=""/>
        <dsp:cNvSpPr/>
      </dsp:nvSpPr>
      <dsp:spPr>
        <a:xfrm>
          <a:off x="0" y="0"/>
          <a:ext cx="11183814" cy="504678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916864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PAMS</a:t>
          </a:r>
        </a:p>
      </dsp:txBody>
      <dsp:txXfrm>
        <a:off x="125643" y="125643"/>
        <a:ext cx="10932528" cy="4795496"/>
      </dsp:txXfrm>
    </dsp:sp>
    <dsp:sp modelId="{83455F29-C0EA-4397-8961-65A4ACEFEE26}">
      <dsp:nvSpPr>
        <dsp:cNvPr id="0" name=""/>
        <dsp:cNvSpPr/>
      </dsp:nvSpPr>
      <dsp:spPr>
        <a:xfrm>
          <a:off x="279595" y="1261695"/>
          <a:ext cx="10624623" cy="3532748"/>
        </a:xfrm>
        <a:prstGeom prst="roundRect">
          <a:avLst>
            <a:gd name="adj" fmla="val 105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243295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Backend</a:t>
          </a:r>
        </a:p>
      </dsp:txBody>
      <dsp:txXfrm>
        <a:off x="388239" y="1370339"/>
        <a:ext cx="10407335" cy="3315460"/>
      </dsp:txXfrm>
    </dsp:sp>
    <dsp:sp modelId="{603BE0C7-6DD5-4F69-9C9C-08A7B235F526}">
      <dsp:nvSpPr>
        <dsp:cNvPr id="0" name=""/>
        <dsp:cNvSpPr/>
      </dsp:nvSpPr>
      <dsp:spPr>
        <a:xfrm>
          <a:off x="545210" y="2498157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PHP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Eigenes MVC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/>
            <a:t>Smarty</a:t>
          </a:r>
          <a:endParaRPr lang="de-DE" sz="1400" kern="1200" dirty="0"/>
        </a:p>
      </dsp:txBody>
      <dsp:txXfrm>
        <a:off x="575195" y="2528142"/>
        <a:ext cx="2064954" cy="915028"/>
      </dsp:txXfrm>
    </dsp:sp>
    <dsp:sp modelId="{A1EA949C-6E29-404A-BC50-3004A9B81BD3}">
      <dsp:nvSpPr>
        <dsp:cNvPr id="0" name=""/>
        <dsp:cNvSpPr/>
      </dsp:nvSpPr>
      <dsp:spPr>
        <a:xfrm>
          <a:off x="545210" y="3553676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MySQL</a:t>
          </a:r>
        </a:p>
      </dsp:txBody>
      <dsp:txXfrm>
        <a:off x="575195" y="3583661"/>
        <a:ext cx="2064954" cy="915028"/>
      </dsp:txXfrm>
    </dsp:sp>
    <dsp:sp modelId="{5D49FD03-92C7-4D17-8DA2-C0D117DB0584}">
      <dsp:nvSpPr>
        <dsp:cNvPr id="0" name=""/>
        <dsp:cNvSpPr/>
      </dsp:nvSpPr>
      <dsp:spPr>
        <a:xfrm>
          <a:off x="2907791" y="2523391"/>
          <a:ext cx="7716831" cy="2018713"/>
        </a:xfrm>
        <a:prstGeom prst="roundRect">
          <a:avLst>
            <a:gd name="adj" fmla="val 105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139451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Frontend</a:t>
          </a:r>
        </a:p>
      </dsp:txBody>
      <dsp:txXfrm>
        <a:off x="2969873" y="2585473"/>
        <a:ext cx="7592667" cy="1894549"/>
      </dsp:txXfrm>
    </dsp:sp>
    <dsp:sp modelId="{01DCAD39-E031-41B7-A305-54F651094E62}">
      <dsp:nvSpPr>
        <dsp:cNvPr id="0" name=""/>
        <dsp:cNvSpPr/>
      </dsp:nvSpPr>
      <dsp:spPr>
        <a:xfrm>
          <a:off x="3100712" y="3431812"/>
          <a:ext cx="7330990" cy="9084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/>
            <a:t>responsives</a:t>
          </a:r>
          <a:r>
            <a:rPr lang="de-DE" sz="1800" b="0" i="0" kern="1200" dirty="0"/>
            <a:t> Front-End-Framework, basierend auf Material Design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/>
            <a:t>(JS,CSS)</a:t>
          </a:r>
          <a:endParaRPr lang="de-DE" sz="1800" kern="1200" dirty="0"/>
        </a:p>
      </dsp:txBody>
      <dsp:txXfrm>
        <a:off x="3128649" y="3459749"/>
        <a:ext cx="7275116" cy="85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Analyse von </a:t>
          </a:r>
          <a:r>
            <a:rPr lang="de-DE" sz="2000" kern="1200" dirty="0" smtClean="0"/>
            <a:t>Fehlern</a:t>
          </a:r>
          <a:endParaRPr lang="de-DE" sz="2000" kern="1200" dirty="0"/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Fehl-Kommunikation</a:t>
          </a:r>
          <a:endParaRPr lang="de-DE" sz="1600" kern="1200" dirty="0"/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Arbeit doppelt ausgeführt</a:t>
          </a:r>
          <a:endParaRPr lang="de-DE" sz="1600" kern="1200" dirty="0"/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Zusätzliche Kosten</a:t>
          </a:r>
          <a:endParaRPr lang="de-DE" sz="1600" kern="1200" dirty="0"/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 Statusbericht erkannt</a:t>
          </a:r>
          <a:endParaRPr lang="de-DE" sz="1600" kern="1200" dirty="0"/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Erhöhung des Budgets beantragt</a:t>
          </a:r>
          <a:endParaRPr lang="de-DE" sz="1600" kern="1200" dirty="0"/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1023" y="2156393"/>
          <a:ext cx="1340799" cy="110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Potentiell oder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Tatsächlich</a:t>
          </a:r>
          <a:endParaRPr lang="de-DE" sz="1100" kern="1200" dirty="0"/>
        </a:p>
      </dsp:txBody>
      <dsp:txXfrm>
        <a:off x="26472" y="2181842"/>
        <a:ext cx="1289901" cy="818006"/>
      </dsp:txXfrm>
    </dsp:sp>
    <dsp:sp modelId="{4FA19D17-4F6A-4352-8E82-51779E218641}">
      <dsp:nvSpPr>
        <dsp:cNvPr id="0" name=""/>
        <dsp:cNvSpPr/>
      </dsp:nvSpPr>
      <dsp:spPr>
        <a:xfrm>
          <a:off x="770500" y="2477185"/>
          <a:ext cx="1393848" cy="1393848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298978" y="3025298"/>
          <a:ext cx="1191821" cy="4739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Fehler</a:t>
          </a:r>
          <a:endParaRPr lang="de-DE" sz="1600" kern="1200" dirty="0"/>
        </a:p>
      </dsp:txBody>
      <dsp:txXfrm>
        <a:off x="312859" y="3039179"/>
        <a:ext cx="1164059" cy="446186"/>
      </dsp:txXfrm>
    </dsp:sp>
    <dsp:sp modelId="{02D98D07-D26D-4347-B376-D5DD10237903}">
      <dsp:nvSpPr>
        <dsp:cNvPr id="0" name=""/>
        <dsp:cNvSpPr/>
      </dsp:nvSpPr>
      <dsp:spPr>
        <a:xfrm>
          <a:off x="1660067" y="2156393"/>
          <a:ext cx="1340799" cy="110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Verlust von Arbeitszeit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Überflüssige Ausgabe</a:t>
          </a:r>
          <a:endParaRPr lang="de-DE" sz="1100" kern="1200" dirty="0"/>
        </a:p>
      </dsp:txBody>
      <dsp:txXfrm>
        <a:off x="1685516" y="2418817"/>
        <a:ext cx="1289901" cy="818006"/>
      </dsp:txXfrm>
    </dsp:sp>
    <dsp:sp modelId="{CBC7C94E-BBEC-4573-8225-71814017665B}">
      <dsp:nvSpPr>
        <dsp:cNvPr id="0" name=""/>
        <dsp:cNvSpPr/>
      </dsp:nvSpPr>
      <dsp:spPr>
        <a:xfrm>
          <a:off x="2418371" y="1504272"/>
          <a:ext cx="1565172" cy="156517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1958022" y="1919419"/>
          <a:ext cx="1191821" cy="473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Folgen</a:t>
          </a:r>
          <a:endParaRPr lang="de-DE" sz="1600" kern="1200" dirty="0"/>
        </a:p>
      </dsp:txBody>
      <dsp:txXfrm>
        <a:off x="1971903" y="1933300"/>
        <a:ext cx="1164059" cy="446186"/>
      </dsp:txXfrm>
    </dsp:sp>
    <dsp:sp modelId="{C7789B93-FD76-448B-9A5C-07C7D3725A3C}">
      <dsp:nvSpPr>
        <dsp:cNvPr id="0" name=""/>
        <dsp:cNvSpPr/>
      </dsp:nvSpPr>
      <dsp:spPr>
        <a:xfrm>
          <a:off x="3319111" y="2156393"/>
          <a:ext cx="1340799" cy="110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Fehlkommunikation</a:t>
          </a:r>
          <a:endParaRPr lang="de-DE" sz="1100" kern="1200" dirty="0"/>
        </a:p>
      </dsp:txBody>
      <dsp:txXfrm>
        <a:off x="3344560" y="2181842"/>
        <a:ext cx="1289901" cy="818006"/>
      </dsp:txXfrm>
    </dsp:sp>
    <dsp:sp modelId="{F71DF23A-208F-4CA4-9D7D-547D97BDB3CA}">
      <dsp:nvSpPr>
        <dsp:cNvPr id="0" name=""/>
        <dsp:cNvSpPr/>
      </dsp:nvSpPr>
      <dsp:spPr>
        <a:xfrm>
          <a:off x="4088589" y="2477185"/>
          <a:ext cx="1393848" cy="1393848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3617066" y="3025298"/>
          <a:ext cx="1191821" cy="4739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Ursache</a:t>
          </a:r>
          <a:endParaRPr lang="de-DE" sz="1600" kern="1200" dirty="0"/>
        </a:p>
      </dsp:txBody>
      <dsp:txXfrm>
        <a:off x="3630947" y="3039179"/>
        <a:ext cx="1164059" cy="446186"/>
      </dsp:txXfrm>
    </dsp:sp>
    <dsp:sp modelId="{473F677A-5F86-4A05-A020-9B52205F5E83}">
      <dsp:nvSpPr>
        <dsp:cNvPr id="0" name=""/>
        <dsp:cNvSpPr/>
      </dsp:nvSpPr>
      <dsp:spPr>
        <a:xfrm>
          <a:off x="4978155" y="2156393"/>
          <a:ext cx="1340799" cy="110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Budget nicht ausreichend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Zeit nicht ausreichend</a:t>
          </a:r>
          <a:endParaRPr lang="de-DE" sz="1100" kern="1200" dirty="0"/>
        </a:p>
      </dsp:txBody>
      <dsp:txXfrm>
        <a:off x="5003604" y="2418817"/>
        <a:ext cx="1289901" cy="818006"/>
      </dsp:txXfrm>
    </dsp:sp>
    <dsp:sp modelId="{D91A94C6-C14F-4630-82D6-A7B8B1B1ABA5}">
      <dsp:nvSpPr>
        <dsp:cNvPr id="0" name=""/>
        <dsp:cNvSpPr/>
      </dsp:nvSpPr>
      <dsp:spPr>
        <a:xfrm>
          <a:off x="5736459" y="1504272"/>
          <a:ext cx="1565172" cy="156517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5276111" y="1919419"/>
          <a:ext cx="1191821" cy="4739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Risiko</a:t>
          </a:r>
          <a:endParaRPr lang="de-DE" sz="1600" kern="1200" dirty="0"/>
        </a:p>
      </dsp:txBody>
      <dsp:txXfrm>
        <a:off x="5289992" y="1933300"/>
        <a:ext cx="1164059" cy="446186"/>
      </dsp:txXfrm>
    </dsp:sp>
    <dsp:sp modelId="{E2F4E1F7-B043-4052-8130-06CD2056F834}">
      <dsp:nvSpPr>
        <dsp:cNvPr id="0" name=""/>
        <dsp:cNvSpPr/>
      </dsp:nvSpPr>
      <dsp:spPr>
        <a:xfrm>
          <a:off x="6637199" y="2156393"/>
          <a:ext cx="1340799" cy="110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Kennzahlen prüfen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Kommunikation mit Auftraggeber</a:t>
          </a:r>
          <a:endParaRPr lang="de-DE" sz="1100" kern="1200" dirty="0"/>
        </a:p>
      </dsp:txBody>
      <dsp:txXfrm>
        <a:off x="6662648" y="2181842"/>
        <a:ext cx="1289901" cy="818006"/>
      </dsp:txXfrm>
    </dsp:sp>
    <dsp:sp modelId="{58CF326D-AEEF-41B3-9EA6-AF142CFA911E}">
      <dsp:nvSpPr>
        <dsp:cNvPr id="0" name=""/>
        <dsp:cNvSpPr/>
      </dsp:nvSpPr>
      <dsp:spPr>
        <a:xfrm>
          <a:off x="6935155" y="3025298"/>
          <a:ext cx="1191821" cy="4739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Maßnahmen</a:t>
          </a:r>
          <a:endParaRPr lang="de-DE" sz="1600" kern="1200" dirty="0"/>
        </a:p>
      </dsp:txBody>
      <dsp:txXfrm>
        <a:off x="6949036" y="3039179"/>
        <a:ext cx="1164059" cy="4461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52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von Fehlern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242236969"/>
              </p:ext>
            </p:extLst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4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Fehlervorbeugung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10102931"/>
              </p:ext>
            </p:extLst>
          </p:nvPr>
        </p:nvGraphicFramePr>
        <p:xfrm>
          <a:off x="2032000" y="821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86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Fortschritt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076024262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131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Analyse von Fehlern</vt:lpstr>
      <vt:lpstr>Fehlervorbeugung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Zeitlicher Fortschritt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Timo Schmidt</cp:lastModifiedBy>
  <cp:revision>39</cp:revision>
  <dcterms:created xsi:type="dcterms:W3CDTF">2016-07-26T12:18:38Z</dcterms:created>
  <dcterms:modified xsi:type="dcterms:W3CDTF">2016-08-17T11:18:14Z</dcterms:modified>
</cp:coreProperties>
</file>