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3" r:id="rId5"/>
    <p:sldId id="284" r:id="rId6"/>
    <p:sldId id="285" r:id="rId7"/>
    <p:sldId id="282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Zielausrichtung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Zielidentifikation</c:v>
                </c:pt>
                <c:pt idx="1">
                  <c:v>Zielkommunikation</c:v>
                </c:pt>
                <c:pt idx="2">
                  <c:v>Relevanzverständnis</c:v>
                </c:pt>
                <c:pt idx="3">
                  <c:v>Umsetzungsstärke</c:v>
                </c:pt>
                <c:pt idx="4">
                  <c:v>Delegationsverständnis</c:v>
                </c:pt>
                <c:pt idx="5">
                  <c:v>Konsequenz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1.5</c:v>
                </c:pt>
                <c:pt idx="1">
                  <c:v>2.5</c:v>
                </c:pt>
                <c:pt idx="2">
                  <c:v>2</c:v>
                </c:pt>
                <c:pt idx="3">
                  <c:v>1.75</c:v>
                </c:pt>
                <c:pt idx="4">
                  <c:v>2.75</c:v>
                </c:pt>
                <c:pt idx="5">
                  <c:v>1.75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66528"/>
        <c:axId val="257369664"/>
      </c:barChart>
      <c:catAx>
        <c:axId val="25736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69664"/>
        <c:crosses val="autoZero"/>
        <c:auto val="1"/>
        <c:lblAlgn val="ctr"/>
        <c:lblOffset val="100"/>
        <c:noMultiLvlLbl val="0"/>
      </c:catAx>
      <c:valAx>
        <c:axId val="25736966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6652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Planung und Organisation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Planungseffizienz</c:v>
                </c:pt>
                <c:pt idx="1">
                  <c:v>Instrumentenhandhabung</c:v>
                </c:pt>
                <c:pt idx="2">
                  <c:v>Relitätsnähe</c:v>
                </c:pt>
                <c:pt idx="3">
                  <c:v>Organisationsgeschick</c:v>
                </c:pt>
                <c:pt idx="4">
                  <c:v>Organisationskenntnisse</c:v>
                </c:pt>
                <c:pt idx="5">
                  <c:v>Einhalten von Abläufen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2.25</c:v>
                </c:pt>
                <c:pt idx="1">
                  <c:v>2.5</c:v>
                </c:pt>
                <c:pt idx="2">
                  <c:v>2.25</c:v>
                </c:pt>
                <c:pt idx="3">
                  <c:v>2</c:v>
                </c:pt>
                <c:pt idx="4">
                  <c:v>2.25</c:v>
                </c:pt>
                <c:pt idx="5">
                  <c:v>1.75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71624"/>
        <c:axId val="257372016"/>
      </c:barChart>
      <c:catAx>
        <c:axId val="25737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72016"/>
        <c:crosses val="autoZero"/>
        <c:auto val="1"/>
        <c:lblAlgn val="ctr"/>
        <c:lblOffset val="100"/>
        <c:noMultiLvlLbl val="0"/>
      </c:catAx>
      <c:valAx>
        <c:axId val="25737201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71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 smtClean="0"/>
              <a:t>Sozialkompetenzen</a:t>
            </a:r>
            <a:r>
              <a:rPr lang="de-DE" baseline="0" dirty="0" smtClean="0"/>
              <a:t> und Verhalten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Tabelle1!$E$2:$E$7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Durchschnitt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Motivationsfähigkeit</c:v>
                </c:pt>
                <c:pt idx="1">
                  <c:v>Überzeugungskraft</c:v>
                </c:pt>
                <c:pt idx="2">
                  <c:v>Mitarbeiterorientierung</c:v>
                </c:pt>
                <c:pt idx="3">
                  <c:v>Empathie</c:v>
                </c:pt>
                <c:pt idx="4">
                  <c:v>Emotionale Stabilität</c:v>
                </c:pt>
                <c:pt idx="5">
                  <c:v>Charisma</c:v>
                </c:pt>
              </c:strCache>
            </c:strRef>
          </c:cat>
          <c:val>
            <c:numRef>
              <c:f>Tabelle1!$F$2:$F$7</c:f>
              <c:numCache>
                <c:formatCode>General</c:formatCode>
                <c:ptCount val="6"/>
                <c:pt idx="0">
                  <c:v>1.25</c:v>
                </c:pt>
                <c:pt idx="1">
                  <c:v>1.75</c:v>
                </c:pt>
                <c:pt idx="2">
                  <c:v>1.75</c:v>
                </c:pt>
                <c:pt idx="3">
                  <c:v>3</c:v>
                </c:pt>
                <c:pt idx="4">
                  <c:v>1.25</c:v>
                </c:pt>
                <c:pt idx="5">
                  <c:v>1.75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7386456"/>
        <c:axId val="257381360"/>
      </c:barChart>
      <c:catAx>
        <c:axId val="257386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81360"/>
        <c:crosses val="autoZero"/>
        <c:auto val="1"/>
        <c:lblAlgn val="ctr"/>
        <c:lblOffset val="100"/>
        <c:noMultiLvlLbl val="0"/>
      </c:catAx>
      <c:valAx>
        <c:axId val="257381360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57386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Zielausrichtung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Planung und Organisation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Sozialkompetenz und Verhalten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Kategorie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8428192"/>
        <c:axId val="298428584"/>
      </c:barChart>
      <c:catAx>
        <c:axId val="2984281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8428584"/>
        <c:crosses val="autoZero"/>
        <c:auto val="1"/>
        <c:lblAlgn val="ctr"/>
        <c:lblOffset val="100"/>
        <c:noMultiLvlLbl val="0"/>
      </c:catAx>
      <c:valAx>
        <c:axId val="298428584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9842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Führungsstil nach Lewin</a:t>
            </a:r>
          </a:p>
          <a:p>
            <a:r>
              <a:rPr lang="de-DE" dirty="0"/>
              <a:t>-&gt; Kombination</a:t>
            </a:r>
            <a:r>
              <a:rPr lang="de-DE" baseline="0" dirty="0"/>
              <a:t> der Autoritären und </a:t>
            </a:r>
            <a:r>
              <a:rPr lang="de-DE" baseline="0" dirty="0" err="1"/>
              <a:t>Kooperativenstrategie</a:t>
            </a:r>
            <a:r>
              <a:rPr lang="de-DE" baseline="0" dirty="0"/>
              <a:t>.</a:t>
            </a:r>
          </a:p>
          <a:p>
            <a:r>
              <a:rPr lang="de-DE" baseline="0" dirty="0"/>
              <a:t>-&gt; Vereinigung der Vor / Nachteile</a:t>
            </a:r>
          </a:p>
          <a:p>
            <a:endParaRPr lang="de-DE" baseline="0" dirty="0"/>
          </a:p>
          <a:p>
            <a:r>
              <a:rPr lang="de-DE" baseline="0" dirty="0"/>
              <a:t>Grobe Aufgaben werden Kooperativ entschieden. Welcher Mitarbeiter besitzt welche </a:t>
            </a:r>
            <a:r>
              <a:rPr lang="de-DE" baseline="0" dirty="0" err="1"/>
              <a:t>präferenzen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Anschließend Autoritäre, was muss erledigt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0BF00-B122-482A-9408-566B5D066A2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02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30.08.2016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 smtClean="0"/>
              <a:t>Führungsstil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366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144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Gesamtbewertung</a:t>
            </a:r>
            <a:endParaRPr lang="de-DE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308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96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Führungsstil</a:t>
            </a:r>
          </a:p>
          <a:p>
            <a:r>
              <a:rPr lang="de-DE" dirty="0"/>
              <a:t>Sicht / Einschätzung der Mitarbeiter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Führungskraft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 descr="http://www.iconsdb.com/icons/preview/gray/manager-xx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37" y="350065"/>
            <a:ext cx="5944779" cy="59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promostore-blog.de/wp-content/uploads/2013/02/Kundenbindung-Zufriedenheit-Promostore-so-gehts-Werbeartike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" b="12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de-DE" sz="4000"/>
              <a:t>Führungsstil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de-DE" sz="2400" dirty="0"/>
              <a:t>Verhaltensmuster einer Führungskraft</a:t>
            </a:r>
          </a:p>
          <a:p>
            <a:r>
              <a:rPr lang="de-DE" sz="2400" dirty="0" smtClean="0"/>
              <a:t>Trägt </a:t>
            </a:r>
            <a:r>
              <a:rPr lang="de-DE" sz="2400" dirty="0"/>
              <a:t>regelrecht zum Erfolg einer Organisation bei</a:t>
            </a:r>
          </a:p>
        </p:txBody>
      </p:sp>
    </p:spTree>
    <p:extLst>
      <p:ext uri="{BB962C8B-B14F-4D97-AF65-F5344CB8AC3E}">
        <p14:creationId xmlns:p14="http://schemas.microsoft.com/office/powerpoint/2010/main" val="5378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</a:t>
            </a:r>
          </a:p>
        </p:txBody>
      </p:sp>
      <p:pic>
        <p:nvPicPr>
          <p:cNvPr id="4098" name="Picture 2" descr="http://www.fritz.tips/wp-content/uploads/2012/10/F%C3%BChrungsstile-nach-Lewin31-e14153914298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9"/>
            <a:ext cx="6072052" cy="446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feil nach links und oben 3"/>
          <p:cNvSpPr/>
          <p:nvPr/>
        </p:nvSpPr>
        <p:spPr>
          <a:xfrm>
            <a:off x="7107282" y="3353414"/>
            <a:ext cx="2024743" cy="11364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7014754" y="2455817"/>
            <a:ext cx="2103120" cy="666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9132025" y="1998617"/>
            <a:ext cx="2872741" cy="20639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rgbClr val="92D050"/>
                </a:solidFill>
              </a:rPr>
              <a:t>Kombination</a:t>
            </a:r>
          </a:p>
        </p:txBody>
      </p:sp>
    </p:spTree>
    <p:extLst>
      <p:ext uri="{BB962C8B-B14F-4D97-AF65-F5344CB8AC3E}">
        <p14:creationId xmlns:p14="http://schemas.microsoft.com/office/powerpoint/2010/main" val="328739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/ Nachteile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Schnelle Handlung</a:t>
            </a:r>
          </a:p>
          <a:p>
            <a:r>
              <a:rPr lang="de-DE" dirty="0"/>
              <a:t>Klare Ansagen</a:t>
            </a:r>
          </a:p>
          <a:p>
            <a:r>
              <a:rPr lang="de-DE" dirty="0"/>
              <a:t>Schnelle Entscheidungen</a:t>
            </a:r>
          </a:p>
          <a:p>
            <a:r>
              <a:rPr lang="de-DE" dirty="0"/>
              <a:t>Schnelle Fortschritte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4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de-DE" dirty="0"/>
              <a:t>Wenig Motivation</a:t>
            </a:r>
          </a:p>
          <a:p>
            <a:r>
              <a:rPr lang="de-DE" dirty="0"/>
              <a:t>Drängendes Verhalten</a:t>
            </a:r>
          </a:p>
        </p:txBody>
      </p:sp>
      <p:sp>
        <p:nvSpPr>
          <p:cNvPr id="10" name="Plus 9"/>
          <p:cNvSpPr/>
          <p:nvPr/>
        </p:nvSpPr>
        <p:spPr>
          <a:xfrm>
            <a:off x="168774" y="1828800"/>
            <a:ext cx="992777" cy="1005840"/>
          </a:xfrm>
          <a:prstGeom prst="mathPlus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Minus 10"/>
          <p:cNvSpPr/>
          <p:nvPr/>
        </p:nvSpPr>
        <p:spPr>
          <a:xfrm>
            <a:off x="5650888" y="1789611"/>
            <a:ext cx="1042624" cy="1084218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9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infraquest.de/img/icon-mitarbei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685245"/>
            <a:ext cx="10325010" cy="557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36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256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738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Bewertung</a:t>
            </a:r>
            <a:endParaRPr lang="de-DE" dirty="0"/>
          </a:p>
        </p:txBody>
      </p:sp>
      <p:graphicFrame>
        <p:nvGraphicFramePr>
          <p:cNvPr id="25" name="Inhaltsplatzhalter 2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901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437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34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</vt:lpstr>
      <vt:lpstr>Führungsstil</vt:lpstr>
      <vt:lpstr>Agenda</vt:lpstr>
      <vt:lpstr>PowerPoint-Präsentation</vt:lpstr>
      <vt:lpstr>Führungsstil</vt:lpstr>
      <vt:lpstr>Ansatz</vt:lpstr>
      <vt:lpstr>Vor / Nachteile</vt:lpstr>
      <vt:lpstr>PowerPoint-Präsentation</vt:lpstr>
      <vt:lpstr>Bewertung</vt:lpstr>
      <vt:lpstr>Bewertung</vt:lpstr>
      <vt:lpstr>Bewertung</vt:lpstr>
      <vt:lpstr>Gesamtbewertung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Karsten Amrein</cp:lastModifiedBy>
  <cp:revision>24</cp:revision>
  <dcterms:created xsi:type="dcterms:W3CDTF">2016-07-26T12:18:38Z</dcterms:created>
  <dcterms:modified xsi:type="dcterms:W3CDTF">2016-08-30T11:40:43Z</dcterms:modified>
</cp:coreProperties>
</file>