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77" r:id="rId25"/>
    <p:sldId id="278" r:id="rId26"/>
    <p:sldId id="28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3" autoAdjust="0"/>
    <p:restoredTop sz="94660"/>
  </p:normalViewPr>
  <p:slideViewPr>
    <p:cSldViewPr snapToGrid="0">
      <p:cViewPr>
        <p:scale>
          <a:sx n="60" d="100"/>
          <a:sy n="60" d="100"/>
        </p:scale>
        <p:origin x="115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Kosten (soll)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Projekt 1</c:v>
                </c:pt>
                <c:pt idx="1">
                  <c:v>Projekt 2</c:v>
                </c:pt>
                <c:pt idx="2">
                  <c:v>Projekt 3</c:v>
                </c:pt>
                <c:pt idx="3">
                  <c:v>Projekt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50-4A33-9790-B5628234A4C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Kosten (ist)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Projekt 1</c:v>
                </c:pt>
                <c:pt idx="1">
                  <c:v>Projekt 2</c:v>
                </c:pt>
                <c:pt idx="2">
                  <c:v>Projekt 3</c:v>
                </c:pt>
                <c:pt idx="3">
                  <c:v>Projekt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50-4A33-9790-B5628234A4C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Nutzen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Projekt 1</c:v>
                </c:pt>
                <c:pt idx="1">
                  <c:v>Projekt 2</c:v>
                </c:pt>
                <c:pt idx="2">
                  <c:v>Projekt 3</c:v>
                </c:pt>
                <c:pt idx="3">
                  <c:v>Projekt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50-4A33-9790-B5628234A4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9810144"/>
        <c:axId val="419810472"/>
      </c:barChart>
      <c:catAx>
        <c:axId val="419810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9810472"/>
        <c:crosses val="autoZero"/>
        <c:auto val="1"/>
        <c:lblAlgn val="ctr"/>
        <c:lblOffset val="100"/>
        <c:noMultiLvlLbl val="0"/>
      </c:catAx>
      <c:valAx>
        <c:axId val="419810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19810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Zeit Kennzahlen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Kalkulierte Zeit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Projekt 1</c:v>
                </c:pt>
              </c:strCache>
            </c:strRef>
          </c:cat>
          <c:val>
            <c:numRef>
              <c:f>Tabelle1!$B$2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92-43BA-A863-15A037184C0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 Zeit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Projekt 1</c:v>
                </c:pt>
              </c:strCache>
            </c:strRef>
          </c:cat>
          <c:val>
            <c:numRef>
              <c:f>Tabelle1!$C$2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92-43BA-A863-15A037184C0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Verzugszeit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Tabelle1!$A$2</c:f>
              <c:strCache>
                <c:ptCount val="1"/>
                <c:pt idx="0">
                  <c:v>Projekt 1</c:v>
                </c:pt>
              </c:strCache>
            </c:strRef>
          </c:cat>
          <c:val>
            <c:numRef>
              <c:f>Tabelle1!$D$2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92-43BA-A863-15A037184C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4927504"/>
        <c:axId val="354557456"/>
      </c:barChart>
      <c:catAx>
        <c:axId val="304927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54557456"/>
        <c:crosses val="autoZero"/>
        <c:auto val="1"/>
        <c:lblAlgn val="ctr"/>
        <c:lblOffset val="100"/>
        <c:noMultiLvlLbl val="0"/>
      </c:catAx>
      <c:valAx>
        <c:axId val="354557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0492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D3495-D642-4B9C-A4D9-ABBA71EA56ED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0BF00-B122-482A-9408-566B5D066A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02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3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77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17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23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13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8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12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0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86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55D9-6AB2-4364-AE5A-4B2CFFB043C1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55D9-6AB2-4364-AE5A-4B2CFFB043C1}" type="datetimeFigureOut">
              <a:rPr lang="de-DE" smtClean="0"/>
              <a:t>02.08.2016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AAF22-F2D3-49A6-9B98-76BA941A5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90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orzellantreff.de/webimages/products/extralarge/998247-mYnwB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r="9091" b="2885"/>
          <a:stretch/>
        </p:blipFill>
        <p:spPr bwMode="auto">
          <a:xfrm>
            <a:off x="4818888" y="10"/>
            <a:ext cx="737311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Freeform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4672" y="2600325"/>
            <a:ext cx="4948428" cy="265120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Design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4672" y="130045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de-DE" sz="2000"/>
              <a:t>Red Stag GmbH</a:t>
            </a:r>
          </a:p>
        </p:txBody>
      </p:sp>
    </p:spTree>
    <p:extLst>
      <p:ext uri="{BB962C8B-B14F-4D97-AF65-F5344CB8AC3E}">
        <p14:creationId xmlns:p14="http://schemas.microsoft.com/office/powerpoint/2010/main" val="3073513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Stammdaten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Erfassung aller relevanten Informationen</a:t>
            </a:r>
          </a:p>
          <a:p>
            <a:pPr lvl="1"/>
            <a:r>
              <a:rPr lang="de-DE" dirty="0"/>
              <a:t>Standort, Abteilung, Teams</a:t>
            </a:r>
          </a:p>
          <a:p>
            <a:r>
              <a:rPr lang="de-DE" dirty="0"/>
              <a:t>Budgetierungen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Beispielhaft wird lediglich auf einen Mitarbeiter eingegangen, Struktur identisch bei anderen Fällen</a:t>
            </a:r>
          </a:p>
        </p:txBody>
      </p:sp>
    </p:spTree>
    <p:extLst>
      <p:ext uri="{BB962C8B-B14F-4D97-AF65-F5344CB8AC3E}">
        <p14:creationId xmlns:p14="http://schemas.microsoft.com/office/powerpoint/2010/main" val="3225500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Wolkenförmige Legende 4"/>
          <p:cNvSpPr/>
          <p:nvPr/>
        </p:nvSpPr>
        <p:spPr>
          <a:xfrm>
            <a:off x="2116183" y="248194"/>
            <a:ext cx="1815737" cy="143691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Suche</a:t>
            </a:r>
          </a:p>
        </p:txBody>
      </p:sp>
      <p:sp>
        <p:nvSpPr>
          <p:cNvPr id="6" name="Wolkenförmige Legende 5"/>
          <p:cNvSpPr/>
          <p:nvPr/>
        </p:nvSpPr>
        <p:spPr>
          <a:xfrm>
            <a:off x="8464732" y="570411"/>
            <a:ext cx="3196046" cy="261692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Mitarbeiter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Auswahl + Änderungen möglich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Neuanlage MA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6834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Kennzahlen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Kennzahlen geben Aufschluss über die Priorisierung von Projekten</a:t>
            </a:r>
          </a:p>
          <a:p>
            <a:r>
              <a:rPr lang="de-DE" dirty="0"/>
              <a:t>Kennzahlen dienen der Klassifizierung von Projekten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057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6" name="Picture 4" descr="http://geld.bilderu.de/bilder/geld/viel-euro-x4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5" b="8085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Geld</a:t>
            </a:r>
          </a:p>
        </p:txBody>
      </p:sp>
    </p:spTree>
    <p:extLst>
      <p:ext uri="{BB962C8B-B14F-4D97-AF65-F5344CB8AC3E}">
        <p14:creationId xmlns:p14="http://schemas.microsoft.com/office/powerpoint/2010/main" val="111823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Monetäre Kennzahlen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911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Manueller Eintrag von kalkulierten Kosten</a:t>
            </a:r>
          </a:p>
          <a:p>
            <a:r>
              <a:rPr lang="de-DE" dirty="0"/>
              <a:t>Manueller Eintrag von kalkuliertem Nutzen</a:t>
            </a:r>
          </a:p>
          <a:p>
            <a:endParaRPr lang="de-DE" dirty="0"/>
          </a:p>
          <a:p>
            <a:r>
              <a:rPr lang="de-DE" dirty="0"/>
              <a:t>Manueller Eintrag von tatsächlichen Kosten</a:t>
            </a:r>
          </a:p>
          <a:p>
            <a:r>
              <a:rPr lang="de-DE" dirty="0"/>
              <a:t>Manueller Eintrag von tatsächlichem Nutzen</a:t>
            </a:r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Ableitung von Vergleichen (Zahlen, Prozentwerte) und Visualisierung</a:t>
            </a:r>
          </a:p>
          <a:p>
            <a:r>
              <a:rPr lang="de-DE" dirty="0">
                <a:sym typeface="Wingdings" panose="05000000000000000000" pitchFamily="2" charset="2"/>
              </a:rPr>
              <a:t> Return On </a:t>
            </a:r>
            <a:r>
              <a:rPr lang="de-DE" dirty="0" err="1">
                <a:sym typeface="Wingdings" panose="05000000000000000000" pitchFamily="2" charset="2"/>
              </a:rPr>
              <a:t>Invest</a:t>
            </a:r>
            <a:r>
              <a:rPr lang="de-DE" dirty="0">
                <a:sym typeface="Wingdings" panose="05000000000000000000" pitchFamily="2" charset="2"/>
              </a:rPr>
              <a:t> Berechnungen</a:t>
            </a:r>
          </a:p>
          <a:p>
            <a:r>
              <a:rPr lang="de-DE" dirty="0">
                <a:sym typeface="Wingdings" panose="05000000000000000000" pitchFamily="2" charset="2"/>
              </a:rPr>
              <a:t> Amortisationszeiten</a:t>
            </a:r>
            <a:endParaRPr lang="de-DE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362700" y="1825625"/>
            <a:ext cx="4991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3"/>
          <p:cNvSpPr txBox="1">
            <a:spLocks/>
          </p:cNvSpPr>
          <p:nvPr/>
        </p:nvSpPr>
        <p:spPr>
          <a:xfrm>
            <a:off x="6196013" y="150510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Kosten / Nutzen Übersicht</a:t>
            </a:r>
            <a:endParaRPr lang="de-DE" dirty="0"/>
          </a:p>
        </p:txBody>
      </p:sp>
      <p:graphicFrame>
        <p:nvGraphicFramePr>
          <p:cNvPr id="6" name="Inhaltsplatzhalt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278256"/>
              </p:ext>
            </p:extLst>
          </p:nvPr>
        </p:nvGraphicFramePr>
        <p:xfrm>
          <a:off x="6196013" y="2329021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8849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Monetäre Kennzahlen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985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Kapitalwertmethode</a:t>
            </a:r>
          </a:p>
          <a:p>
            <a:pPr lvl="1"/>
            <a:r>
              <a:rPr lang="de-DE" dirty="0"/>
              <a:t>Eingabe von Einnahmen / Ausgaben </a:t>
            </a:r>
          </a:p>
          <a:p>
            <a:pPr lvl="1"/>
            <a:r>
              <a:rPr lang="de-DE" dirty="0"/>
              <a:t>I = Kosten</a:t>
            </a:r>
          </a:p>
          <a:p>
            <a:pPr lvl="1"/>
            <a:r>
              <a:rPr lang="de-DE" dirty="0" err="1"/>
              <a:t>Zinsatz</a:t>
            </a:r>
            <a:r>
              <a:rPr lang="de-DE" dirty="0"/>
              <a:t> setzt sich aus:</a:t>
            </a:r>
          </a:p>
          <a:p>
            <a:pPr lvl="2"/>
            <a:r>
              <a:rPr lang="de-DE" dirty="0"/>
              <a:t>Risikozins </a:t>
            </a:r>
            <a:r>
              <a:rPr lang="de-DE" dirty="0">
                <a:sym typeface="Wingdings" panose="05000000000000000000" pitchFamily="2" charset="2"/>
              </a:rPr>
              <a:t> Manuelle Eingabe, Kalkulation des unternehmerischen Risikos</a:t>
            </a:r>
            <a:endParaRPr lang="de-DE" dirty="0"/>
          </a:p>
          <a:p>
            <a:pPr lvl="2"/>
            <a:r>
              <a:rPr lang="de-DE" dirty="0"/>
              <a:t>Risikolose Verzinsung (Anleihen) </a:t>
            </a:r>
            <a:r>
              <a:rPr lang="de-DE" dirty="0">
                <a:sym typeface="Wingdings" panose="05000000000000000000" pitchFamily="2" charset="2"/>
              </a:rPr>
              <a:t> Festwert</a:t>
            </a:r>
            <a:endParaRPr lang="de-DE" dirty="0"/>
          </a:p>
          <a:p>
            <a:pPr lvl="2"/>
            <a:r>
              <a:rPr lang="de-DE" dirty="0"/>
              <a:t>Inflationsrate </a:t>
            </a:r>
            <a:r>
              <a:rPr lang="de-DE" dirty="0">
                <a:sym typeface="Wingdings" panose="05000000000000000000" pitchFamily="2" charset="2"/>
              </a:rPr>
              <a:t> Automatisch aus Internet ziehen</a:t>
            </a:r>
            <a:endParaRPr lang="de-DE" dirty="0"/>
          </a:p>
          <a:p>
            <a:pPr lvl="2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4455477"/>
            <a:ext cx="6614160" cy="21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3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8" name="Picture 2" descr="http://ursula-hellmann.com/wp-content/uploads/2013/03/Fotolia_Taschenuhr_M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Zeit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8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 Kennzahlen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Kalkulierte Start / Endzeit eines Projekts</a:t>
            </a:r>
          </a:p>
          <a:p>
            <a:r>
              <a:rPr lang="de-DE" dirty="0"/>
              <a:t>Tatsächliche Start / Endzeit eines Projekts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Ableitung von Vergleichen (Verzug um Tage, Prozentwerte) und Visualisierung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92257840"/>
              </p:ext>
            </p:extLst>
          </p:nvPr>
        </p:nvGraphicFramePr>
        <p:xfrm>
          <a:off x="2032000" y="3526971"/>
          <a:ext cx="8128000" cy="2611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312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09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098" name="Picture 2" descr="http://mitarbeiterbindung24.de/wp-content/uploads/2012/10/business-e135361381427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1" r="1803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Down Arrow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Mitarbeiter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43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Mitarbeiter Kennzahlen / Funktionen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Zuordnung von Projektleitern zu Projekten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Ableitung von Ressourcen (Freie Projektleiter, Gebuchte Projektleiter)</a:t>
            </a:r>
            <a:endParaRPr lang="de-DE" dirty="0"/>
          </a:p>
          <a:p>
            <a:r>
              <a:rPr lang="de-DE" dirty="0"/>
              <a:t>Genehmigungsstufen von Projekten durch Unternehmenshierarchie</a:t>
            </a:r>
          </a:p>
          <a:p>
            <a:pPr lvl="1"/>
            <a:r>
              <a:rPr lang="de-DE" dirty="0"/>
              <a:t>Bis 5.000 € Teamleiter</a:t>
            </a:r>
          </a:p>
          <a:p>
            <a:pPr lvl="1"/>
            <a:r>
              <a:rPr lang="de-DE" dirty="0"/>
              <a:t>Von 5.000 € Bis 10.000 € Abteilungsleiter</a:t>
            </a:r>
          </a:p>
          <a:p>
            <a:pPr lvl="1"/>
            <a:r>
              <a:rPr lang="de-DE" dirty="0"/>
              <a:t>Von 10.000 € Bis 25.000 € Standortleiter</a:t>
            </a:r>
          </a:p>
          <a:p>
            <a:pPr lvl="1"/>
            <a:r>
              <a:rPr lang="de-DE" dirty="0"/>
              <a:t>Größer 25.000 € Konzernleiter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973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Mock </a:t>
            </a:r>
            <a:r>
              <a:rPr lang="de-DE" dirty="0" err="1"/>
              <a:t>Up</a:t>
            </a:r>
            <a:endParaRPr lang="de-DE" dirty="0"/>
          </a:p>
          <a:p>
            <a:r>
              <a:rPr lang="de-DE" dirty="0"/>
              <a:t>Kennzahlen</a:t>
            </a:r>
          </a:p>
        </p:txBody>
      </p:sp>
    </p:spTree>
    <p:extLst>
      <p:ext uri="{BB962C8B-B14F-4D97-AF65-F5344CB8AC3E}">
        <p14:creationId xmlns:p14="http://schemas.microsoft.com/office/powerpoint/2010/main" val="604914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7170" name="Picture 2" descr="fx_projekte.jpg (661×28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Projekt</a:t>
            </a:r>
            <a:endParaRPr lang="de-DE" dirty="0"/>
          </a:p>
        </p:txBody>
      </p:sp>
      <p:sp>
        <p:nvSpPr>
          <p:cNvPr id="7" name="Gleichschenkliges Dreieck 6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5730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Kennzahlen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Eingabe von Prioritäten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Ampelsystem</a:t>
            </a:r>
          </a:p>
          <a:p>
            <a:r>
              <a:rPr lang="de-DE" dirty="0">
                <a:sym typeface="Wingdings" panose="05000000000000000000" pitchFamily="2" charset="2"/>
              </a:rPr>
              <a:t>Zuordnung von Abteilungen zu Projekten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Leistungsstunden</a:t>
            </a:r>
          </a:p>
          <a:p>
            <a:r>
              <a:rPr lang="de-DE" dirty="0">
                <a:sym typeface="Wingdings" panose="05000000000000000000" pitchFamily="2" charset="2"/>
              </a:rPr>
              <a:t>Eingabe des Projektstatus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Eingang, Offen, Genehmigt, Abgelehnt, Abgeschlossen</a:t>
            </a:r>
          </a:p>
          <a:p>
            <a:r>
              <a:rPr lang="de-DE" dirty="0">
                <a:sym typeface="Wingdings" panose="05000000000000000000" pitchFamily="2" charset="2"/>
              </a:rPr>
              <a:t>Fortschrittsermittlung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Visualisierung durch </a:t>
            </a:r>
            <a:r>
              <a:rPr lang="de-DE" dirty="0" err="1">
                <a:sym typeface="Wingdings" panose="05000000000000000000" pitchFamily="2" charset="2"/>
              </a:rPr>
              <a:t>Progressbar</a:t>
            </a:r>
            <a:r>
              <a:rPr lang="de-DE" dirty="0">
                <a:sym typeface="Wingdings" panose="05000000000000000000" pitchFamily="2" charset="2"/>
              </a:rPr>
              <a:t>, Eintragung durch Schätzklausur des Projektleiters </a:t>
            </a:r>
            <a:endParaRPr lang="de-DE" dirty="0"/>
          </a:p>
        </p:txBody>
      </p:sp>
      <p:pic>
        <p:nvPicPr>
          <p:cNvPr id="4" name="Picture 4" descr="Ampel, Beleuchtung, Hängeleuch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55131" y="1859714"/>
            <a:ext cx="352635" cy="70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1108364" y="5890366"/>
            <a:ext cx="9490363" cy="4710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108364" y="5890366"/>
            <a:ext cx="6636327" cy="47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123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villageofallouez.com/wp-content/uploads/2013/04/departm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</a:rPr>
              <a:t>Abteilung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644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Abteilung Kennzahlen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Vergabe von Leistungsstunden</a:t>
            </a:r>
          </a:p>
          <a:p>
            <a:r>
              <a:rPr lang="de-DE" dirty="0"/>
              <a:t>Zuordnung von Abteilungen zu Projekten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Minimierung der verfügbaren Leistungsstunden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Jahresbezogen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3745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https://cdn2.slidemodel.com/wp-content/uploads/0034-vintage-flat-powerpoint-dashboard-16x9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188"/>
            <a:ext cx="12191999" cy="68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Dashboard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5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Ansicht Dashboard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Personalisierte Ansichten</a:t>
            </a:r>
          </a:p>
          <a:p>
            <a:pPr lvl="1"/>
            <a:r>
              <a:rPr lang="de-DE" dirty="0"/>
              <a:t>Projektleiter:</a:t>
            </a:r>
            <a:br>
              <a:rPr lang="de-DE" dirty="0"/>
            </a:br>
            <a:r>
              <a:rPr lang="de-DE" dirty="0"/>
              <a:t>-Sehen ihre Projekte</a:t>
            </a:r>
            <a:br>
              <a:rPr lang="de-DE" dirty="0"/>
            </a:br>
            <a:r>
              <a:rPr lang="de-DE" dirty="0"/>
              <a:t>-Zeittafel der Projekte</a:t>
            </a:r>
            <a:br>
              <a:rPr lang="de-DE" dirty="0"/>
            </a:br>
            <a:r>
              <a:rPr lang="de-DE" dirty="0"/>
              <a:t>-Übersicht über durchschnittlichen Verzug </a:t>
            </a:r>
            <a:r>
              <a:rPr lang="de-DE" dirty="0" err="1"/>
              <a:t>etc</a:t>
            </a:r>
            <a:endParaRPr lang="de-DE" dirty="0"/>
          </a:p>
          <a:p>
            <a:pPr lvl="1"/>
            <a:r>
              <a:rPr lang="de-DE" dirty="0"/>
              <a:t>Teamleiter</a:t>
            </a:r>
          </a:p>
          <a:p>
            <a:pPr marL="457200" lvl="1" indent="0">
              <a:buNone/>
            </a:pPr>
            <a:r>
              <a:rPr lang="de-DE" dirty="0"/>
              <a:t>   - Kosten der Projekte</a:t>
            </a:r>
          </a:p>
          <a:p>
            <a:pPr marL="457200" lvl="1" indent="0">
              <a:buNone/>
            </a:pPr>
            <a:r>
              <a:rPr lang="de-DE" dirty="0"/>
              <a:t>   - Nutzen der Projekte</a:t>
            </a:r>
          </a:p>
          <a:p>
            <a:pPr marL="457200" lvl="1" indent="0">
              <a:buNone/>
            </a:pPr>
            <a:r>
              <a:rPr lang="de-DE" dirty="0"/>
              <a:t>   - Anzeige Anzahl Mitarbeiter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87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Ansicht Dashboard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Abteilungsleiter</a:t>
            </a:r>
          </a:p>
          <a:p>
            <a:pPr lvl="1">
              <a:buFontTx/>
              <a:buChar char="-"/>
            </a:pPr>
            <a:r>
              <a:rPr lang="de-DE" dirty="0"/>
              <a:t>Kosten der Projekte</a:t>
            </a:r>
          </a:p>
          <a:p>
            <a:pPr lvl="1">
              <a:buFontTx/>
              <a:buChar char="-"/>
            </a:pPr>
            <a:r>
              <a:rPr lang="de-DE" dirty="0"/>
              <a:t>Nutzen der Projekte</a:t>
            </a:r>
          </a:p>
          <a:p>
            <a:pPr lvl="1">
              <a:buFontTx/>
              <a:buChar char="-"/>
            </a:pPr>
            <a:r>
              <a:rPr lang="de-DE" dirty="0"/>
              <a:t>Anzeige der Projekte</a:t>
            </a:r>
          </a:p>
          <a:p>
            <a:pPr lvl="1">
              <a:buFontTx/>
              <a:buChar char="-"/>
            </a:pPr>
            <a:r>
              <a:rPr lang="de-DE" dirty="0"/>
              <a:t>Leistungsstundenübersicht</a:t>
            </a:r>
          </a:p>
          <a:p>
            <a:pPr lvl="1">
              <a:buFontTx/>
              <a:buChar char="-"/>
            </a:pPr>
            <a:r>
              <a:rPr lang="de-DE" dirty="0"/>
              <a:t>Verbrauchte Leistungsstunden</a:t>
            </a:r>
          </a:p>
          <a:p>
            <a:pPr lvl="1"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Möglichkeit von Zeittafeln der Projekte</a:t>
            </a:r>
          </a:p>
          <a:p>
            <a:pPr>
              <a:buFontTx/>
              <a:buChar char="-"/>
            </a:pPr>
            <a:r>
              <a:rPr lang="de-DE" dirty="0"/>
              <a:t>Nutzen Kosten Übersichten </a:t>
            </a:r>
            <a:r>
              <a:rPr lang="de-DE" dirty="0">
                <a:sym typeface="Wingdings" panose="05000000000000000000" pitchFamily="2" charset="2"/>
              </a:rPr>
              <a:t> Diagramme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64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http://gdj.gdj.netdna-cdn.com/wp-content/uploads/2014/10/Corporate-Identity-PSD-Mock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800099" y="-4764"/>
            <a:ext cx="3333749" cy="23950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Mock Up</a:t>
            </a:r>
            <a:endParaRPr lang="de-DE" dirty="0"/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800097" y="2390272"/>
            <a:ext cx="3333750" cy="67377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84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MockUp</a:t>
            </a:r>
            <a:r>
              <a:rPr lang="de-DE" dirty="0"/>
              <a:t>	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Erste Konzeption des Designs</a:t>
            </a:r>
          </a:p>
          <a:p>
            <a:r>
              <a:rPr lang="de-DE" dirty="0"/>
              <a:t>Gezielter Verzicht auf die Darstellung von Farben</a:t>
            </a:r>
          </a:p>
          <a:p>
            <a:r>
              <a:rPr lang="de-DE" dirty="0"/>
              <a:t>Falls Farben vorhanden, sind diese derzeit nicht gezielt eingesetzt oder relevant</a:t>
            </a:r>
          </a:p>
          <a:p>
            <a:r>
              <a:rPr lang="de-DE" dirty="0"/>
              <a:t>Die „Wolken“ kennzeichnen Beschreibungen</a:t>
            </a:r>
          </a:p>
          <a:p>
            <a:r>
              <a:rPr lang="de-DE" dirty="0"/>
              <a:t>Design orientiert sich an „Material Design“</a:t>
            </a:r>
          </a:p>
          <a:p>
            <a:r>
              <a:rPr lang="de-DE" dirty="0"/>
              <a:t>Ziel:</a:t>
            </a:r>
          </a:p>
          <a:p>
            <a:pPr lvl="1"/>
            <a:r>
              <a:rPr lang="de-DE" dirty="0"/>
              <a:t>Funktionsansicht</a:t>
            </a:r>
          </a:p>
          <a:p>
            <a:pPr lvl="1"/>
            <a:r>
              <a:rPr lang="de-DE" dirty="0"/>
              <a:t>Strukturierung</a:t>
            </a:r>
          </a:p>
          <a:p>
            <a:pPr lvl="1"/>
            <a:r>
              <a:rPr lang="de-DE" dirty="0"/>
              <a:t>Möglichkeiten</a:t>
            </a:r>
          </a:p>
        </p:txBody>
      </p:sp>
    </p:spTree>
    <p:extLst>
      <p:ext uri="{BB962C8B-B14F-4D97-AF65-F5344CB8AC3E}">
        <p14:creationId xmlns:p14="http://schemas.microsoft.com/office/powerpoint/2010/main" val="424410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8947"/>
          </a:xfrm>
          <a:prstGeom prst="rect">
            <a:avLst/>
          </a:prstGeom>
        </p:spPr>
      </p:pic>
      <p:sp>
        <p:nvSpPr>
          <p:cNvPr id="5" name="Wolkenförmige Legende 4"/>
          <p:cNvSpPr/>
          <p:nvPr/>
        </p:nvSpPr>
        <p:spPr>
          <a:xfrm>
            <a:off x="9287691" y="1254035"/>
            <a:ext cx="2455817" cy="250806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Login des PAMS</a:t>
            </a:r>
          </a:p>
          <a:p>
            <a:pPr algn="ctr"/>
            <a:r>
              <a:rPr lang="de-DE" dirty="0"/>
              <a:t>+ Möglichkeit der </a:t>
            </a:r>
            <a:r>
              <a:rPr lang="de-DE" dirty="0" err="1"/>
              <a:t>Registierung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827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4578"/>
          </a:xfrm>
          <a:prstGeom prst="rect">
            <a:avLst/>
          </a:prstGeom>
        </p:spPr>
      </p:pic>
      <p:sp>
        <p:nvSpPr>
          <p:cNvPr id="5" name="Wolkenförmige Legende 4"/>
          <p:cNvSpPr/>
          <p:nvPr/>
        </p:nvSpPr>
        <p:spPr>
          <a:xfrm>
            <a:off x="5421086" y="352697"/>
            <a:ext cx="1998617" cy="66620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Navigations-bereich</a:t>
            </a:r>
          </a:p>
        </p:txBody>
      </p:sp>
      <p:sp>
        <p:nvSpPr>
          <p:cNvPr id="8" name="Wolkenförmige Legende 7"/>
          <p:cNvSpPr/>
          <p:nvPr/>
        </p:nvSpPr>
        <p:spPr>
          <a:xfrm>
            <a:off x="10189028" y="1158238"/>
            <a:ext cx="1863635" cy="277368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Personalisierter</a:t>
            </a:r>
          </a:p>
          <a:p>
            <a:pPr algn="ctr"/>
            <a:r>
              <a:rPr lang="de-DE" dirty="0"/>
              <a:t>Bereich</a:t>
            </a:r>
          </a:p>
          <a:p>
            <a:pPr algn="ctr"/>
            <a:r>
              <a:rPr lang="de-DE" dirty="0" err="1"/>
              <a:t>zB</a:t>
            </a:r>
            <a:r>
              <a:rPr lang="de-DE" dirty="0"/>
              <a:t> Dashboard / Zeitplan Projekte </a:t>
            </a:r>
          </a:p>
        </p:txBody>
      </p:sp>
      <p:sp>
        <p:nvSpPr>
          <p:cNvPr id="9" name="Wolkenförmige Legende 8"/>
          <p:cNvSpPr/>
          <p:nvPr/>
        </p:nvSpPr>
        <p:spPr>
          <a:xfrm>
            <a:off x="3143795" y="5312228"/>
            <a:ext cx="3087188" cy="124532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Offene Genehmigungen</a:t>
            </a:r>
          </a:p>
        </p:txBody>
      </p:sp>
    </p:spTree>
    <p:extLst>
      <p:ext uri="{BB962C8B-B14F-4D97-AF65-F5344CB8AC3E}">
        <p14:creationId xmlns:p14="http://schemas.microsoft.com/office/powerpoint/2010/main" val="238135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Wolkenförmige Legende 5"/>
          <p:cNvSpPr/>
          <p:nvPr/>
        </p:nvSpPr>
        <p:spPr>
          <a:xfrm>
            <a:off x="5120640" y="444137"/>
            <a:ext cx="3709851" cy="9666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Breadcrumbs</a:t>
            </a:r>
            <a:r>
              <a:rPr lang="de-DE" dirty="0"/>
              <a:t> zur Navigationsübersicht</a:t>
            </a:r>
          </a:p>
        </p:txBody>
      </p:sp>
      <p:sp>
        <p:nvSpPr>
          <p:cNvPr id="7" name="Wolkenförmige Legende 6"/>
          <p:cNvSpPr/>
          <p:nvPr/>
        </p:nvSpPr>
        <p:spPr>
          <a:xfrm>
            <a:off x="8042366" y="2514600"/>
            <a:ext cx="3709851" cy="96665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Basisinformationen eines Projekts</a:t>
            </a:r>
          </a:p>
        </p:txBody>
      </p:sp>
      <p:sp>
        <p:nvSpPr>
          <p:cNvPr id="8" name="Wolkenförmige Legende 7"/>
          <p:cNvSpPr/>
          <p:nvPr/>
        </p:nvSpPr>
        <p:spPr>
          <a:xfrm>
            <a:off x="2473235" y="339634"/>
            <a:ext cx="2085702" cy="62701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Kennzahlen</a:t>
            </a:r>
          </a:p>
        </p:txBody>
      </p:sp>
    </p:spTree>
    <p:extLst>
      <p:ext uri="{BB962C8B-B14F-4D97-AF65-F5344CB8AC3E}">
        <p14:creationId xmlns:p14="http://schemas.microsoft.com/office/powerpoint/2010/main" val="402399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3990"/>
          </a:xfrm>
          <a:prstGeom prst="rect">
            <a:avLst/>
          </a:prstGeom>
        </p:spPr>
      </p:pic>
      <p:sp>
        <p:nvSpPr>
          <p:cNvPr id="5" name="Wolkenförmige Legende 4"/>
          <p:cNvSpPr/>
          <p:nvPr/>
        </p:nvSpPr>
        <p:spPr>
          <a:xfrm>
            <a:off x="1737360" y="496388"/>
            <a:ext cx="3304903" cy="94052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 + Freitextsuche</a:t>
            </a:r>
          </a:p>
        </p:txBody>
      </p:sp>
      <p:sp>
        <p:nvSpPr>
          <p:cNvPr id="6" name="Wolkenförmige Legende 5"/>
          <p:cNvSpPr/>
          <p:nvPr/>
        </p:nvSpPr>
        <p:spPr>
          <a:xfrm>
            <a:off x="8630195" y="496388"/>
            <a:ext cx="3304903" cy="94052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Übersicht der bestehenden Anträgen</a:t>
            </a:r>
          </a:p>
        </p:txBody>
      </p:sp>
    </p:spTree>
    <p:extLst>
      <p:ext uri="{BB962C8B-B14F-4D97-AF65-F5344CB8AC3E}">
        <p14:creationId xmlns:p14="http://schemas.microsoft.com/office/powerpoint/2010/main" val="343495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Wolkenförmige Legende 4"/>
          <p:cNvSpPr/>
          <p:nvPr/>
        </p:nvSpPr>
        <p:spPr>
          <a:xfrm>
            <a:off x="7184572" y="104503"/>
            <a:ext cx="2338251" cy="144997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Übersicht möglicher Stammdaten-erfassungen</a:t>
            </a:r>
          </a:p>
        </p:txBody>
      </p:sp>
    </p:spTree>
    <p:extLst>
      <p:ext uri="{BB962C8B-B14F-4D97-AF65-F5344CB8AC3E}">
        <p14:creationId xmlns:p14="http://schemas.microsoft.com/office/powerpoint/2010/main" val="73413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Breitbild</PresentationFormat>
  <Paragraphs>117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</vt:lpstr>
      <vt:lpstr>Design</vt:lpstr>
      <vt:lpstr>Agenda</vt:lpstr>
      <vt:lpstr>PowerPoint-Präsentation</vt:lpstr>
      <vt:lpstr>MockUp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Stammdaten</vt:lpstr>
      <vt:lpstr>PowerPoint-Präsentation</vt:lpstr>
      <vt:lpstr>Kennzahlen</vt:lpstr>
      <vt:lpstr>Geld</vt:lpstr>
      <vt:lpstr>Monetäre Kennzahlen</vt:lpstr>
      <vt:lpstr>Monetäre Kennzahlen</vt:lpstr>
      <vt:lpstr>Zeit</vt:lpstr>
      <vt:lpstr>Zeit Kennzahlen</vt:lpstr>
      <vt:lpstr>Mitarbeiter</vt:lpstr>
      <vt:lpstr>Mitarbeiter Kennzahlen / Funktionen</vt:lpstr>
      <vt:lpstr>PowerPoint-Präsentation</vt:lpstr>
      <vt:lpstr>Projekt Kennzahlen</vt:lpstr>
      <vt:lpstr>PowerPoint-Präsentation</vt:lpstr>
      <vt:lpstr>Abteilung Kennzahlen</vt:lpstr>
      <vt:lpstr>PowerPoint-Präsentation</vt:lpstr>
      <vt:lpstr>Ansicht Dashboard</vt:lpstr>
      <vt:lpstr>Ansicht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Vorstellung</dc:title>
  <dc:creator>Lukas Adler</dc:creator>
  <cp:lastModifiedBy>Lukas Adler</cp:lastModifiedBy>
  <cp:revision>13</cp:revision>
  <dcterms:created xsi:type="dcterms:W3CDTF">2016-07-26T12:18:38Z</dcterms:created>
  <dcterms:modified xsi:type="dcterms:W3CDTF">2016-08-02T15:54:11Z</dcterms:modified>
</cp:coreProperties>
</file>