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3" r:id="rId5"/>
    <p:sldId id="265" r:id="rId6"/>
    <p:sldId id="260" r:id="rId7"/>
    <p:sldId id="268" r:id="rId8"/>
    <p:sldId id="269" r:id="rId9"/>
    <p:sldId id="266" r:id="rId10"/>
    <p:sldId id="259" r:id="rId11"/>
    <p:sldId id="261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Mitarbeiterkapazität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Mitarbeiter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A8EE06D0-4D3E-4360-B72F-0CB2558046C6}" type="CATEGORYNAME">
                      <a:rPr lang="en-US"/>
                      <a:pPr/>
                      <a:t>[RUBRIKENNAME]</a:t>
                    </a:fld>
                    <a:r>
                      <a:rPr lang="en-US" baseline="0" dirty="0"/>
                      <a:t>
</a:t>
                    </a:r>
                    <a:fld id="{D9B9FBCC-5AD3-4299-8613-9A3AE9D63245}" type="VALUE">
                      <a:rPr lang="en-US" baseline="0" smtClean="0"/>
                      <a:pPr/>
                      <a:t>[WERT]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C8DC4058-26FA-4F3A-B2AE-BAC7B453CF59}" type="CATEGORYNAME">
                      <a:rPr lang="en-US"/>
                      <a:pPr/>
                      <a:t>[RUBRIKENNAME]</a:t>
                    </a:fld>
                    <a:r>
                      <a:rPr lang="en-US" baseline="0" dirty="0"/>
                      <a:t>
</a:t>
                    </a:r>
                    <a:fld id="{82746957-6BA1-4312-9C29-AFF790852B3F}" type="VALUE">
                      <a:rPr lang="en-US" baseline="0" smtClean="0"/>
                      <a:pPr/>
                      <a:t>[WERT]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In Projekten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40</c:v>
                </c:pt>
                <c:pt idx="1">
                  <c:v>20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444B8E3B-E152-4320-980A-71F9749F0FFB}" type="CATEGORYNAME">
                      <a:rPr lang="en-US"/>
                      <a:pPr/>
                      <a:t>[RUBRIKENNAME]</a:t>
                    </a:fld>
                    <a:r>
                      <a:rPr lang="en-US" baseline="0" dirty="0"/>
                      <a:t>
</a:t>
                    </a:r>
                    <a:fld id="{EEE1F207-BEF9-48D6-9D0D-56B59F5D1713}" type="VALUE">
                      <a:rPr lang="en-US" baseline="0" smtClean="0"/>
                      <a:pPr/>
                      <a:t>[WERT]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0052B1B4-E7D6-42CA-803A-97CFA00DAF43}" type="CATEGORYNAME">
                      <a:rPr lang="en-US"/>
                      <a:pPr/>
                      <a:t>[RUBRIKENNAME]</a:t>
                    </a:fld>
                    <a:r>
                      <a:rPr lang="en-US" baseline="0" dirty="0"/>
                      <a:t>
</a:t>
                    </a:r>
                    <a:fld id="{02DDF28D-DFC7-4C82-AE0D-4B03CADAA32E}" type="VALUE">
                      <a:rPr lang="en-US" baseline="0" smtClean="0"/>
                      <a:pPr/>
                      <a:t>[WERT]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0975B93-B596-43EF-A411-98A0625346DF}" type="CATEGORYNAME">
                      <a:rPr lang="en-US"/>
                      <a:pPr/>
                      <a:t>[RUBRIKENNAME]</a:t>
                    </a:fld>
                    <a:r>
                      <a:rPr lang="en-US" baseline="0" dirty="0"/>
                      <a:t>
</a:t>
                    </a:r>
                    <a:fld id="{C8C3093A-907F-456B-AF6C-6D42F2E3D14B}" type="VALUE">
                      <a:rPr lang="en-US" baseline="0" smtClean="0"/>
                      <a:pPr/>
                      <a:t>[WERT]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Mitarbeiter</c:v>
                </c:pt>
                <c:pt idx="1">
                  <c:v>Abteilungsleiter</c:v>
                </c:pt>
                <c:pt idx="2">
                  <c:v>Projektleiter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40</c:v>
                </c:pt>
                <c:pt idx="1">
                  <c:v>10</c:v>
                </c:pt>
                <c:pt idx="2">
                  <c:v>7</c:v>
                </c:pt>
              </c:numCache>
            </c:numRef>
          </c:val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307CEFD6-71B1-4585-9165-3345CE130AA4}" type="VALUE">
                      <a:rPr lang="en-US" smtClean="0"/>
                      <a:pPr/>
                      <a:t>[WERT]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63524D2-DEFC-414C-B72A-619122B7EF3A}" type="VALUE">
                      <a:rPr lang="en-US" smtClean="0"/>
                      <a:pPr/>
                      <a:t>[WERT]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C2770F7D-4557-4898-9BA0-BDECCA6D6FC5}" type="VALUE">
                      <a:rPr lang="en-US" smtClean="0"/>
                      <a:pPr/>
                      <a:t>[WERT]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Angenommen</c:v>
                </c:pt>
                <c:pt idx="1">
                  <c:v>Abgelehnt</c:v>
                </c:pt>
                <c:pt idx="2">
                  <c:v>Offen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25</c:v>
                </c:pt>
                <c:pt idx="1">
                  <c:v>20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Tabelle1!$A$2:$A$6</c:f>
              <c:strCache>
                <c:ptCount val="5"/>
                <c:pt idx="0">
                  <c:v>Lukas</c:v>
                </c:pt>
                <c:pt idx="1">
                  <c:v>Nico</c:v>
                </c:pt>
                <c:pt idx="2">
                  <c:v>Arturlauch</c:v>
                </c:pt>
                <c:pt idx="3">
                  <c:v>K</c:v>
                </c:pt>
                <c:pt idx="4">
                  <c:v>Timo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Lörrach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Berlin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 Hamburg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48436672"/>
        <c:axId val="-1148412192"/>
      </c:barChart>
      <c:catAx>
        <c:axId val="-114843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48412192"/>
        <c:crosses val="autoZero"/>
        <c:auto val="1"/>
        <c:lblAlgn val="ctr"/>
        <c:lblOffset val="100"/>
        <c:noMultiLvlLbl val="0"/>
      </c:catAx>
      <c:valAx>
        <c:axId val="-114841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4843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Lörrach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500000</c:v>
                </c:pt>
                <c:pt idx="1">
                  <c:v>750000</c:v>
                </c:pt>
                <c:pt idx="2">
                  <c:v>630000</c:v>
                </c:pt>
                <c:pt idx="3">
                  <c:v>410000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Berlin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900000</c:v>
                </c:pt>
                <c:pt idx="1">
                  <c:v>810000</c:v>
                </c:pt>
                <c:pt idx="2">
                  <c:v>700000</c:v>
                </c:pt>
                <c:pt idx="3">
                  <c:v>960000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Hamburg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750000</c:v>
                </c:pt>
                <c:pt idx="1">
                  <c:v>960000</c:v>
                </c:pt>
                <c:pt idx="2">
                  <c:v>600000</c:v>
                </c:pt>
                <c:pt idx="3">
                  <c:v>210000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München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500000</c:v>
                </c:pt>
                <c:pt idx="1">
                  <c:v>600000</c:v>
                </c:pt>
                <c:pt idx="2">
                  <c:v>700000</c:v>
                </c:pt>
                <c:pt idx="3">
                  <c:v>800000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Saarland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Tabelle1!$F$2:$F$5</c:f>
              <c:numCache>
                <c:formatCode>General</c:formatCode>
                <c:ptCount val="4"/>
                <c:pt idx="0">
                  <c:v>150000</c:v>
                </c:pt>
                <c:pt idx="1">
                  <c:v>241000</c:v>
                </c:pt>
                <c:pt idx="2">
                  <c:v>199999</c:v>
                </c:pt>
                <c:pt idx="3">
                  <c:v>200000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-1217983920"/>
        <c:axId val="-1217975760"/>
      </c:lineChart>
      <c:catAx>
        <c:axId val="-121798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217975760"/>
        <c:crosses val="autoZero"/>
        <c:auto val="1"/>
        <c:lblAlgn val="ctr"/>
        <c:lblOffset val="100"/>
        <c:noMultiLvlLbl val="0"/>
      </c:catAx>
      <c:valAx>
        <c:axId val="-1217975760"/>
        <c:scaling>
          <c:orientation val="minMax"/>
          <c:max val="1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21798392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Budget Verbraucht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Projekt 1</c:v>
                </c:pt>
                <c:pt idx="1">
                  <c:v>Projekt 2</c:v>
                </c:pt>
                <c:pt idx="2">
                  <c:v>Projekt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0.5</c:v>
                </c:pt>
                <c:pt idx="1">
                  <c:v>0.1</c:v>
                </c:pt>
                <c:pt idx="2">
                  <c:v>0.7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Budget Verbleibend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Projekt 1</c:v>
                </c:pt>
                <c:pt idx="1">
                  <c:v>Projekt 2</c:v>
                </c:pt>
                <c:pt idx="2">
                  <c:v>Projekt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0.5</c:v>
                </c:pt>
                <c:pt idx="1">
                  <c:v>0.9</c:v>
                </c:pt>
                <c:pt idx="2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147477648"/>
        <c:axId val="-1147468400"/>
      </c:barChart>
      <c:catAx>
        <c:axId val="-1147477648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47468400"/>
        <c:crosses val="max"/>
        <c:auto val="1"/>
        <c:lblAlgn val="ctr"/>
        <c:lblOffset val="100"/>
        <c:noMultiLvlLbl val="0"/>
      </c:catAx>
      <c:valAx>
        <c:axId val="-114746840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4747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Kapitalwert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Projekt 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Projekt 2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-30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 Projekt 3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-1218052528"/>
        <c:axId val="-1218051440"/>
      </c:barChart>
      <c:catAx>
        <c:axId val="-121805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218051440"/>
        <c:crosses val="autoZero"/>
        <c:auto val="1"/>
        <c:lblAlgn val="ctr"/>
        <c:lblOffset val="100"/>
        <c:noMultiLvlLbl val="0"/>
      </c:catAx>
      <c:valAx>
        <c:axId val="-1218051440"/>
        <c:scaling>
          <c:orientation val="minMax"/>
          <c:max val="60"/>
          <c:min val="-30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21805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64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73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60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5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48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67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97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39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51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06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06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5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Diagramme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Nico Wickersheim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4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Budget nach Standort</a:t>
            </a:r>
            <a:endParaRPr lang="de-DE" dirty="0"/>
          </a:p>
        </p:txBody>
      </p:sp>
      <p:graphicFrame>
        <p:nvGraphicFramePr>
          <p:cNvPr id="27" name="Inhaltsplatzhalter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1810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889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Budget nach Projekt</a:t>
            </a:r>
            <a:endParaRPr lang="de-DE" dirty="0"/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6938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17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Kapitalwert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580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69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rbeits-abc.de/wp-content/uploads/2014/04/zufriedene_mitarbei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03"/>
            <a:ext cx="12192000" cy="68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Mitarbeiter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6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Mitarbeiterkapazität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8440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978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Mitarbeiter nach Stufen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0678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021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0" y="3495253"/>
            <a:ext cx="4508754" cy="3002830"/>
          </a:xfrm>
          <a:prstGeom prst="rect">
            <a:avLst/>
          </a:prstGeom>
        </p:spPr>
      </p:pic>
      <p:pic>
        <p:nvPicPr>
          <p:cNvPr id="2050" name="Picture 2" descr="http://www.kehlkopfoperiert-bremen.de/attachments/Image/projekt2.jpg?template=gene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856" y="94247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Projekte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29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Projektübersicht</a:t>
            </a:r>
            <a:endParaRPr lang="de-DE" dirty="0"/>
          </a:p>
        </p:txBody>
      </p:sp>
      <p:graphicFrame>
        <p:nvGraphicFramePr>
          <p:cNvPr id="30" name="Inhaltsplatzhalt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0577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435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 pro Projektleiter</a:t>
            </a:r>
            <a:endParaRPr lang="de-DE" dirty="0"/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389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791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Abgeschlossene Projekte nach Standort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023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073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11" y="2202942"/>
            <a:ext cx="5905500" cy="32385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Budget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2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30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Diagramme</vt:lpstr>
      <vt:lpstr>PowerPoint-Präsentation</vt:lpstr>
      <vt:lpstr>Mitarbeiterkapazität</vt:lpstr>
      <vt:lpstr>Mitarbeiter nach Stufen</vt:lpstr>
      <vt:lpstr>PowerPoint-Präsentation</vt:lpstr>
      <vt:lpstr>Projektübersicht</vt:lpstr>
      <vt:lpstr>Projekte pro Projektleiter</vt:lpstr>
      <vt:lpstr>Abgeschlossene Projekte nach Standort</vt:lpstr>
      <vt:lpstr>PowerPoint-Präsentation</vt:lpstr>
      <vt:lpstr>Budget nach Standort</vt:lpstr>
      <vt:lpstr>Budget nach Projekt</vt:lpstr>
      <vt:lpstr>Kapitalwert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</dc:title>
  <dc:creator>Nico Wickersheim</dc:creator>
  <cp:lastModifiedBy>Nico Wickersheim</cp:lastModifiedBy>
  <cp:revision>19</cp:revision>
  <dcterms:created xsi:type="dcterms:W3CDTF">2016-08-23T07:17:32Z</dcterms:created>
  <dcterms:modified xsi:type="dcterms:W3CDTF">2016-08-23T09:16:18Z</dcterms:modified>
</cp:coreProperties>
</file>