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Abteilungsbudget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95-4B5E-A6BA-63F368F71A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95-4B5E-A6BA-63F368F71A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95-4B5E-A6BA-63F368F71A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Frei</c:v>
                </c:pt>
                <c:pt idx="1">
                  <c:v>Genehmigt</c:v>
                </c:pt>
                <c:pt idx="2">
                  <c:v>Geplant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3000000</c:v>
                </c:pt>
                <c:pt idx="1">
                  <c:v>500000</c:v>
                </c:pt>
                <c:pt idx="2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E-4E18-BD73-04706410966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Mitarbeiter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BA-48D8-A1B7-0D44905CD1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BA-48D8-A1B7-0D44905CD1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BA-48D8-A1B7-0D44905CD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In Projekten</c:v>
                </c:pt>
                <c:pt idx="1">
                  <c:v>Frei</c:v>
                </c:pt>
                <c:pt idx="2">
                  <c:v>Verplant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80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BA-48D8-A1B7-0D44905CD1D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Projektleiter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3B-46C0-9F27-97567E33BC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3B-46C0-9F27-97567E33BC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In Projekt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#,##0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B-46C0-9F27-97567E33BC2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175-4E6B-A782-1D16D03A5C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175-4E6B-A782-1D16D03A5C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B4B-4C8C-A304-F3B0D73F64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Genehmigt</c:v>
                </c:pt>
                <c:pt idx="1">
                  <c:v>Geplant</c:v>
                </c:pt>
                <c:pt idx="2">
                  <c:v>Ausstehend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75-4E6B-A782-1D16D03A5C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Geschäftszahlen - Entwicklung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200000</c:v>
                </c:pt>
                <c:pt idx="1">
                  <c:v>150000</c:v>
                </c:pt>
                <c:pt idx="2">
                  <c:v>35000</c:v>
                </c:pt>
                <c:pt idx="3">
                  <c:v>560000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F-4AF7-9A46-FA20B13F736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Einnahmen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250000</c:v>
                </c:pt>
                <c:pt idx="1">
                  <c:v>175000</c:v>
                </c:pt>
                <c:pt idx="2">
                  <c:v>40000</c:v>
                </c:pt>
                <c:pt idx="3">
                  <c:v>600000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7F-4AF7-9A46-FA20B13F736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Gewinn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50000</c:v>
                </c:pt>
                <c:pt idx="1">
                  <c:v>25000</c:v>
                </c:pt>
                <c:pt idx="2">
                  <c:v>5000</c:v>
                </c:pt>
                <c:pt idx="3">
                  <c:v>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7F-4AF7-9A46-FA20B13F7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031160"/>
        <c:axId val="235032144"/>
      </c:lineChart>
      <c:catAx>
        <c:axId val="2350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2144"/>
        <c:crosses val="autoZero"/>
        <c:auto val="1"/>
        <c:lblAlgn val="ctr"/>
        <c:lblOffset val="100"/>
        <c:noMultiLvlLbl val="0"/>
      </c:catAx>
      <c:valAx>
        <c:axId val="23503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Projektübersicht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Eingang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15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A-499F-9DC7-31589528370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Annahme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7A-499F-9DC7-315895283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5031160"/>
        <c:axId val="235032144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Ablehnung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7A-499F-9DC7-315895283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031160"/>
        <c:axId val="235032144"/>
      </c:lineChart>
      <c:catAx>
        <c:axId val="2350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2144"/>
        <c:crosses val="autoZero"/>
        <c:auto val="1"/>
        <c:lblAlgn val="ctr"/>
        <c:lblOffset val="100"/>
        <c:noMultiLvlLbl val="0"/>
      </c:catAx>
      <c:valAx>
        <c:axId val="23503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</dgm:pt>
    <dgm:pt modelId="{AED635C5-C02E-4404-B18C-15B9F3F141FA}" type="sibTrans" cxnId="{CBF80183-2EB0-4278-A38C-DDAAFA4984FA}">
      <dgm:prSet/>
      <dgm:spPr/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FAB06F-6047-4D7A-99C9-3E0463A3339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A59C934-467D-4856-9C28-03C4FF89EE2C}">
      <dgm:prSet phldrT="[Text]"/>
      <dgm:spPr/>
      <dgm:t>
        <a:bodyPr/>
        <a:lstStyle/>
        <a:p>
          <a:r>
            <a:rPr lang="de-DE" dirty="0"/>
            <a:t>Termin</a:t>
          </a:r>
        </a:p>
      </dgm:t>
    </dgm:pt>
    <dgm:pt modelId="{2069139C-F1B0-4C91-831F-D1A899B14BBE}" type="parTrans" cxnId="{292959C0-E95D-44CE-8C01-E1F6B17898C5}">
      <dgm:prSet/>
      <dgm:spPr/>
      <dgm:t>
        <a:bodyPr/>
        <a:lstStyle/>
        <a:p>
          <a:endParaRPr lang="de-DE"/>
        </a:p>
      </dgm:t>
    </dgm:pt>
    <dgm:pt modelId="{851A056E-5DAC-4983-A3B9-1B274A51C0E4}" type="sibTrans" cxnId="{292959C0-E95D-44CE-8C01-E1F6B17898C5}">
      <dgm:prSet/>
      <dgm:spPr/>
      <dgm:t>
        <a:bodyPr/>
        <a:lstStyle/>
        <a:p>
          <a:endParaRPr lang="de-DE"/>
        </a:p>
      </dgm:t>
    </dgm:pt>
    <dgm:pt modelId="{DF218AF4-A42B-4CB9-89D0-19BF1503E503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F05587A7-166F-41B5-B55F-F0F9E799C4D2}" type="parTrans" cxnId="{D1C220F8-C189-4404-BD77-B115AE194BEE}">
      <dgm:prSet/>
      <dgm:spPr/>
      <dgm:t>
        <a:bodyPr/>
        <a:lstStyle/>
        <a:p>
          <a:endParaRPr lang="de-DE"/>
        </a:p>
      </dgm:t>
    </dgm:pt>
    <dgm:pt modelId="{B1EF5199-5AC4-4E0D-89CB-E1055979FC68}" type="sibTrans" cxnId="{D1C220F8-C189-4404-BD77-B115AE194BEE}">
      <dgm:prSet/>
      <dgm:spPr/>
      <dgm:t>
        <a:bodyPr/>
        <a:lstStyle/>
        <a:p>
          <a:endParaRPr lang="de-DE"/>
        </a:p>
      </dgm:t>
    </dgm:pt>
    <dgm:pt modelId="{17461958-84D5-41D3-8B3F-D4D8FE402563}">
      <dgm:prSet phldrT="[Text]"/>
      <dgm:spPr/>
      <dgm:t>
        <a:bodyPr/>
        <a:lstStyle/>
        <a:p>
          <a:r>
            <a:rPr lang="de-DE" dirty="0"/>
            <a:t>Ihre Software</a:t>
          </a:r>
        </a:p>
      </dgm:t>
    </dgm:pt>
    <dgm:pt modelId="{8EBFF1ED-9959-4946-A97A-409262BFC04E}" type="parTrans" cxnId="{19774C79-E308-4418-BCEB-E7B584C6632F}">
      <dgm:prSet/>
      <dgm:spPr/>
      <dgm:t>
        <a:bodyPr/>
        <a:lstStyle/>
        <a:p>
          <a:endParaRPr lang="de-DE"/>
        </a:p>
      </dgm:t>
    </dgm:pt>
    <dgm:pt modelId="{C553B865-A0BC-46DF-883A-6E8DB776E168}" type="sibTrans" cxnId="{19774C79-E308-4418-BCEB-E7B584C6632F}">
      <dgm:prSet/>
      <dgm:spPr/>
      <dgm:t>
        <a:bodyPr/>
        <a:lstStyle/>
        <a:p>
          <a:endParaRPr lang="de-DE"/>
        </a:p>
      </dgm:t>
    </dgm:pt>
    <dgm:pt modelId="{CB9BBD33-EA68-4B7D-8D52-3B4AFB3019F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781F6AE5-C7C4-4D64-9F24-8ADA8C5F4C34}" type="parTrans" cxnId="{90D4E7B3-4631-4F8D-A1C1-8A467DAFF8D5}">
      <dgm:prSet/>
      <dgm:spPr/>
      <dgm:t>
        <a:bodyPr/>
        <a:lstStyle/>
        <a:p>
          <a:endParaRPr lang="de-DE"/>
        </a:p>
      </dgm:t>
    </dgm:pt>
    <dgm:pt modelId="{D233313D-20C0-4DA2-90DB-81B38AF232A0}" type="sibTrans" cxnId="{90D4E7B3-4631-4F8D-A1C1-8A467DAFF8D5}">
      <dgm:prSet/>
      <dgm:spPr/>
      <dgm:t>
        <a:bodyPr/>
        <a:lstStyle/>
        <a:p>
          <a:endParaRPr lang="de-DE"/>
        </a:p>
      </dgm:t>
    </dgm:pt>
    <dgm:pt modelId="{0BC01F42-1487-42A2-A475-EB00989A1855}" type="pres">
      <dgm:prSet presAssocID="{02FAB06F-6047-4D7A-99C9-3E0463A33395}" presName="compositeShape" presStyleCnt="0">
        <dgm:presLayoutVars>
          <dgm:chMax val="9"/>
          <dgm:dir/>
          <dgm:resizeHandles val="exact"/>
        </dgm:presLayoutVars>
      </dgm:prSet>
      <dgm:spPr/>
    </dgm:pt>
    <dgm:pt modelId="{868C521D-94FA-4C00-8ED1-65CCCA768443}" type="pres">
      <dgm:prSet presAssocID="{02FAB06F-6047-4D7A-99C9-3E0463A33395}" presName="triangle1" presStyleLbl="node1" presStyleIdx="0" presStyleCnt="4">
        <dgm:presLayoutVars>
          <dgm:bulletEnabled val="1"/>
        </dgm:presLayoutVars>
      </dgm:prSet>
      <dgm:spPr/>
    </dgm:pt>
    <dgm:pt modelId="{959F0FDC-E37F-4C25-9542-767EBFE4521F}" type="pres">
      <dgm:prSet presAssocID="{02FAB06F-6047-4D7A-99C9-3E0463A33395}" presName="triangle2" presStyleLbl="node1" presStyleIdx="1" presStyleCnt="4">
        <dgm:presLayoutVars>
          <dgm:bulletEnabled val="1"/>
        </dgm:presLayoutVars>
      </dgm:prSet>
      <dgm:spPr/>
    </dgm:pt>
    <dgm:pt modelId="{6FF848CE-9A6C-44BA-BF8D-1B2E21230130}" type="pres">
      <dgm:prSet presAssocID="{02FAB06F-6047-4D7A-99C9-3E0463A33395}" presName="triangle3" presStyleLbl="node1" presStyleIdx="2" presStyleCnt="4">
        <dgm:presLayoutVars>
          <dgm:bulletEnabled val="1"/>
        </dgm:presLayoutVars>
      </dgm:prSet>
      <dgm:spPr/>
    </dgm:pt>
    <dgm:pt modelId="{7152CC46-503B-43E9-9ADD-6DDBD9B0191F}" type="pres">
      <dgm:prSet presAssocID="{02FAB06F-6047-4D7A-99C9-3E0463A3339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3ED4FCC-884B-404A-92EB-25D33B8B1FCC}" type="presOf" srcId="{17461958-84D5-41D3-8B3F-D4D8FE402563}" destId="{6FF848CE-9A6C-44BA-BF8D-1B2E21230130}" srcOrd="0" destOrd="0" presId="urn:microsoft.com/office/officeart/2005/8/layout/pyramid4"/>
    <dgm:cxn modelId="{4E20B024-4F12-4F7F-B6CD-FA9B4BD470A3}" type="presOf" srcId="{CB9BBD33-EA68-4B7D-8D52-3B4AFB3019F9}" destId="{7152CC46-503B-43E9-9ADD-6DDBD9B0191F}" srcOrd="0" destOrd="0" presId="urn:microsoft.com/office/officeart/2005/8/layout/pyramid4"/>
    <dgm:cxn modelId="{D1C220F8-C189-4404-BD77-B115AE194BEE}" srcId="{02FAB06F-6047-4D7A-99C9-3E0463A33395}" destId="{DF218AF4-A42B-4CB9-89D0-19BF1503E503}" srcOrd="1" destOrd="0" parTransId="{F05587A7-166F-41B5-B55F-F0F9E799C4D2}" sibTransId="{B1EF5199-5AC4-4E0D-89CB-E1055979FC68}"/>
    <dgm:cxn modelId="{90D4E7B3-4631-4F8D-A1C1-8A467DAFF8D5}" srcId="{02FAB06F-6047-4D7A-99C9-3E0463A33395}" destId="{CB9BBD33-EA68-4B7D-8D52-3B4AFB3019F9}" srcOrd="3" destOrd="0" parTransId="{781F6AE5-C7C4-4D64-9F24-8ADA8C5F4C34}" sibTransId="{D233313D-20C0-4DA2-90DB-81B38AF232A0}"/>
    <dgm:cxn modelId="{C4AB06CA-B811-4B4F-8595-CDA1D1BCDB81}" type="presOf" srcId="{DF218AF4-A42B-4CB9-89D0-19BF1503E503}" destId="{959F0FDC-E37F-4C25-9542-767EBFE4521F}" srcOrd="0" destOrd="0" presId="urn:microsoft.com/office/officeart/2005/8/layout/pyramid4"/>
    <dgm:cxn modelId="{5C459080-ED3A-4526-AEC3-C08B05056408}" type="presOf" srcId="{02FAB06F-6047-4D7A-99C9-3E0463A33395}" destId="{0BC01F42-1487-42A2-A475-EB00989A1855}" srcOrd="0" destOrd="0" presId="urn:microsoft.com/office/officeart/2005/8/layout/pyramid4"/>
    <dgm:cxn modelId="{2BD48BB8-CCDC-4295-8E88-93550284277B}" type="presOf" srcId="{9A59C934-467D-4856-9C28-03C4FF89EE2C}" destId="{868C521D-94FA-4C00-8ED1-65CCCA768443}" srcOrd="0" destOrd="0" presId="urn:microsoft.com/office/officeart/2005/8/layout/pyramid4"/>
    <dgm:cxn modelId="{19774C79-E308-4418-BCEB-E7B584C6632F}" srcId="{02FAB06F-6047-4D7A-99C9-3E0463A33395}" destId="{17461958-84D5-41D3-8B3F-D4D8FE402563}" srcOrd="2" destOrd="0" parTransId="{8EBFF1ED-9959-4946-A97A-409262BFC04E}" sibTransId="{C553B865-A0BC-46DF-883A-6E8DB776E168}"/>
    <dgm:cxn modelId="{292959C0-E95D-44CE-8C01-E1F6B17898C5}" srcId="{02FAB06F-6047-4D7A-99C9-3E0463A33395}" destId="{9A59C934-467D-4856-9C28-03C4FF89EE2C}" srcOrd="0" destOrd="0" parTransId="{2069139C-F1B0-4C91-831F-D1A899B14BBE}" sibTransId="{851A056E-5DAC-4983-A3B9-1B274A51C0E4}"/>
    <dgm:cxn modelId="{C7F1663A-6810-4030-89E8-3A627F7F8BEC}" type="presParOf" srcId="{0BC01F42-1487-42A2-A475-EB00989A1855}" destId="{868C521D-94FA-4C00-8ED1-65CCCA768443}" srcOrd="0" destOrd="0" presId="urn:microsoft.com/office/officeart/2005/8/layout/pyramid4"/>
    <dgm:cxn modelId="{55FC166D-EB50-4BFD-9CD1-58EFCE87C0BE}" type="presParOf" srcId="{0BC01F42-1487-42A2-A475-EB00989A1855}" destId="{959F0FDC-E37F-4C25-9542-767EBFE4521F}" srcOrd="1" destOrd="0" presId="urn:microsoft.com/office/officeart/2005/8/layout/pyramid4"/>
    <dgm:cxn modelId="{B3CACBA1-BD64-4563-A038-3414C9819752}" type="presParOf" srcId="{0BC01F42-1487-42A2-A475-EB00989A1855}" destId="{6FF848CE-9A6C-44BA-BF8D-1B2E21230130}" srcOrd="2" destOrd="0" presId="urn:microsoft.com/office/officeart/2005/8/layout/pyramid4"/>
    <dgm:cxn modelId="{3D106580-D802-4C55-B03C-7F8D5803F588}" type="presParOf" srcId="{0BC01F42-1487-42A2-A475-EB00989A1855}" destId="{7152CC46-503B-43E9-9ADD-6DDBD9B0191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C521D-94FA-4C00-8ED1-65CCCA768443}">
      <dsp:nvSpPr>
        <dsp:cNvPr id="0" name=""/>
        <dsp:cNvSpPr/>
      </dsp:nvSpPr>
      <dsp:spPr>
        <a:xfrm>
          <a:off x="1066197" y="0"/>
          <a:ext cx="1629709" cy="162970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Termin</a:t>
          </a:r>
        </a:p>
      </dsp:txBody>
      <dsp:txXfrm>
        <a:off x="1473624" y="814855"/>
        <a:ext cx="814855" cy="814854"/>
      </dsp:txXfrm>
    </dsp:sp>
    <dsp:sp modelId="{959F0FDC-E37F-4C25-9542-767EBFE4521F}">
      <dsp:nvSpPr>
        <dsp:cNvPr id="0" name=""/>
        <dsp:cNvSpPr/>
      </dsp:nvSpPr>
      <dsp:spPr>
        <a:xfrm>
          <a:off x="251342" y="1629709"/>
          <a:ext cx="1629709" cy="162970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Kosten</a:t>
          </a:r>
        </a:p>
      </dsp:txBody>
      <dsp:txXfrm>
        <a:off x="658769" y="2444564"/>
        <a:ext cx="814855" cy="814854"/>
      </dsp:txXfrm>
    </dsp:sp>
    <dsp:sp modelId="{6FF848CE-9A6C-44BA-BF8D-1B2E21230130}">
      <dsp:nvSpPr>
        <dsp:cNvPr id="0" name=""/>
        <dsp:cNvSpPr/>
      </dsp:nvSpPr>
      <dsp:spPr>
        <a:xfrm rot="10800000">
          <a:off x="1066197" y="1629709"/>
          <a:ext cx="1629709" cy="1629709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Ihre Software</a:t>
          </a:r>
        </a:p>
      </dsp:txBody>
      <dsp:txXfrm rot="10800000">
        <a:off x="1473624" y="1629709"/>
        <a:ext cx="814855" cy="814854"/>
      </dsp:txXfrm>
    </dsp:sp>
    <dsp:sp modelId="{7152CC46-503B-43E9-9ADD-6DDBD9B0191F}">
      <dsp:nvSpPr>
        <dsp:cNvPr id="0" name=""/>
        <dsp:cNvSpPr/>
      </dsp:nvSpPr>
      <dsp:spPr>
        <a:xfrm>
          <a:off x="1881051" y="1629709"/>
          <a:ext cx="1629709" cy="162970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Leistung</a:t>
          </a:r>
        </a:p>
      </dsp:txBody>
      <dsp:txXfrm>
        <a:off x="2288478" y="2444564"/>
        <a:ext cx="814855" cy="814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50EEF-7966-4597-A415-D5376264371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2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Vorstellung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  <a:p>
            <a:r>
              <a:rPr lang="de-DE" dirty="0"/>
              <a:t>Projektteam</a:t>
            </a:r>
          </a:p>
          <a:p>
            <a:r>
              <a:rPr lang="de-DE" dirty="0"/>
              <a:t>Vorgehensweise PM</a:t>
            </a:r>
          </a:p>
          <a:p>
            <a:r>
              <a:rPr lang="de-DE" dirty="0"/>
              <a:t>Projektziel</a:t>
            </a:r>
          </a:p>
          <a:p>
            <a:r>
              <a:rPr lang="de-DE" dirty="0"/>
              <a:t>Weiteres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Softwarefirma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Projektmanagement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39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960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02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PM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kundenspezifischer Software zur Projektantragsverwaltung</a:t>
            </a:r>
          </a:p>
          <a:p>
            <a:pPr lvl="1"/>
            <a:r>
              <a:rPr lang="de-DE" dirty="0"/>
              <a:t>PAMS = Projektantragsmanagementsystem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014090267"/>
              </p:ext>
            </p:extLst>
          </p:nvPr>
        </p:nvGraphicFramePr>
        <p:xfrm>
          <a:off x="6897188" y="2782389"/>
          <a:ext cx="3762103" cy="325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49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Zeitliche Gegebenheiten (Ist/Soll)</a:t>
            </a:r>
          </a:p>
          <a:p>
            <a:r>
              <a:rPr lang="de-DE" dirty="0"/>
              <a:t>Fortschrittsermittlung (Schätzklausur PL)</a:t>
            </a:r>
          </a:p>
          <a:p>
            <a:r>
              <a:rPr lang="de-DE" dirty="0"/>
              <a:t>Prioritäten (hoch, mittel, niedrig)</a:t>
            </a:r>
          </a:p>
          <a:p>
            <a:r>
              <a:rPr lang="de-DE" dirty="0"/>
              <a:t>Statusverwaltung (Eingang, Offen, Genehmigt, Abgelehnt, Abgeschlossen)</a:t>
            </a:r>
          </a:p>
          <a:p>
            <a:r>
              <a:rPr lang="de-DE" dirty="0"/>
              <a:t>% Überschreitungen</a:t>
            </a:r>
          </a:p>
          <a:p>
            <a:pPr lvl="1"/>
            <a:r>
              <a:rPr lang="de-DE" dirty="0"/>
              <a:t>Zeit (Plan / Istwert)</a:t>
            </a:r>
          </a:p>
          <a:p>
            <a:pPr lvl="1"/>
            <a:r>
              <a:rPr lang="de-DE" dirty="0"/>
              <a:t>Budget (Plan / Istwert)</a:t>
            </a:r>
          </a:p>
          <a:p>
            <a:r>
              <a:rPr lang="de-DE" dirty="0"/>
              <a:t>Monetäre Kennzahlen (Kosten / Nutzen)</a:t>
            </a:r>
          </a:p>
          <a:p>
            <a:r>
              <a:rPr lang="de-DE" dirty="0"/>
              <a:t>Projektplananzeige (Übersicht)</a:t>
            </a:r>
          </a:p>
          <a:p>
            <a:r>
              <a:rPr lang="de-DE" dirty="0"/>
              <a:t>Mitarbeitereinsatz / Projektleitereinsatz </a:t>
            </a:r>
            <a:r>
              <a:rPr lang="de-DE"/>
              <a:t>(Personaleinsatz)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48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Führungskräfte</a:t>
            </a:r>
            <a:br>
              <a:rPr lang="de-DE" dirty="0"/>
            </a:br>
            <a:r>
              <a:rPr lang="de-DE" sz="2800" dirty="0"/>
              <a:t>Bereichsleiter / Abteilungsleiter / Teamleiter / Standortleiter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134815" y="1825625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Inhaltsplatzhalter 5"/>
          <p:cNvGraphicFramePr>
            <a:graphicFrameLocks/>
          </p:cNvGraphicFramePr>
          <p:nvPr>
            <p:extLst/>
          </p:nvPr>
        </p:nvGraphicFramePr>
        <p:xfrm>
          <a:off x="3291672" y="1825625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Inhaltsplatzhalter 5"/>
          <p:cNvGraphicFramePr>
            <a:graphicFrameLocks/>
          </p:cNvGraphicFramePr>
          <p:nvPr>
            <p:extLst/>
          </p:nvPr>
        </p:nvGraphicFramePr>
        <p:xfrm>
          <a:off x="6342016" y="1825624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Inhaltsplatzhalter 5"/>
          <p:cNvGraphicFramePr>
            <a:graphicFrameLocks/>
          </p:cNvGraphicFramePr>
          <p:nvPr>
            <p:extLst/>
          </p:nvPr>
        </p:nvGraphicFramePr>
        <p:xfrm>
          <a:off x="9299247" y="1825624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Diagramm 12"/>
          <p:cNvGraphicFramePr/>
          <p:nvPr>
            <p:extLst/>
          </p:nvPr>
        </p:nvGraphicFramePr>
        <p:xfrm>
          <a:off x="134816" y="4158295"/>
          <a:ext cx="5937068" cy="259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Diagramm 13"/>
          <p:cNvGraphicFramePr/>
          <p:nvPr>
            <p:extLst/>
          </p:nvPr>
        </p:nvGraphicFramePr>
        <p:xfrm>
          <a:off x="6254932" y="4263802"/>
          <a:ext cx="5937068" cy="259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8968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 Informationen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Projektantrag</a:t>
            </a:r>
          </a:p>
          <a:p>
            <a:r>
              <a:rPr lang="de-DE" dirty="0"/>
              <a:t>Umfeldanalyse</a:t>
            </a:r>
          </a:p>
          <a:p>
            <a:r>
              <a:rPr lang="de-DE" dirty="0"/>
              <a:t>Kostenanalyse</a:t>
            </a:r>
          </a:p>
          <a:p>
            <a:r>
              <a:rPr lang="de-DE" dirty="0"/>
              <a:t>Chancen / Risiko Portfolio</a:t>
            </a:r>
          </a:p>
          <a:p>
            <a:r>
              <a:rPr lang="de-DE" dirty="0"/>
              <a:t>Unternehmensanalyse</a:t>
            </a:r>
          </a:p>
        </p:txBody>
      </p:sp>
    </p:spTree>
    <p:extLst>
      <p:ext uri="{BB962C8B-B14F-4D97-AF65-F5344CB8AC3E}">
        <p14:creationId xmlns:p14="http://schemas.microsoft.com/office/powerpoint/2010/main" val="23454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65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Vorstellung</vt:lpstr>
      <vt:lpstr>Agenda</vt:lpstr>
      <vt:lpstr>Red Stag</vt:lpstr>
      <vt:lpstr>Projektteam</vt:lpstr>
      <vt:lpstr>Vorgehensweise PM</vt:lpstr>
      <vt:lpstr>Projektziel</vt:lpstr>
      <vt:lpstr>Kennzahlen</vt:lpstr>
      <vt:lpstr>Dashboard Führungskräfte Bereichsleiter / Abteilungsleiter / Teamleiter / Standortleiter</vt:lpstr>
      <vt:lpstr>Weiter Informationen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2</cp:revision>
  <dcterms:created xsi:type="dcterms:W3CDTF">2016-07-26T12:18:38Z</dcterms:created>
  <dcterms:modified xsi:type="dcterms:W3CDTF">2016-07-26T12:31:45Z</dcterms:modified>
</cp:coreProperties>
</file>