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Markazi Text" charset="1" panose="00000500000000000000"/>
      <p:regular r:id="rId14"/>
    </p:embeddedFont>
    <p:embeddedFont>
      <p:font typeface="Markazi Text Bold" charset="1" panose="00000800000000000000"/>
      <p:regular r:id="rId15"/>
    </p:embeddedFont>
    <p:embeddedFont>
      <p:font typeface="Markazi Text Medium" charset="1" panose="00000600000000000000"/>
      <p:regular r:id="rId16"/>
    </p:embeddedFont>
    <p:embeddedFont>
      <p:font typeface="The Youngest" charset="1" panose="00000500000000000000"/>
      <p:regular r:id="rId17"/>
    </p:embeddedFont>
    <p:embeddedFont>
      <p:font typeface="Canva Sans Bold" charset="1" panose="020B0803030501040103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jpeg" Type="http://schemas.openxmlformats.org/officeDocument/2006/relationships/image"/><Relationship Id="rId11" Target="../media/VAGxFJsShpU.mp4" Type="http://schemas.openxmlformats.org/officeDocument/2006/relationships/video"/><Relationship Id="rId12" Target="../media/VAGxFJsShpU.mp4" Type="http://schemas.microsoft.com/office/2007/relationships/media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jpeg" Type="http://schemas.openxmlformats.org/officeDocument/2006/relationships/image"/><Relationship Id="rId5" Target="../media/VAGxFDKq2EM.mp4" Type="http://schemas.openxmlformats.org/officeDocument/2006/relationships/video"/><Relationship Id="rId6" Target="../media/VAGxFDKq2EM.mp4" Type="http://schemas.microsoft.com/office/2007/relationships/media"/><Relationship Id="rId7" Target="../media/image8.jpeg" Type="http://schemas.openxmlformats.org/officeDocument/2006/relationships/image"/><Relationship Id="rId8" Target="../media/VAGxFDUJ96s.mp4" Type="http://schemas.openxmlformats.org/officeDocument/2006/relationships/video"/><Relationship Id="rId9" Target="../media/VAGxFDUJ96s.mp4" Type="http://schemas.microsoft.com/office/2007/relationships/media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Relationship Id="rId6" Target="../media/image12.png" Type="http://schemas.openxmlformats.org/officeDocument/2006/relationships/image"/><Relationship Id="rId7" Target="../media/image13.png" Type="http://schemas.openxmlformats.org/officeDocument/2006/relationships/image"/><Relationship Id="rId8" Target="../media/image1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424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803974" y="9391422"/>
            <a:ext cx="964704" cy="600684"/>
          </a:xfrm>
          <a:custGeom>
            <a:avLst/>
            <a:gdLst/>
            <a:ahLst/>
            <a:cxnLst/>
            <a:rect r="r" b="b" t="t" l="l"/>
            <a:pathLst>
              <a:path h="600684" w="964704">
                <a:moveTo>
                  <a:pt x="0" y="0"/>
                </a:moveTo>
                <a:lnTo>
                  <a:pt x="964704" y="0"/>
                </a:lnTo>
                <a:lnTo>
                  <a:pt x="964704" y="600684"/>
                </a:lnTo>
                <a:lnTo>
                  <a:pt x="0" y="6006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577798" y="516636"/>
            <a:ext cx="1190880" cy="741514"/>
          </a:xfrm>
          <a:custGeom>
            <a:avLst/>
            <a:gdLst/>
            <a:ahLst/>
            <a:cxnLst/>
            <a:rect r="r" b="b" t="t" l="l"/>
            <a:pathLst>
              <a:path h="741514" w="1190880">
                <a:moveTo>
                  <a:pt x="0" y="0"/>
                </a:moveTo>
                <a:lnTo>
                  <a:pt x="1190880" y="0"/>
                </a:lnTo>
                <a:lnTo>
                  <a:pt x="1190880" y="741514"/>
                </a:lnTo>
                <a:lnTo>
                  <a:pt x="0" y="7415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0" y="0"/>
            <a:ext cx="18287998" cy="10286998"/>
            <a:chOff x="0" y="0"/>
            <a:chExt cx="24383997" cy="1371599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61" r="0" b="-61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6577798" y="516636"/>
            <a:ext cx="1190880" cy="741514"/>
          </a:xfrm>
          <a:custGeom>
            <a:avLst/>
            <a:gdLst/>
            <a:ahLst/>
            <a:cxnLst/>
            <a:rect r="r" b="b" t="t" l="l"/>
            <a:pathLst>
              <a:path h="741514" w="1190880">
                <a:moveTo>
                  <a:pt x="0" y="0"/>
                </a:moveTo>
                <a:lnTo>
                  <a:pt x="1190880" y="0"/>
                </a:lnTo>
                <a:lnTo>
                  <a:pt x="1190880" y="741514"/>
                </a:lnTo>
                <a:lnTo>
                  <a:pt x="0" y="7415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12062" y="5551691"/>
            <a:ext cx="13222224" cy="6381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4999">
                <a:solidFill>
                  <a:srgbClr val="FFFFFF"/>
                </a:solidFill>
                <a:latin typeface="Markazi Text"/>
                <a:ea typeface="Markazi Text"/>
                <a:cs typeface="Markazi Text"/>
                <a:sym typeface="Markazi Text"/>
              </a:rPr>
              <a:t>Team No 14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420622" y="2888782"/>
            <a:ext cx="13405104" cy="2254718"/>
            <a:chOff x="0" y="0"/>
            <a:chExt cx="17873472" cy="300629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7873472" cy="3006290"/>
            </a:xfrm>
            <a:custGeom>
              <a:avLst/>
              <a:gdLst/>
              <a:ahLst/>
              <a:cxnLst/>
              <a:rect r="r" b="b" t="t" l="l"/>
              <a:pathLst>
                <a:path h="3006290" w="17873472">
                  <a:moveTo>
                    <a:pt x="0" y="0"/>
                  </a:moveTo>
                  <a:lnTo>
                    <a:pt x="17873472" y="0"/>
                  </a:lnTo>
                  <a:lnTo>
                    <a:pt x="17873472" y="3006290"/>
                  </a:lnTo>
                  <a:lnTo>
                    <a:pt x="0" y="30062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161925"/>
              <a:ext cx="17873472" cy="2844365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6912"/>
                </a:lnSpc>
              </a:pPr>
              <a:r>
                <a:rPr lang="en-US" sz="7200">
                  <a:solidFill>
                    <a:srgbClr val="FFFFFF"/>
                  </a:solidFill>
                  <a:latin typeface="Markazi Text"/>
                  <a:ea typeface="Markazi Text"/>
                  <a:cs typeface="Markazi Text"/>
                  <a:sym typeface="Markazi Text"/>
                </a:rPr>
                <a:t>Problem Theme Student Outreach &amp; Application Tracking System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49699" y="8548167"/>
            <a:ext cx="2318979" cy="1443939"/>
          </a:xfrm>
          <a:custGeom>
            <a:avLst/>
            <a:gdLst/>
            <a:ahLst/>
            <a:cxnLst/>
            <a:rect r="r" b="b" t="t" l="l"/>
            <a:pathLst>
              <a:path h="1443939" w="2318979">
                <a:moveTo>
                  <a:pt x="0" y="0"/>
                </a:moveTo>
                <a:lnTo>
                  <a:pt x="2318979" y="0"/>
                </a:lnTo>
                <a:lnTo>
                  <a:pt x="2318979" y="1443939"/>
                </a:lnTo>
                <a:lnTo>
                  <a:pt x="0" y="14439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14984" y="9621624"/>
            <a:ext cx="457196" cy="547688"/>
            <a:chOff x="0" y="0"/>
            <a:chExt cx="609595" cy="73025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09595" cy="730251"/>
            </a:xfrm>
            <a:custGeom>
              <a:avLst/>
              <a:gdLst/>
              <a:ahLst/>
              <a:cxnLst/>
              <a:rect r="r" b="b" t="t" l="l"/>
              <a:pathLst>
                <a:path h="730251" w="609595">
                  <a:moveTo>
                    <a:pt x="0" y="0"/>
                  </a:moveTo>
                  <a:lnTo>
                    <a:pt x="609595" y="0"/>
                  </a:lnTo>
                  <a:lnTo>
                    <a:pt x="609595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609595" cy="73025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1439"/>
                </a:lnSpc>
              </a:pPr>
              <a:r>
                <a:rPr lang="en-US" sz="1200" b="true">
                  <a:solidFill>
                    <a:srgbClr val="171717"/>
                  </a:solidFill>
                  <a:latin typeface="Markazi Text Bold"/>
                  <a:ea typeface="Markazi Text Bold"/>
                  <a:cs typeface="Markazi Text Bold"/>
                  <a:sym typeface="Markazi Text Bold"/>
                </a:rPr>
                <a:t>2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3257264" y="9621624"/>
            <a:ext cx="2905818" cy="547688"/>
            <a:chOff x="0" y="0"/>
            <a:chExt cx="3874424" cy="73025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874424" cy="730251"/>
            </a:xfrm>
            <a:custGeom>
              <a:avLst/>
              <a:gdLst/>
              <a:ahLst/>
              <a:cxnLst/>
              <a:rect r="r" b="b" t="t" l="l"/>
              <a:pathLst>
                <a:path h="730251" w="3874424">
                  <a:moveTo>
                    <a:pt x="0" y="0"/>
                  </a:moveTo>
                  <a:lnTo>
                    <a:pt x="3874424" y="0"/>
                  </a:lnTo>
                  <a:lnTo>
                    <a:pt x="3874424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0"/>
              <a:ext cx="3874424" cy="73025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171717"/>
                  </a:solidFill>
                  <a:latin typeface="Markazi Text"/>
                  <a:ea typeface="Markazi Text"/>
                  <a:cs typeface="Markazi Text"/>
                  <a:sym typeface="Markazi Text"/>
                </a:rPr>
                <a:t>August 20, 2024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772180" y="1066800"/>
            <a:ext cx="7746485" cy="629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2"/>
              </a:lnSpc>
            </a:pPr>
            <a:r>
              <a:rPr lang="en-US" sz="4400" b="true">
                <a:solidFill>
                  <a:srgbClr val="171717"/>
                </a:solidFill>
                <a:latin typeface="Markazi Text Medium"/>
                <a:ea typeface="Markazi Text Medium"/>
                <a:cs typeface="Markazi Text Medium"/>
                <a:sym typeface="Markazi Text Medium"/>
              </a:rPr>
              <a:t>Problem Statement brief: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72180" y="2445385"/>
            <a:ext cx="16178569" cy="4279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49" indent="-377824" lvl="1">
              <a:lnSpc>
                <a:spcPts val="8749"/>
              </a:lnSpc>
              <a:buFont typeface="Arial"/>
              <a:buChar char="•"/>
            </a:pPr>
            <a:r>
              <a:rPr lang="en-US" sz="3499">
                <a:solidFill>
                  <a:srgbClr val="EB001B"/>
                </a:solidFill>
                <a:latin typeface="The Youngest"/>
                <a:ea typeface="The Youngest"/>
                <a:cs typeface="The Youngest"/>
                <a:sym typeface="The Youngest"/>
              </a:rPr>
              <a:t>Hard to track students: </a:t>
            </a:r>
            <a:r>
              <a:rPr lang="en-US" sz="3499">
                <a:solidFill>
                  <a:srgbClr val="171717"/>
                </a:solidFill>
                <a:latin typeface="The Youngest"/>
                <a:ea typeface="The Youngest"/>
                <a:cs typeface="The Youngest"/>
                <a:sym typeface="The Youngest"/>
              </a:rPr>
              <a:t>Manual forms and links make it slow and confusing.</a:t>
            </a:r>
          </a:p>
          <a:p>
            <a:pPr algn="l" marL="755649" indent="-377824" lvl="1">
              <a:lnSpc>
                <a:spcPts val="8749"/>
              </a:lnSpc>
              <a:buFont typeface="Arial"/>
              <a:buChar char="•"/>
            </a:pPr>
            <a:r>
              <a:rPr lang="en-US" sz="3499">
                <a:solidFill>
                  <a:srgbClr val="EB001B"/>
                </a:solidFill>
                <a:latin typeface="The Youngest"/>
                <a:ea typeface="The Youngest"/>
                <a:cs typeface="The Youngest"/>
                <a:sym typeface="The Youngest"/>
              </a:rPr>
              <a:t>No insight on progress:</a:t>
            </a:r>
            <a:r>
              <a:rPr lang="en-US" sz="3499">
                <a:solidFill>
                  <a:srgbClr val="171717"/>
                </a:solidFill>
                <a:latin typeface="The Youngest"/>
                <a:ea typeface="The Youngest"/>
                <a:cs typeface="The Youngest"/>
                <a:sym typeface="The Youngest"/>
              </a:rPr>
              <a:t> Hard to see who is interested, registered, or completed.</a:t>
            </a:r>
          </a:p>
          <a:p>
            <a:pPr algn="l" marL="755649" indent="-377824" lvl="1">
              <a:lnSpc>
                <a:spcPts val="8749"/>
              </a:lnSpc>
              <a:buFont typeface="Arial"/>
              <a:buChar char="•"/>
            </a:pPr>
            <a:r>
              <a:rPr lang="en-US" sz="3499">
                <a:solidFill>
                  <a:srgbClr val="EB001B"/>
                </a:solidFill>
                <a:latin typeface="The Youngest"/>
                <a:ea typeface="The Youngest"/>
                <a:cs typeface="The Youngest"/>
                <a:sym typeface="The Youngest"/>
              </a:rPr>
              <a:t>Data scattered:</a:t>
            </a:r>
            <a:r>
              <a:rPr lang="en-US" sz="3499">
                <a:solidFill>
                  <a:srgbClr val="171717"/>
                </a:solidFill>
                <a:latin typeface="The Youngest"/>
                <a:ea typeface="The Youngest"/>
                <a:cs typeface="The Youngest"/>
                <a:sym typeface="The Youngest"/>
              </a:rPr>
              <a:t> Information is in many places; admins can’t see it all at once.</a:t>
            </a:r>
          </a:p>
          <a:p>
            <a:pPr algn="l">
              <a:lnSpc>
                <a:spcPts val="8749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772180" y="5969381"/>
            <a:ext cx="17515820" cy="967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49" indent="-377824" lvl="1">
              <a:lnSpc>
                <a:spcPts val="3779"/>
              </a:lnSpc>
              <a:buFont typeface="Arial"/>
              <a:buChar char="•"/>
            </a:pPr>
            <a:r>
              <a:rPr lang="en-US" sz="3499">
                <a:solidFill>
                  <a:srgbClr val="EB001B"/>
                </a:solidFill>
                <a:latin typeface="The Youngest"/>
                <a:ea typeface="The Youngest"/>
                <a:cs typeface="The Youngest"/>
                <a:sym typeface="The Youngest"/>
              </a:rPr>
              <a:t>Limits impact:</a:t>
            </a:r>
            <a:r>
              <a:rPr lang="en-US" sz="3499">
                <a:solidFill>
                  <a:srgbClr val="171717"/>
                </a:solidFill>
                <a:latin typeface="The Youngest"/>
                <a:ea typeface="The Youngest"/>
                <a:cs typeface="The Youngest"/>
                <a:sym typeface="The Youngest"/>
              </a:rPr>
              <a:t> Katalyst struggles to reach more students and maximize STEM (Science,Technology, Engineering, and Mathematics) opportunities.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037918" y="9228822"/>
            <a:ext cx="1113196" cy="693144"/>
          </a:xfrm>
          <a:custGeom>
            <a:avLst/>
            <a:gdLst/>
            <a:ahLst/>
            <a:cxnLst/>
            <a:rect r="r" b="b" t="t" l="l"/>
            <a:pathLst>
              <a:path h="693144" w="1113196">
                <a:moveTo>
                  <a:pt x="0" y="0"/>
                </a:moveTo>
                <a:lnTo>
                  <a:pt x="1113196" y="0"/>
                </a:lnTo>
                <a:lnTo>
                  <a:pt x="1113196" y="693144"/>
                </a:lnTo>
                <a:lnTo>
                  <a:pt x="0" y="6931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14984" y="9621624"/>
            <a:ext cx="457196" cy="547688"/>
            <a:chOff x="0" y="0"/>
            <a:chExt cx="609595" cy="73025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09595" cy="730251"/>
            </a:xfrm>
            <a:custGeom>
              <a:avLst/>
              <a:gdLst/>
              <a:ahLst/>
              <a:cxnLst/>
              <a:rect r="r" b="b" t="t" l="l"/>
              <a:pathLst>
                <a:path h="730251" w="609595">
                  <a:moveTo>
                    <a:pt x="0" y="0"/>
                  </a:moveTo>
                  <a:lnTo>
                    <a:pt x="609595" y="0"/>
                  </a:lnTo>
                  <a:lnTo>
                    <a:pt x="609595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609595" cy="73025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1439"/>
                </a:lnSpc>
              </a:pPr>
              <a:r>
                <a:rPr lang="en-US" sz="1200" b="true">
                  <a:solidFill>
                    <a:srgbClr val="171717"/>
                  </a:solidFill>
                  <a:latin typeface="Markazi Text Bold"/>
                  <a:ea typeface="Markazi Text Bold"/>
                  <a:cs typeface="Markazi Text Bold"/>
                  <a:sym typeface="Markazi Text Bold"/>
                </a:rPr>
                <a:t>3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3257264" y="9621624"/>
            <a:ext cx="2905818" cy="547688"/>
            <a:chOff x="0" y="0"/>
            <a:chExt cx="3874424" cy="73025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874424" cy="730251"/>
            </a:xfrm>
            <a:custGeom>
              <a:avLst/>
              <a:gdLst/>
              <a:ahLst/>
              <a:cxnLst/>
              <a:rect r="r" b="b" t="t" l="l"/>
              <a:pathLst>
                <a:path h="730251" w="3874424">
                  <a:moveTo>
                    <a:pt x="0" y="0"/>
                  </a:moveTo>
                  <a:lnTo>
                    <a:pt x="3874424" y="0"/>
                  </a:lnTo>
                  <a:lnTo>
                    <a:pt x="3874424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0"/>
              <a:ext cx="3874424" cy="73025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171717"/>
                  </a:solidFill>
                  <a:latin typeface="Markazi Text"/>
                  <a:ea typeface="Markazi Text"/>
                  <a:cs typeface="Markazi Text"/>
                  <a:sym typeface="Markazi Text"/>
                </a:rPr>
                <a:t>August 20, 2024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772180" y="765761"/>
            <a:ext cx="16265738" cy="10200823"/>
          </a:xfrm>
          <a:custGeom>
            <a:avLst/>
            <a:gdLst/>
            <a:ahLst/>
            <a:cxnLst/>
            <a:rect r="r" b="b" t="t" l="l"/>
            <a:pathLst>
              <a:path h="10200823" w="16265738">
                <a:moveTo>
                  <a:pt x="0" y="0"/>
                </a:moveTo>
                <a:lnTo>
                  <a:pt x="16265738" y="0"/>
                </a:lnTo>
                <a:lnTo>
                  <a:pt x="16265738" y="10200824"/>
                </a:lnTo>
                <a:lnTo>
                  <a:pt x="0" y="102008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6905" r="0" b="-6905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43582" y="199976"/>
            <a:ext cx="16642828" cy="565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9"/>
              </a:lnSpc>
            </a:pPr>
            <a:r>
              <a:rPr lang="en-US" sz="3999" b="true">
                <a:solidFill>
                  <a:srgbClr val="171717"/>
                </a:solidFill>
                <a:latin typeface="Markazi Text Medium"/>
                <a:ea typeface="Markazi Text Medium"/>
                <a:cs typeface="Markazi Text Medium"/>
                <a:sym typeface="Markazi Text Medium"/>
              </a:rPr>
              <a:t>Solution Overview: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53420" y="2907226"/>
            <a:ext cx="13961745" cy="684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57908" indent="-528954" lvl="1">
              <a:lnSpc>
                <a:spcPts val="5291"/>
              </a:lnSpc>
              <a:buFont typeface="Arial"/>
              <a:buChar char="•"/>
            </a:pPr>
            <a:r>
              <a:rPr lang="en-US" b="true" sz="4899">
                <a:solidFill>
                  <a:srgbClr val="000000"/>
                </a:solidFill>
                <a:latin typeface="Markazi Text Medium"/>
                <a:ea typeface="Markazi Text Medium"/>
                <a:cs typeface="Markazi Text Medium"/>
                <a:sym typeface="Markazi Text Medium"/>
              </a:rPr>
              <a:t>Data-driven decisions replace guesswork in outreach strategy.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-3404799" y="933450"/>
            <a:ext cx="1158751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USP’s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14350" y="4413279"/>
            <a:ext cx="17773650" cy="3351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57908" indent="-528954" lvl="1">
              <a:lnSpc>
                <a:spcPts val="5291"/>
              </a:lnSpc>
              <a:buFont typeface="Arial"/>
              <a:buChar char="•"/>
            </a:pPr>
            <a:r>
              <a:rPr lang="en-US" b="true" sz="4899">
                <a:solidFill>
                  <a:srgbClr val="000000"/>
                </a:solidFill>
                <a:latin typeface="Markazi Text Medium"/>
                <a:ea typeface="Markazi Text Medium"/>
                <a:cs typeface="Markazi Text Medium"/>
                <a:sym typeface="Markazi Text Medium"/>
              </a:rPr>
              <a:t>Enriched UI/UX</a:t>
            </a:r>
            <a:r>
              <a:rPr lang="en-US" b="true" sz="4899">
                <a:solidFill>
                  <a:srgbClr val="000000"/>
                </a:solidFill>
                <a:latin typeface="Markazi Text Medium"/>
                <a:ea typeface="Markazi Text Medium"/>
                <a:cs typeface="Markazi Text Medium"/>
                <a:sym typeface="Markazi Text Medium"/>
              </a:rPr>
              <a:t> – Autofill details in Application form and required fields reducing errors and manual efforts , Prevention of fraud and duplicate entries.</a:t>
            </a:r>
          </a:p>
          <a:p>
            <a:pPr algn="l">
              <a:lnSpc>
                <a:spcPts val="5291"/>
              </a:lnSpc>
            </a:pPr>
          </a:p>
          <a:p>
            <a:pPr algn="l" marL="1057908" indent="-528954" lvl="1">
              <a:lnSpc>
                <a:spcPts val="5291"/>
              </a:lnSpc>
              <a:buFont typeface="Arial"/>
              <a:buChar char="•"/>
            </a:pPr>
            <a:r>
              <a:rPr lang="en-US" b="true" sz="4899">
                <a:solidFill>
                  <a:srgbClr val="000000"/>
                </a:solidFill>
                <a:latin typeface="Markazi Text Medium"/>
                <a:ea typeface="Markazi Text Medium"/>
                <a:cs typeface="Markazi Text Medium"/>
                <a:sym typeface="Markazi Text Medium"/>
              </a:rPr>
              <a:t>Smart Admin Control – Analytics-driven dashboards make event planning and lead management effortless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5618384" y="8653201"/>
            <a:ext cx="2150294" cy="1338905"/>
          </a:xfrm>
          <a:custGeom>
            <a:avLst/>
            <a:gdLst/>
            <a:ahLst/>
            <a:cxnLst/>
            <a:rect r="r" b="b" t="t" l="l"/>
            <a:pathLst>
              <a:path h="1338905" w="2150294">
                <a:moveTo>
                  <a:pt x="0" y="0"/>
                </a:moveTo>
                <a:lnTo>
                  <a:pt x="2150294" y="0"/>
                </a:lnTo>
                <a:lnTo>
                  <a:pt x="2150294" y="1338905"/>
                </a:lnTo>
                <a:lnTo>
                  <a:pt x="0" y="13389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803974" y="9391422"/>
            <a:ext cx="964704" cy="600684"/>
          </a:xfrm>
          <a:custGeom>
            <a:avLst/>
            <a:gdLst/>
            <a:ahLst/>
            <a:cxnLst/>
            <a:rect r="r" b="b" t="t" l="l"/>
            <a:pathLst>
              <a:path h="600684" w="964704">
                <a:moveTo>
                  <a:pt x="0" y="0"/>
                </a:moveTo>
                <a:lnTo>
                  <a:pt x="964704" y="0"/>
                </a:lnTo>
                <a:lnTo>
                  <a:pt x="964704" y="600684"/>
                </a:lnTo>
                <a:lnTo>
                  <a:pt x="0" y="6006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14984" y="9621624"/>
            <a:ext cx="457196" cy="547688"/>
            <a:chOff x="0" y="0"/>
            <a:chExt cx="609595" cy="73025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09595" cy="730251"/>
            </a:xfrm>
            <a:custGeom>
              <a:avLst/>
              <a:gdLst/>
              <a:ahLst/>
              <a:cxnLst/>
              <a:rect r="r" b="b" t="t" l="l"/>
              <a:pathLst>
                <a:path h="730251" w="609595">
                  <a:moveTo>
                    <a:pt x="0" y="0"/>
                  </a:moveTo>
                  <a:lnTo>
                    <a:pt x="609595" y="0"/>
                  </a:lnTo>
                  <a:lnTo>
                    <a:pt x="609595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609595" cy="73025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1439"/>
                </a:lnSpc>
              </a:pPr>
              <a:r>
                <a:rPr lang="en-US" sz="1200" b="true">
                  <a:solidFill>
                    <a:srgbClr val="171717"/>
                  </a:solidFill>
                  <a:latin typeface="Markazi Text Bold"/>
                  <a:ea typeface="Markazi Text Bold"/>
                  <a:cs typeface="Markazi Text Bold"/>
                  <a:sym typeface="Markazi Text Bold"/>
                </a:rPr>
                <a:t>4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3257264" y="9621624"/>
            <a:ext cx="2905818" cy="547688"/>
            <a:chOff x="0" y="0"/>
            <a:chExt cx="3874424" cy="73025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874424" cy="730251"/>
            </a:xfrm>
            <a:custGeom>
              <a:avLst/>
              <a:gdLst/>
              <a:ahLst/>
              <a:cxnLst/>
              <a:rect r="r" b="b" t="t" l="l"/>
              <a:pathLst>
                <a:path h="730251" w="3874424">
                  <a:moveTo>
                    <a:pt x="0" y="0"/>
                  </a:moveTo>
                  <a:lnTo>
                    <a:pt x="3874424" y="0"/>
                  </a:lnTo>
                  <a:lnTo>
                    <a:pt x="3874424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0"/>
              <a:ext cx="3874424" cy="73025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171717"/>
                  </a:solidFill>
                  <a:latin typeface="Markazi Text"/>
                  <a:ea typeface="Markazi Text"/>
                  <a:cs typeface="Markazi Text"/>
                  <a:sym typeface="Markazi Text"/>
                </a:rPr>
                <a:t>August 20, 2024</a:t>
              </a:r>
            </a:p>
          </p:txBody>
        </p:sp>
      </p:grpSp>
      <p:pic>
        <p:nvPicPr>
          <p:cNvPr name="Picture 9" id="9">
            <a:hlinkClick action="ppaction://media"/>
          </p:cNvPr>
          <p:cNvPicPr>
            <a:picLocks noChangeAspect="true"/>
          </p:cNvPicPr>
          <p:nvPr>
            <a:videoFile r:link="rId5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9581874" y="5522260"/>
            <a:ext cx="8013161" cy="3736040"/>
          </a:xfrm>
          <a:prstGeom prst="rect">
            <a:avLst/>
          </a:prstGeom>
        </p:spPr>
      </p:pic>
      <p:pic>
        <p:nvPicPr>
          <p:cNvPr name="Picture 10" id="10">
            <a:hlinkClick action="ppaction://media"/>
          </p:cNvPr>
          <p:cNvPicPr>
            <a:picLocks noChangeAspect="true"/>
          </p:cNvPicPr>
          <p:nvPr>
            <a:videoFile r:link="rId8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3906011" y="646681"/>
            <a:ext cx="9672063" cy="4513629"/>
          </a:xfrm>
          <a:prstGeom prst="rect">
            <a:avLst/>
          </a:prstGeom>
        </p:spPr>
      </p:pic>
      <p:pic>
        <p:nvPicPr>
          <p:cNvPr name="Picture 11" id="11">
            <a:hlinkClick action="ppaction://media"/>
          </p:cNvPr>
          <p:cNvPicPr>
            <a:picLocks noChangeAspect="true"/>
          </p:cNvPicPr>
          <p:nvPr>
            <a:videoFile r:link="rId11"/>
            <p:extLst>
              <p:ext uri="{DAA4B4D4-6D71-4841-9C94-3DE7FCFB9230}">
                <p14:media xmlns:p14="http://schemas.microsoft.com/office/powerpoint/2010/main" r:embed="rId12"/>
              </p:ext>
            </p:extLst>
          </p:nvPr>
        </p:nvPicPr>
        <p:blipFill>
          <a:blip r:embed="rId10"/>
          <a:srcRect l="617" t="0" r="617" b="0"/>
          <a:stretch>
            <a:fillRect/>
          </a:stretch>
        </p:blipFill>
        <p:spPr>
          <a:xfrm flipH="false" flipV="false" rot="0">
            <a:off x="1353162" y="5522260"/>
            <a:ext cx="7165115" cy="3869162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420628" y="477395"/>
            <a:ext cx="16642828" cy="587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35"/>
              </a:lnSpc>
            </a:pPr>
            <a:r>
              <a:rPr lang="en-US" sz="4199" b="true">
                <a:solidFill>
                  <a:srgbClr val="171717"/>
                </a:solidFill>
                <a:latin typeface="Markazi Text Medium"/>
                <a:ea typeface="Markazi Text Medium"/>
                <a:cs typeface="Markazi Text Medium"/>
                <a:sym typeface="Markazi Text Medium"/>
              </a:rPr>
              <a:t>Demo/Prototype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</p:childTnLst>
        </p:cTn>
      </p:par>
    </p:tnLst>
  </p:timing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022564" y="8904868"/>
            <a:ext cx="1746114" cy="1087238"/>
          </a:xfrm>
          <a:custGeom>
            <a:avLst/>
            <a:gdLst/>
            <a:ahLst/>
            <a:cxnLst/>
            <a:rect r="r" b="b" t="t" l="l"/>
            <a:pathLst>
              <a:path h="1087238" w="1746114">
                <a:moveTo>
                  <a:pt x="0" y="0"/>
                </a:moveTo>
                <a:lnTo>
                  <a:pt x="1746114" y="0"/>
                </a:lnTo>
                <a:lnTo>
                  <a:pt x="1746114" y="1087238"/>
                </a:lnTo>
                <a:lnTo>
                  <a:pt x="0" y="10872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14984" y="9621624"/>
            <a:ext cx="457196" cy="547688"/>
            <a:chOff x="0" y="0"/>
            <a:chExt cx="609595" cy="73025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09595" cy="730251"/>
            </a:xfrm>
            <a:custGeom>
              <a:avLst/>
              <a:gdLst/>
              <a:ahLst/>
              <a:cxnLst/>
              <a:rect r="r" b="b" t="t" l="l"/>
              <a:pathLst>
                <a:path h="730251" w="609595">
                  <a:moveTo>
                    <a:pt x="0" y="0"/>
                  </a:moveTo>
                  <a:lnTo>
                    <a:pt x="609595" y="0"/>
                  </a:lnTo>
                  <a:lnTo>
                    <a:pt x="609595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609595" cy="73025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1439"/>
                </a:lnSpc>
              </a:pPr>
              <a:r>
                <a:rPr lang="en-US" sz="1200" b="true">
                  <a:solidFill>
                    <a:srgbClr val="171717"/>
                  </a:solidFill>
                  <a:latin typeface="Markazi Text Bold"/>
                  <a:ea typeface="Markazi Text Bold"/>
                  <a:cs typeface="Markazi Text Bold"/>
                  <a:sym typeface="Markazi Text Bold"/>
                </a:rPr>
                <a:t>5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3257264" y="9621624"/>
            <a:ext cx="2905818" cy="547688"/>
            <a:chOff x="0" y="0"/>
            <a:chExt cx="3874424" cy="73025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874424" cy="730251"/>
            </a:xfrm>
            <a:custGeom>
              <a:avLst/>
              <a:gdLst/>
              <a:ahLst/>
              <a:cxnLst/>
              <a:rect r="r" b="b" t="t" l="l"/>
              <a:pathLst>
                <a:path h="730251" w="3874424">
                  <a:moveTo>
                    <a:pt x="0" y="0"/>
                  </a:moveTo>
                  <a:lnTo>
                    <a:pt x="3874424" y="0"/>
                  </a:lnTo>
                  <a:lnTo>
                    <a:pt x="3874424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0"/>
              <a:ext cx="3874424" cy="73025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171717"/>
                  </a:solidFill>
                  <a:latin typeface="Markazi Text"/>
                  <a:ea typeface="Markazi Text"/>
                  <a:cs typeface="Markazi Text"/>
                  <a:sym typeface="Markazi Text"/>
                </a:rPr>
                <a:t>August 20, 2024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5860489" y="2065288"/>
            <a:ext cx="2236573" cy="2516144"/>
          </a:xfrm>
          <a:custGeom>
            <a:avLst/>
            <a:gdLst/>
            <a:ahLst/>
            <a:cxnLst/>
            <a:rect r="r" b="b" t="t" l="l"/>
            <a:pathLst>
              <a:path h="2516144" w="2236573">
                <a:moveTo>
                  <a:pt x="0" y="0"/>
                </a:moveTo>
                <a:lnTo>
                  <a:pt x="2236573" y="0"/>
                </a:lnTo>
                <a:lnTo>
                  <a:pt x="2236573" y="2516144"/>
                </a:lnTo>
                <a:lnTo>
                  <a:pt x="0" y="25161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71117" y="5657850"/>
            <a:ext cx="3787536" cy="2428174"/>
          </a:xfrm>
          <a:custGeom>
            <a:avLst/>
            <a:gdLst/>
            <a:ahLst/>
            <a:cxnLst/>
            <a:rect r="r" b="b" t="t" l="l"/>
            <a:pathLst>
              <a:path h="2428174" w="3787536">
                <a:moveTo>
                  <a:pt x="0" y="0"/>
                </a:moveTo>
                <a:lnTo>
                  <a:pt x="3787536" y="0"/>
                </a:lnTo>
                <a:lnTo>
                  <a:pt x="3787536" y="2428174"/>
                </a:lnTo>
                <a:lnTo>
                  <a:pt x="0" y="242817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71117" y="2065288"/>
            <a:ext cx="3070770" cy="2561169"/>
          </a:xfrm>
          <a:custGeom>
            <a:avLst/>
            <a:gdLst/>
            <a:ahLst/>
            <a:cxnLst/>
            <a:rect r="r" b="b" t="t" l="l"/>
            <a:pathLst>
              <a:path h="2561169" w="3070770">
                <a:moveTo>
                  <a:pt x="0" y="0"/>
                </a:moveTo>
                <a:lnTo>
                  <a:pt x="3070770" y="0"/>
                </a:lnTo>
                <a:lnTo>
                  <a:pt x="3070770" y="2561169"/>
                </a:lnTo>
                <a:lnTo>
                  <a:pt x="0" y="256116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-2093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5599974" y="5657850"/>
            <a:ext cx="4994176" cy="2444456"/>
          </a:xfrm>
          <a:custGeom>
            <a:avLst/>
            <a:gdLst/>
            <a:ahLst/>
            <a:cxnLst/>
            <a:rect r="r" b="b" t="t" l="l"/>
            <a:pathLst>
              <a:path h="2444456" w="4994176">
                <a:moveTo>
                  <a:pt x="0" y="0"/>
                </a:moveTo>
                <a:lnTo>
                  <a:pt x="4994176" y="0"/>
                </a:lnTo>
                <a:lnTo>
                  <a:pt x="4994176" y="2444456"/>
                </a:lnTo>
                <a:lnTo>
                  <a:pt x="0" y="244445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1267103" y="5690590"/>
            <a:ext cx="3443070" cy="2362693"/>
          </a:xfrm>
          <a:custGeom>
            <a:avLst/>
            <a:gdLst/>
            <a:ahLst/>
            <a:cxnLst/>
            <a:rect r="r" b="b" t="t" l="l"/>
            <a:pathLst>
              <a:path h="2362693" w="3443070">
                <a:moveTo>
                  <a:pt x="0" y="0"/>
                </a:moveTo>
                <a:lnTo>
                  <a:pt x="3443070" y="0"/>
                </a:lnTo>
                <a:lnTo>
                  <a:pt x="3443070" y="2362693"/>
                </a:lnTo>
                <a:lnTo>
                  <a:pt x="0" y="236269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28700" y="314325"/>
            <a:ext cx="16642828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5000" b="true">
                <a:solidFill>
                  <a:srgbClr val="171717"/>
                </a:solidFill>
                <a:latin typeface="Markazi Text Bold"/>
                <a:ea typeface="Markazi Text Bold"/>
                <a:cs typeface="Markazi Text Bold"/>
                <a:sym typeface="Markazi Text Bold"/>
              </a:rPr>
              <a:t>Technology Stack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85266" y="1329263"/>
            <a:ext cx="3259931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71553" indent="-485777" lvl="1">
              <a:lnSpc>
                <a:spcPts val="6300"/>
              </a:lnSpc>
              <a:buFont typeface="Arial"/>
              <a:buChar char="•"/>
            </a:pPr>
            <a:r>
              <a:rPr lang="en-US" sz="4500">
                <a:solidFill>
                  <a:srgbClr val="171717"/>
                </a:solidFill>
                <a:latin typeface="The Youngest"/>
                <a:ea typeface="The Youngest"/>
                <a:cs typeface="The Youngest"/>
                <a:sym typeface="The Youngest"/>
              </a:rPr>
              <a:t>Frontend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8700" y="4705350"/>
            <a:ext cx="3413187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71553" indent="-485777" lvl="1">
              <a:lnSpc>
                <a:spcPts val="6300"/>
              </a:lnSpc>
              <a:buFont typeface="Arial"/>
              <a:buChar char="•"/>
            </a:pPr>
            <a:r>
              <a:rPr lang="en-US" sz="4500">
                <a:solidFill>
                  <a:srgbClr val="171717"/>
                </a:solidFill>
                <a:latin typeface="The Youngest"/>
                <a:ea typeface="The Youngest"/>
                <a:cs typeface="The Youngest"/>
                <a:sym typeface="The Youngest"/>
              </a:rPr>
              <a:t>Backend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8700" y="8838193"/>
            <a:ext cx="14745012" cy="1153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09"/>
              </a:lnSpc>
            </a:pPr>
            <a:r>
              <a:rPr lang="en-US" sz="3292" b="true">
                <a:solidFill>
                  <a:srgbClr val="17171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•GitHub - https://github.com/Mastercard-Code-For-Change-2-0/Team-14</a:t>
            </a:r>
          </a:p>
          <a:p>
            <a:pPr algn="l">
              <a:lnSpc>
                <a:spcPts val="460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336944" y="9100621"/>
            <a:ext cx="1431734" cy="891485"/>
          </a:xfrm>
          <a:custGeom>
            <a:avLst/>
            <a:gdLst/>
            <a:ahLst/>
            <a:cxnLst/>
            <a:rect r="r" b="b" t="t" l="l"/>
            <a:pathLst>
              <a:path h="891485" w="1431734">
                <a:moveTo>
                  <a:pt x="0" y="0"/>
                </a:moveTo>
                <a:lnTo>
                  <a:pt x="1431734" y="0"/>
                </a:lnTo>
                <a:lnTo>
                  <a:pt x="1431734" y="891485"/>
                </a:lnTo>
                <a:lnTo>
                  <a:pt x="0" y="8914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14984" y="9621624"/>
            <a:ext cx="457196" cy="547688"/>
            <a:chOff x="0" y="0"/>
            <a:chExt cx="609595" cy="73025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09595" cy="730251"/>
            </a:xfrm>
            <a:custGeom>
              <a:avLst/>
              <a:gdLst/>
              <a:ahLst/>
              <a:cxnLst/>
              <a:rect r="r" b="b" t="t" l="l"/>
              <a:pathLst>
                <a:path h="730251" w="609595">
                  <a:moveTo>
                    <a:pt x="0" y="0"/>
                  </a:moveTo>
                  <a:lnTo>
                    <a:pt x="609595" y="0"/>
                  </a:lnTo>
                  <a:lnTo>
                    <a:pt x="609595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609595" cy="73025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1439"/>
                </a:lnSpc>
              </a:pPr>
              <a:r>
                <a:rPr lang="en-US" sz="1200" b="true">
                  <a:solidFill>
                    <a:srgbClr val="171717"/>
                  </a:solidFill>
                  <a:latin typeface="Markazi Text Bold"/>
                  <a:ea typeface="Markazi Text Bold"/>
                  <a:cs typeface="Markazi Text Bold"/>
                  <a:sym typeface="Markazi Text Bold"/>
                </a:rPr>
                <a:t>6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3257264" y="9621624"/>
            <a:ext cx="2905818" cy="547688"/>
            <a:chOff x="0" y="0"/>
            <a:chExt cx="3874424" cy="73025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874424" cy="730251"/>
            </a:xfrm>
            <a:custGeom>
              <a:avLst/>
              <a:gdLst/>
              <a:ahLst/>
              <a:cxnLst/>
              <a:rect r="r" b="b" t="t" l="l"/>
              <a:pathLst>
                <a:path h="730251" w="3874424">
                  <a:moveTo>
                    <a:pt x="0" y="0"/>
                  </a:moveTo>
                  <a:lnTo>
                    <a:pt x="3874424" y="0"/>
                  </a:lnTo>
                  <a:lnTo>
                    <a:pt x="3874424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0"/>
              <a:ext cx="3874424" cy="73025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171717"/>
                  </a:solidFill>
                  <a:latin typeface="Markazi Text"/>
                  <a:ea typeface="Markazi Text"/>
                  <a:cs typeface="Markazi Text"/>
                  <a:sym typeface="Markazi Text"/>
                </a:rPr>
                <a:t>August 20, 2024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28700" y="450342"/>
            <a:ext cx="16642828" cy="673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83"/>
              </a:lnSpc>
            </a:pPr>
            <a:r>
              <a:rPr lang="en-US" b="true" sz="4799" u="sng">
                <a:solidFill>
                  <a:srgbClr val="171717"/>
                </a:solidFill>
                <a:latin typeface="Markazi Text Medium"/>
                <a:ea typeface="Markazi Text Medium"/>
                <a:cs typeface="Markazi Text Medium"/>
                <a:sym typeface="Markazi Text Medium"/>
              </a:rPr>
              <a:t>Impact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40700" y="1194435"/>
            <a:ext cx="16885682" cy="3011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4" indent="-345442" lvl="1">
              <a:lnSpc>
                <a:spcPts val="6080"/>
              </a:lnSpc>
              <a:buFont typeface="Arial"/>
              <a:buChar char="•"/>
            </a:pPr>
            <a:r>
              <a:rPr lang="en-US" sz="3200">
                <a:solidFill>
                  <a:srgbClr val="EB001B"/>
                </a:solidFill>
                <a:latin typeface="The Youngest"/>
                <a:ea typeface="The Youngest"/>
                <a:cs typeface="The Youngest"/>
                <a:sym typeface="The Youngest"/>
              </a:rPr>
              <a:t>Streamlined Outreach:</a:t>
            </a:r>
            <a:r>
              <a:rPr lang="en-US" sz="3200">
                <a:solidFill>
                  <a:srgbClr val="171717"/>
                </a:solidFill>
                <a:latin typeface="The Youngest"/>
                <a:ea typeface="The Youngest"/>
                <a:cs typeface="The Youngest"/>
                <a:sym typeface="The Youngest"/>
              </a:rPr>
              <a:t> Effortlessly track student engagement and event performance.</a:t>
            </a:r>
          </a:p>
          <a:p>
            <a:pPr algn="l" marL="690884" indent="-345442" lvl="1">
              <a:lnSpc>
                <a:spcPts val="6080"/>
              </a:lnSpc>
              <a:buFont typeface="Arial"/>
              <a:buChar char="•"/>
            </a:pPr>
            <a:r>
              <a:rPr lang="en-US" sz="3200">
                <a:solidFill>
                  <a:srgbClr val="EB001B"/>
                </a:solidFill>
                <a:latin typeface="The Youngest"/>
                <a:ea typeface="The Youngest"/>
                <a:cs typeface="The Youngest"/>
                <a:sym typeface="The Youngest"/>
              </a:rPr>
              <a:t>Higher Conversions:</a:t>
            </a:r>
            <a:r>
              <a:rPr lang="en-US" sz="3200">
                <a:solidFill>
                  <a:srgbClr val="171717"/>
                </a:solidFill>
                <a:latin typeface="The Youngest"/>
                <a:ea typeface="The Youngest"/>
                <a:cs typeface="The Youngest"/>
                <a:sym typeface="The Youngest"/>
              </a:rPr>
              <a:t> Monitor student journey from Interested → Registered → Completed.</a:t>
            </a:r>
          </a:p>
          <a:p>
            <a:pPr algn="l" marL="690884" indent="-345442" lvl="1">
              <a:lnSpc>
                <a:spcPts val="6080"/>
              </a:lnSpc>
              <a:buFont typeface="Arial"/>
              <a:buChar char="•"/>
            </a:pPr>
            <a:r>
              <a:rPr lang="en-US" sz="3200">
                <a:solidFill>
                  <a:srgbClr val="EB001B"/>
                </a:solidFill>
                <a:latin typeface="The Youngest"/>
                <a:ea typeface="The Youngest"/>
                <a:cs typeface="The Youngest"/>
                <a:sym typeface="The Youngest"/>
              </a:rPr>
              <a:t>Real-Time Insights:</a:t>
            </a:r>
            <a:r>
              <a:rPr lang="en-US" sz="3200">
                <a:solidFill>
                  <a:srgbClr val="171717"/>
                </a:solidFill>
                <a:latin typeface="The Youngest"/>
                <a:ea typeface="The Youngest"/>
                <a:cs typeface="The Youngest"/>
                <a:sym typeface="The Youngest"/>
              </a:rPr>
              <a:t> Live dashboards and Google Sheets sync for instant data.</a:t>
            </a:r>
          </a:p>
          <a:p>
            <a:pPr algn="l" marL="690884" indent="-345442" lvl="1">
              <a:lnSpc>
                <a:spcPts val="6080"/>
              </a:lnSpc>
              <a:buFont typeface="Arial"/>
              <a:buChar char="•"/>
            </a:pPr>
            <a:r>
              <a:rPr lang="en-US" sz="3200">
                <a:solidFill>
                  <a:srgbClr val="EB001B"/>
                </a:solidFill>
                <a:latin typeface="The Youngest"/>
                <a:ea typeface="The Youngest"/>
                <a:cs typeface="The Youngest"/>
                <a:sym typeface="The Youngest"/>
              </a:rPr>
              <a:t>Scalable &amp; Secure:</a:t>
            </a:r>
            <a:r>
              <a:rPr lang="en-US" sz="3200">
                <a:solidFill>
                  <a:srgbClr val="171717"/>
                </a:solidFill>
                <a:latin typeface="The Youngest"/>
                <a:ea typeface="The Youngest"/>
                <a:cs typeface="The Youngest"/>
                <a:sym typeface="The Youngest"/>
              </a:rPr>
              <a:t> Handles multiple events with responsive UI and protected student data.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65703" y="4681575"/>
            <a:ext cx="2609612" cy="673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3"/>
              </a:lnSpc>
            </a:pPr>
            <a:r>
              <a:rPr lang="en-US" b="true" sz="4799" u="sng">
                <a:solidFill>
                  <a:srgbClr val="171717"/>
                </a:solidFill>
                <a:latin typeface="Markazi Text Medium"/>
                <a:ea typeface="Markazi Text Medium"/>
                <a:cs typeface="Markazi Text Medium"/>
                <a:sym typeface="Markazi Text Medium"/>
              </a:rPr>
              <a:t>Future scope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40700" y="5716854"/>
            <a:ext cx="17847300" cy="3515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3456"/>
              </a:lnSpc>
              <a:buFont typeface="Arial"/>
              <a:buChar char="•"/>
            </a:pPr>
            <a:r>
              <a:rPr lang="en-US" sz="3200">
                <a:solidFill>
                  <a:srgbClr val="EB001B"/>
                </a:solidFill>
                <a:latin typeface="The Youngest"/>
                <a:ea typeface="The Youngest"/>
                <a:cs typeface="The Youngest"/>
                <a:sym typeface="The Youngest"/>
              </a:rPr>
              <a:t>Nationwide Engagement:</a:t>
            </a:r>
            <a:r>
              <a:rPr lang="en-US" sz="3200">
                <a:solidFill>
                  <a:srgbClr val="000000"/>
                </a:solidFill>
                <a:latin typeface="The Youngest"/>
                <a:ea typeface="The Youngest"/>
                <a:cs typeface="The Youngest"/>
                <a:sym typeface="The Youngest"/>
              </a:rPr>
              <a:t> Seamless integration with social media, emails, and event platforms to expand reach across urban and rural areas.</a:t>
            </a:r>
          </a:p>
          <a:p>
            <a:pPr algn="l">
              <a:lnSpc>
                <a:spcPts val="3456"/>
              </a:lnSpc>
            </a:pPr>
          </a:p>
          <a:p>
            <a:pPr algn="l" marL="690881" indent="-345440" lvl="1">
              <a:lnSpc>
                <a:spcPts val="3456"/>
              </a:lnSpc>
              <a:buFont typeface="Arial"/>
              <a:buChar char="•"/>
            </a:pPr>
            <a:r>
              <a:rPr lang="en-US" sz="3200">
                <a:solidFill>
                  <a:srgbClr val="EB001B"/>
                </a:solidFill>
                <a:latin typeface="The Youngest"/>
                <a:ea typeface="The Youngest"/>
                <a:cs typeface="The Youngest"/>
                <a:sym typeface="The Youngest"/>
              </a:rPr>
              <a:t>Alumni Connect:</a:t>
            </a:r>
            <a:r>
              <a:rPr lang="en-US" sz="3200">
                <a:solidFill>
                  <a:srgbClr val="000000"/>
                </a:solidFill>
                <a:latin typeface="The Youngest"/>
                <a:ea typeface="The Youngest"/>
                <a:cs typeface="The Youngest"/>
                <a:sym typeface="The Youngest"/>
              </a:rPr>
              <a:t> Alumni mentor newcomers, creating a chain reaction of growth and multiplying STEM opportunities.</a:t>
            </a:r>
          </a:p>
          <a:p>
            <a:pPr algn="l">
              <a:lnSpc>
                <a:spcPts val="3456"/>
              </a:lnSpc>
            </a:pPr>
          </a:p>
          <a:p>
            <a:pPr algn="l" marL="690881" indent="-345440" lvl="1">
              <a:lnSpc>
                <a:spcPts val="3456"/>
              </a:lnSpc>
              <a:buFont typeface="Arial"/>
              <a:buChar char="•"/>
            </a:pPr>
            <a:r>
              <a:rPr lang="en-US" sz="3200">
                <a:solidFill>
                  <a:srgbClr val="EB001B"/>
                </a:solidFill>
                <a:latin typeface="The Youngest"/>
                <a:ea typeface="The Youngest"/>
                <a:cs typeface="The Youngest"/>
                <a:sym typeface="The Youngest"/>
              </a:rPr>
              <a:t>Intelligent Feedback Insights:</a:t>
            </a:r>
            <a:r>
              <a:rPr lang="en-US" sz="3200">
                <a:solidFill>
                  <a:srgbClr val="000000"/>
                </a:solidFill>
                <a:latin typeface="The Youngest"/>
                <a:ea typeface="The Youngest"/>
                <a:cs typeface="The Youngest"/>
                <a:sym typeface="The Youngest"/>
              </a:rPr>
              <a:t> Use AI-driven sentiment analysis on student feedback to improve future events.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424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803974" y="9391422"/>
            <a:ext cx="964704" cy="600684"/>
          </a:xfrm>
          <a:custGeom>
            <a:avLst/>
            <a:gdLst/>
            <a:ahLst/>
            <a:cxnLst/>
            <a:rect r="r" b="b" t="t" l="l"/>
            <a:pathLst>
              <a:path h="600684" w="964704">
                <a:moveTo>
                  <a:pt x="0" y="0"/>
                </a:moveTo>
                <a:lnTo>
                  <a:pt x="964704" y="0"/>
                </a:lnTo>
                <a:lnTo>
                  <a:pt x="964704" y="600684"/>
                </a:lnTo>
                <a:lnTo>
                  <a:pt x="0" y="6006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14984" y="9621624"/>
            <a:ext cx="457196" cy="547688"/>
            <a:chOff x="0" y="0"/>
            <a:chExt cx="609595" cy="73025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09595" cy="730251"/>
            </a:xfrm>
            <a:custGeom>
              <a:avLst/>
              <a:gdLst/>
              <a:ahLst/>
              <a:cxnLst/>
              <a:rect r="r" b="b" t="t" l="l"/>
              <a:pathLst>
                <a:path h="730251" w="609595">
                  <a:moveTo>
                    <a:pt x="0" y="0"/>
                  </a:moveTo>
                  <a:lnTo>
                    <a:pt x="609595" y="0"/>
                  </a:lnTo>
                  <a:lnTo>
                    <a:pt x="609595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609595" cy="73025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1439"/>
                </a:lnSpc>
              </a:pPr>
              <a:r>
                <a:rPr lang="en-US" sz="1200" b="true">
                  <a:solidFill>
                    <a:srgbClr val="171717"/>
                  </a:solidFill>
                  <a:latin typeface="Markazi Text Bold"/>
                  <a:ea typeface="Markazi Text Bold"/>
                  <a:cs typeface="Markazi Text Bold"/>
                  <a:sym typeface="Markazi Text Bold"/>
                </a:rPr>
                <a:t>7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3257264" y="9621624"/>
            <a:ext cx="2905818" cy="547688"/>
            <a:chOff x="0" y="0"/>
            <a:chExt cx="3874424" cy="73025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874424" cy="730251"/>
            </a:xfrm>
            <a:custGeom>
              <a:avLst/>
              <a:gdLst/>
              <a:ahLst/>
              <a:cxnLst/>
              <a:rect r="r" b="b" t="t" l="l"/>
              <a:pathLst>
                <a:path h="730251" w="3874424">
                  <a:moveTo>
                    <a:pt x="0" y="0"/>
                  </a:moveTo>
                  <a:lnTo>
                    <a:pt x="3874424" y="0"/>
                  </a:lnTo>
                  <a:lnTo>
                    <a:pt x="3874424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0"/>
              <a:ext cx="3874424" cy="73025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171717"/>
                  </a:solidFill>
                  <a:latin typeface="Markazi Text"/>
                  <a:ea typeface="Markazi Text"/>
                  <a:cs typeface="Markazi Text"/>
                  <a:sym typeface="Markazi Text"/>
                </a:rPr>
                <a:t>August 20, 2024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406424" y="3449063"/>
            <a:ext cx="16642828" cy="3021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839"/>
              </a:lnSpc>
            </a:pPr>
            <a:r>
              <a:rPr lang="en-US" sz="22999" b="true">
                <a:solidFill>
                  <a:srgbClr val="F7F7F7"/>
                </a:solidFill>
                <a:latin typeface="Markazi Text Medium"/>
                <a:ea typeface="Markazi Text Medium"/>
                <a:cs typeface="Markazi Text Medium"/>
                <a:sym typeface="Markazi Text Medium"/>
              </a:rPr>
              <a:t>Q&amp;A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DAGxDs8fHgk</dc:identifier>
  <dcterms:modified xsi:type="dcterms:W3CDTF">2011-08-01T06:04:30Z</dcterms:modified>
  <cp:revision>1</cp:revision>
  <dc:title>HackathonPresentation_Skeleton.pptx</dc:title>
</cp:coreProperties>
</file>