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Markazi Text" panose="020B0604020202020204" charset="-78"/>
      <p:regular r:id="rId13"/>
    </p:embeddedFont>
    <p:embeddedFont>
      <p:font typeface="Markazi Text Bold" panose="020B0604020202020204" charset="-78"/>
      <p:regular r:id="rId14"/>
    </p:embeddedFont>
    <p:embeddedFont>
      <p:font typeface="Markazi Text Medium" panose="020B0604020202020204" charset="-78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4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kMaVW4LDJl8O8ZCo2KS-05cnd94xMbak/view?usp=sharing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hyperlink" Target="https://github.com/Mastercard-Code-For-Change-2-0/Team-15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0" y="0"/>
            <a:ext cx="18287998" cy="10286998"/>
            <a:chOff x="0" y="0"/>
            <a:chExt cx="24383997" cy="137159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61" b="-6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6757561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7742" y="5086578"/>
            <a:ext cx="7115109" cy="4171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Team No : 15</a:t>
            </a:r>
          </a:p>
          <a:p>
            <a:pPr algn="l">
              <a:lnSpc>
                <a:spcPts val="3636"/>
              </a:lnSpc>
            </a:pPr>
            <a:endParaRPr lang="en-US" sz="3787">
              <a:solidFill>
                <a:srgbClr val="FFFFFF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Team Members :  Anjali Phule</a:t>
            </a: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                       Mahima Bhagwat</a:t>
            </a: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                       Vaishnavi Karpe</a:t>
            </a: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                       Shubham Garg </a:t>
            </a: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                       Hemant Marathe</a:t>
            </a: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                       Anurag Daundkar</a:t>
            </a:r>
          </a:p>
          <a:p>
            <a:pPr algn="l">
              <a:lnSpc>
                <a:spcPts val="3636"/>
              </a:lnSpc>
            </a:pPr>
            <a:r>
              <a:rPr lang="en-US" sz="3787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                       Prathamesh Ghadge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37742" y="148537"/>
            <a:ext cx="13405104" cy="2993541"/>
            <a:chOff x="0" y="0"/>
            <a:chExt cx="17873472" cy="399138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873472" cy="3991388"/>
            </a:xfrm>
            <a:custGeom>
              <a:avLst/>
              <a:gdLst/>
              <a:ahLst/>
              <a:cxnLst/>
              <a:rect l="l" t="t" r="r" b="b"/>
              <a:pathLst>
                <a:path w="17873472" h="3991388">
                  <a:moveTo>
                    <a:pt x="0" y="0"/>
                  </a:moveTo>
                  <a:lnTo>
                    <a:pt x="17873472" y="0"/>
                  </a:lnTo>
                  <a:lnTo>
                    <a:pt x="17873472" y="3991388"/>
                  </a:lnTo>
                  <a:lnTo>
                    <a:pt x="0" y="39913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209550"/>
              <a:ext cx="17873472" cy="378183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9216"/>
                </a:lnSpc>
              </a:pPr>
              <a:r>
                <a:rPr lang="en-US" sz="9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Career Tracking Platform for Skilled Youth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37742" y="3227803"/>
            <a:ext cx="8579413" cy="10713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0"/>
              </a:lnSpc>
            </a:pPr>
            <a:r>
              <a:rPr lang="en-US" sz="4281" b="1">
                <a:solidFill>
                  <a:srgbClr val="FF5F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Mastercard Code for Change Hackathon 2025</a:t>
            </a:r>
          </a:p>
          <a:p>
            <a:pPr algn="l">
              <a:lnSpc>
                <a:spcPts val="4110"/>
              </a:lnSpc>
            </a:pPr>
            <a:r>
              <a:rPr lang="en-US" sz="4281" b="1">
                <a:solidFill>
                  <a:srgbClr val="F79E1B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Sponsered by Y4D</a:t>
            </a:r>
          </a:p>
        </p:txBody>
      </p:sp>
      <p:sp>
        <p:nvSpPr>
          <p:cNvPr id="12" name="Freeform 12"/>
          <p:cNvSpPr/>
          <p:nvPr/>
        </p:nvSpPr>
        <p:spPr>
          <a:xfrm>
            <a:off x="15016170" y="408311"/>
            <a:ext cx="1452098" cy="1050277"/>
          </a:xfrm>
          <a:custGeom>
            <a:avLst/>
            <a:gdLst/>
            <a:ahLst/>
            <a:cxnLst/>
            <a:rect l="l" t="t" r="r" b="b"/>
            <a:pathLst>
              <a:path w="1452098" h="1050277">
                <a:moveTo>
                  <a:pt x="0" y="0"/>
                </a:moveTo>
                <a:lnTo>
                  <a:pt x="1452097" y="0"/>
                </a:lnTo>
                <a:lnTo>
                  <a:pt x="1452097" y="1050278"/>
                </a:lnTo>
                <a:lnTo>
                  <a:pt x="0" y="10502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6783" t="-19870" r="-20904" b="-16257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43582" y="1867163"/>
            <a:ext cx="17768678" cy="8028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Y4D Skilling Programs aim to improve </a:t>
            </a:r>
            <a:r>
              <a:rPr lang="en-US" sz="3799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employability </a:t>
            </a: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and </a:t>
            </a:r>
            <a:r>
              <a:rPr lang="en-US" sz="3799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support </a:t>
            </a: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underserved communities.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Current models provide training and job placements but do not track progress after placements. </a:t>
            </a:r>
          </a:p>
          <a:p>
            <a:pPr algn="l">
              <a:lnSpc>
                <a:spcPts val="5319"/>
              </a:lnSpc>
            </a:pPr>
            <a:endParaRPr lang="en-US" sz="3799" b="1">
              <a:solidFill>
                <a:srgbClr val="171717"/>
              </a:solidFill>
              <a:latin typeface="Markazi Text Medium"/>
              <a:ea typeface="Markazi Text Medium"/>
              <a:cs typeface="Markazi Text Medium"/>
              <a:sym typeface="Markazi Text Medium"/>
            </a:endParaRPr>
          </a:p>
          <a:p>
            <a:pPr marL="863596" lvl="1" indent="-431798" algn="l">
              <a:lnSpc>
                <a:spcPts val="5599"/>
              </a:lnSpc>
              <a:buFont typeface="Arial"/>
              <a:buChar char="•"/>
            </a:pPr>
            <a:r>
              <a:rPr lang="en-US" sz="39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Challenges faced include: 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          - The </a:t>
            </a:r>
            <a:r>
              <a:rPr lang="en-US" sz="3799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inability</a:t>
            </a: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to track long-term career progress of beneficiaries. 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          - No centralized platform for updated beneficiary data. 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          - Reliance on manual methods, such as calls and field visits, which are time-consuming, inconsistent,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             and incomplete. 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          - Difficulty in measuring impact and growth after initial placement.  </a:t>
            </a:r>
          </a:p>
          <a:p>
            <a:pPr algn="l">
              <a:lnSpc>
                <a:spcPts val="5319"/>
              </a:lnSpc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          - A need for a structured digital solution to track career progress, collect data, and generate insights.  </a:t>
            </a:r>
          </a:p>
          <a:p>
            <a:pPr algn="l">
              <a:lnSpc>
                <a:spcPts val="5319"/>
              </a:lnSpc>
            </a:pPr>
            <a:endParaRPr lang="en-US" sz="3799" b="1">
              <a:solidFill>
                <a:srgbClr val="171717"/>
              </a:solidFill>
              <a:latin typeface="Markazi Text Medium"/>
              <a:ea typeface="Markazi Text Medium"/>
              <a:cs typeface="Markazi Text Medium"/>
              <a:sym typeface="Markazi Text Medium"/>
            </a:endParaRPr>
          </a:p>
          <a:p>
            <a:pPr marL="820417" lvl="1" indent="-410209" algn="l">
              <a:lnSpc>
                <a:spcPts val="5319"/>
              </a:lnSpc>
              <a:buFont typeface="Arial"/>
              <a:buChar char="•"/>
            </a:pPr>
            <a:r>
              <a:rPr lang="en-US" sz="37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The solution must ensure data privacy, security, and scalability.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0"/>
            <a:ext cx="6323111" cy="1181821"/>
            <a:chOff x="0" y="0"/>
            <a:chExt cx="8430815" cy="1575762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8430815" cy="1575762"/>
              <a:chOff x="0" y="0"/>
              <a:chExt cx="2160212" cy="40375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160212" cy="403754"/>
              </a:xfrm>
              <a:custGeom>
                <a:avLst/>
                <a:gdLst/>
                <a:ahLst/>
                <a:cxnLst/>
                <a:rect l="l" t="t" r="r" b="b"/>
                <a:pathLst>
                  <a:path w="2160212" h="403754">
                    <a:moveTo>
                      <a:pt x="88727" y="0"/>
                    </a:moveTo>
                    <a:lnTo>
                      <a:pt x="2071485" y="0"/>
                    </a:lnTo>
                    <a:cubicBezTo>
                      <a:pt x="2095017" y="0"/>
                      <a:pt x="2117585" y="9348"/>
                      <a:pt x="2134225" y="25987"/>
                    </a:cubicBezTo>
                    <a:cubicBezTo>
                      <a:pt x="2150864" y="42627"/>
                      <a:pt x="2160212" y="65195"/>
                      <a:pt x="2160212" y="88727"/>
                    </a:cubicBezTo>
                    <a:lnTo>
                      <a:pt x="2160212" y="315028"/>
                    </a:lnTo>
                    <a:cubicBezTo>
                      <a:pt x="2160212" y="364030"/>
                      <a:pt x="2120488" y="403754"/>
                      <a:pt x="2071485" y="403754"/>
                    </a:cubicBezTo>
                    <a:lnTo>
                      <a:pt x="88727" y="403754"/>
                    </a:lnTo>
                    <a:cubicBezTo>
                      <a:pt x="65195" y="403754"/>
                      <a:pt x="42627" y="394406"/>
                      <a:pt x="25987" y="377767"/>
                    </a:cubicBezTo>
                    <a:cubicBezTo>
                      <a:pt x="9348" y="361128"/>
                      <a:pt x="0" y="338560"/>
                      <a:pt x="0" y="315028"/>
                    </a:cubicBezTo>
                    <a:lnTo>
                      <a:pt x="0" y="88727"/>
                    </a:lnTo>
                    <a:cubicBezTo>
                      <a:pt x="0" y="65195"/>
                      <a:pt x="9348" y="42627"/>
                      <a:pt x="25987" y="25987"/>
                    </a:cubicBezTo>
                    <a:cubicBezTo>
                      <a:pt x="42627" y="9348"/>
                      <a:pt x="65195" y="0"/>
                      <a:pt x="88727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160212" cy="4418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847563" y="398395"/>
              <a:ext cx="5681985" cy="953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324"/>
                </a:lnSpc>
                <a:spcBef>
                  <a:spcPct val="0"/>
                </a:spcBef>
              </a:pPr>
              <a:r>
                <a:rPr lang="en-US" sz="4930" b="1">
                  <a:solidFill>
                    <a:srgbClr val="171717"/>
                  </a:solidFill>
                  <a:latin typeface="Markazi Text Medium"/>
                  <a:ea typeface="Markazi Text Medium"/>
                  <a:cs typeface="Markazi Text Medium"/>
                  <a:sym typeface="Markazi Text Medium"/>
                </a:rPr>
                <a:t>Problem Statement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3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4621536" y="734329"/>
            <a:ext cx="11564770" cy="9434983"/>
          </a:xfrm>
          <a:custGeom>
            <a:avLst/>
            <a:gdLst/>
            <a:ahLst/>
            <a:cxnLst/>
            <a:rect l="l" t="t" r="r" b="b"/>
            <a:pathLst>
              <a:path w="11564770" h="9434983">
                <a:moveTo>
                  <a:pt x="0" y="0"/>
                </a:moveTo>
                <a:lnTo>
                  <a:pt x="11564771" y="0"/>
                </a:lnTo>
                <a:lnTo>
                  <a:pt x="11564771" y="9434983"/>
                </a:lnTo>
                <a:lnTo>
                  <a:pt x="0" y="9434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98" r="-6198" b="-7631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0" y="-32173"/>
            <a:ext cx="7798178" cy="1533005"/>
            <a:chOff x="0" y="0"/>
            <a:chExt cx="10397571" cy="2044007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397571" cy="2044007"/>
              <a:chOff x="0" y="0"/>
              <a:chExt cx="2053841" cy="40375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053841" cy="403754"/>
              </a:xfrm>
              <a:custGeom>
                <a:avLst/>
                <a:gdLst/>
                <a:ahLst/>
                <a:cxnLst/>
                <a:rect l="l" t="t" r="r" b="b"/>
                <a:pathLst>
                  <a:path w="2053841" h="403754">
                    <a:moveTo>
                      <a:pt x="93322" y="0"/>
                    </a:moveTo>
                    <a:lnTo>
                      <a:pt x="1960519" y="0"/>
                    </a:lnTo>
                    <a:cubicBezTo>
                      <a:pt x="1985270" y="0"/>
                      <a:pt x="2009007" y="9832"/>
                      <a:pt x="2026508" y="27333"/>
                    </a:cubicBezTo>
                    <a:cubicBezTo>
                      <a:pt x="2044009" y="44835"/>
                      <a:pt x="2053841" y="68571"/>
                      <a:pt x="2053841" y="93322"/>
                    </a:cubicBezTo>
                    <a:lnTo>
                      <a:pt x="2053841" y="310433"/>
                    </a:lnTo>
                    <a:cubicBezTo>
                      <a:pt x="2053841" y="361973"/>
                      <a:pt x="2012060" y="403754"/>
                      <a:pt x="1960519" y="403754"/>
                    </a:cubicBezTo>
                    <a:lnTo>
                      <a:pt x="93322" y="403754"/>
                    </a:lnTo>
                    <a:cubicBezTo>
                      <a:pt x="41782" y="403754"/>
                      <a:pt x="0" y="361973"/>
                      <a:pt x="0" y="310433"/>
                    </a:cubicBezTo>
                    <a:lnTo>
                      <a:pt x="0" y="93322"/>
                    </a:lnTo>
                    <a:cubicBezTo>
                      <a:pt x="0" y="68571"/>
                      <a:pt x="9832" y="44835"/>
                      <a:pt x="27333" y="27333"/>
                    </a:cubicBezTo>
                    <a:cubicBezTo>
                      <a:pt x="44835" y="9832"/>
                      <a:pt x="68571" y="0"/>
                      <a:pt x="93322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053841" cy="4418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2278566" y="521678"/>
              <a:ext cx="7007489" cy="1231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6"/>
                </a:lnSpc>
                <a:spcBef>
                  <a:spcPct val="0"/>
                </a:spcBef>
              </a:pPr>
              <a:r>
                <a:rPr lang="en-US" sz="6395" b="1">
                  <a:solidFill>
                    <a:srgbClr val="171717"/>
                  </a:solidFill>
                  <a:latin typeface="Markazi Text Medium"/>
                  <a:ea typeface="Markazi Text Medium"/>
                  <a:cs typeface="Markazi Text Medium"/>
                  <a:sym typeface="Markazi Text Medium"/>
                </a:rPr>
                <a:t>Solution Overview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865175" y="734329"/>
            <a:ext cx="1345822" cy="134582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9E1B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98178" y="734329"/>
            <a:ext cx="5593777" cy="1383573"/>
            <a:chOff x="0" y="0"/>
            <a:chExt cx="7458369" cy="1844763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794429" cy="1794429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442147" y="353112"/>
              <a:ext cx="910135" cy="1088205"/>
            </a:xfrm>
            <a:custGeom>
              <a:avLst/>
              <a:gdLst/>
              <a:ahLst/>
              <a:cxnLst/>
              <a:rect l="l" t="t" r="r" b="b"/>
              <a:pathLst>
                <a:path w="910135" h="1088205">
                  <a:moveTo>
                    <a:pt x="0" y="0"/>
                  </a:moveTo>
                  <a:lnTo>
                    <a:pt x="910135" y="0"/>
                  </a:lnTo>
                  <a:lnTo>
                    <a:pt x="910135" y="1088205"/>
                  </a:lnTo>
                  <a:lnTo>
                    <a:pt x="0" y="1088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3772471" y="0"/>
              <a:ext cx="2333982" cy="1844763"/>
            </a:xfrm>
            <a:custGeom>
              <a:avLst/>
              <a:gdLst/>
              <a:ahLst/>
              <a:cxnLst/>
              <a:rect l="l" t="t" r="r" b="b"/>
              <a:pathLst>
                <a:path w="2333982" h="1844763">
                  <a:moveTo>
                    <a:pt x="0" y="0"/>
                  </a:moveTo>
                  <a:lnTo>
                    <a:pt x="2333983" y="0"/>
                  </a:lnTo>
                  <a:lnTo>
                    <a:pt x="2333983" y="1844763"/>
                  </a:lnTo>
                  <a:lnTo>
                    <a:pt x="0" y="18447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6106454" y="624990"/>
              <a:ext cx="1351915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17171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Admin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951441" y="624990"/>
              <a:ext cx="1664018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17171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Student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034514" y="1664742"/>
            <a:ext cx="12693597" cy="8027022"/>
          </a:xfrm>
          <a:custGeom>
            <a:avLst/>
            <a:gdLst/>
            <a:ahLst/>
            <a:cxnLst/>
            <a:rect l="l" t="t" r="r" b="b"/>
            <a:pathLst>
              <a:path w="12693597" h="8027022">
                <a:moveTo>
                  <a:pt x="0" y="0"/>
                </a:moveTo>
                <a:lnTo>
                  <a:pt x="12693597" y="0"/>
                </a:lnTo>
                <a:lnTo>
                  <a:pt x="12693597" y="8027022"/>
                </a:lnTo>
                <a:lnTo>
                  <a:pt x="0" y="8027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00" r="-1100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-32173"/>
            <a:ext cx="6956511" cy="1533005"/>
            <a:chOff x="0" y="0"/>
            <a:chExt cx="9275348" cy="204400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275348" cy="2044007"/>
              <a:chOff x="0" y="0"/>
              <a:chExt cx="1832167" cy="40375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832167" cy="403754"/>
              </a:xfrm>
              <a:custGeom>
                <a:avLst/>
                <a:gdLst/>
                <a:ahLst/>
                <a:cxnLst/>
                <a:rect l="l" t="t" r="r" b="b"/>
                <a:pathLst>
                  <a:path w="1832167" h="403754">
                    <a:moveTo>
                      <a:pt x="104613" y="0"/>
                    </a:moveTo>
                    <a:lnTo>
                      <a:pt x="1727555" y="0"/>
                    </a:lnTo>
                    <a:cubicBezTo>
                      <a:pt x="1755300" y="0"/>
                      <a:pt x="1781908" y="11022"/>
                      <a:pt x="1801527" y="30640"/>
                    </a:cubicBezTo>
                    <a:cubicBezTo>
                      <a:pt x="1821146" y="50259"/>
                      <a:pt x="1832167" y="76868"/>
                      <a:pt x="1832167" y="104613"/>
                    </a:cubicBezTo>
                    <a:lnTo>
                      <a:pt x="1832167" y="299142"/>
                    </a:lnTo>
                    <a:cubicBezTo>
                      <a:pt x="1832167" y="356918"/>
                      <a:pt x="1785331" y="403754"/>
                      <a:pt x="1727555" y="403754"/>
                    </a:cubicBezTo>
                    <a:lnTo>
                      <a:pt x="104613" y="403754"/>
                    </a:lnTo>
                    <a:cubicBezTo>
                      <a:pt x="46837" y="403754"/>
                      <a:pt x="0" y="356918"/>
                      <a:pt x="0" y="299142"/>
                    </a:cubicBezTo>
                    <a:lnTo>
                      <a:pt x="0" y="104613"/>
                    </a:lnTo>
                    <a:cubicBezTo>
                      <a:pt x="0" y="46837"/>
                      <a:pt x="46837" y="0"/>
                      <a:pt x="104613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832167" cy="4418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2032637" y="521678"/>
              <a:ext cx="6251162" cy="1231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6"/>
                </a:lnSpc>
                <a:spcBef>
                  <a:spcPct val="0"/>
                </a:spcBef>
              </a:pPr>
              <a:r>
                <a:rPr lang="en-US" sz="6395" b="1">
                  <a:solidFill>
                    <a:srgbClr val="171717"/>
                  </a:solidFill>
                  <a:latin typeface="Markazi Text Medium"/>
                  <a:ea typeface="Markazi Text Medium"/>
                  <a:cs typeface="Markazi Text Medium"/>
                  <a:sym typeface="Markazi Text Medium"/>
                </a:rPr>
                <a:t>Demo/Prototype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D4D71CE0-39AD-5CF0-8BE3-0DF698DE32CA}"/>
              </a:ext>
            </a:extLst>
          </p:cNvPr>
          <p:cNvSpPr txBox="1"/>
          <p:nvPr/>
        </p:nvSpPr>
        <p:spPr>
          <a:xfrm>
            <a:off x="1981200" y="2781300"/>
            <a:ext cx="1752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https://drive.google.com/file/d/1kMaVW4LDJl8O8ZCo2KS-05cnd94xMbak/view?usp=sharing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62197"/>
            <a:ext cx="7763473" cy="1533005"/>
            <a:chOff x="0" y="0"/>
            <a:chExt cx="10351297" cy="204400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351297" cy="2044007"/>
              <a:chOff x="0" y="0"/>
              <a:chExt cx="2044701" cy="40375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044701" cy="403754"/>
              </a:xfrm>
              <a:custGeom>
                <a:avLst/>
                <a:gdLst/>
                <a:ahLst/>
                <a:cxnLst/>
                <a:rect l="l" t="t" r="r" b="b"/>
                <a:pathLst>
                  <a:path w="2044701" h="403754">
                    <a:moveTo>
                      <a:pt x="93739" y="0"/>
                    </a:moveTo>
                    <a:lnTo>
                      <a:pt x="1950962" y="0"/>
                    </a:lnTo>
                    <a:cubicBezTo>
                      <a:pt x="1975823" y="0"/>
                      <a:pt x="1999666" y="9876"/>
                      <a:pt x="2017245" y="27456"/>
                    </a:cubicBezTo>
                    <a:cubicBezTo>
                      <a:pt x="2034825" y="45035"/>
                      <a:pt x="2044701" y="68878"/>
                      <a:pt x="2044701" y="93739"/>
                    </a:cubicBezTo>
                    <a:lnTo>
                      <a:pt x="2044701" y="310015"/>
                    </a:lnTo>
                    <a:cubicBezTo>
                      <a:pt x="2044701" y="334877"/>
                      <a:pt x="2034825" y="358719"/>
                      <a:pt x="2017245" y="376299"/>
                    </a:cubicBezTo>
                    <a:cubicBezTo>
                      <a:pt x="1999666" y="393878"/>
                      <a:pt x="1975823" y="403754"/>
                      <a:pt x="1950962" y="403754"/>
                    </a:cubicBezTo>
                    <a:lnTo>
                      <a:pt x="93739" y="403754"/>
                    </a:lnTo>
                    <a:cubicBezTo>
                      <a:pt x="68878" y="403754"/>
                      <a:pt x="45035" y="393878"/>
                      <a:pt x="27456" y="376299"/>
                    </a:cubicBezTo>
                    <a:cubicBezTo>
                      <a:pt x="9876" y="358719"/>
                      <a:pt x="0" y="334877"/>
                      <a:pt x="0" y="310015"/>
                    </a:cubicBezTo>
                    <a:lnTo>
                      <a:pt x="0" y="93739"/>
                    </a:lnTo>
                    <a:cubicBezTo>
                      <a:pt x="0" y="68878"/>
                      <a:pt x="9876" y="45035"/>
                      <a:pt x="27456" y="27456"/>
                    </a:cubicBezTo>
                    <a:cubicBezTo>
                      <a:pt x="45035" y="9876"/>
                      <a:pt x="68878" y="0"/>
                      <a:pt x="93739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2044701" cy="44185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2268425" y="521678"/>
              <a:ext cx="6976303" cy="12316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906"/>
                </a:lnSpc>
                <a:spcBef>
                  <a:spcPct val="0"/>
                </a:spcBef>
              </a:pPr>
              <a:r>
                <a:rPr lang="en-US" sz="6395" b="1">
                  <a:solidFill>
                    <a:srgbClr val="171717"/>
                  </a:solidFill>
                  <a:latin typeface="Markazi Text Medium"/>
                  <a:ea typeface="Markazi Text Medium"/>
                  <a:cs typeface="Markazi Text Medium"/>
                  <a:sym typeface="Markazi Text Medium"/>
                </a:rPr>
                <a:t>Technology Stack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78017" y="2596733"/>
            <a:ext cx="5019157" cy="4268500"/>
            <a:chOff x="0" y="0"/>
            <a:chExt cx="1321918" cy="11242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21918" cy="1124214"/>
            </a:xfrm>
            <a:custGeom>
              <a:avLst/>
              <a:gdLst/>
              <a:ahLst/>
              <a:cxnLst/>
              <a:rect l="l" t="t" r="r" b="b"/>
              <a:pathLst>
                <a:path w="1321918" h="1124214">
                  <a:moveTo>
                    <a:pt x="78666" y="0"/>
                  </a:moveTo>
                  <a:lnTo>
                    <a:pt x="1243252" y="0"/>
                  </a:lnTo>
                  <a:cubicBezTo>
                    <a:pt x="1264115" y="0"/>
                    <a:pt x="1284124" y="8288"/>
                    <a:pt x="1298877" y="23041"/>
                  </a:cubicBezTo>
                  <a:cubicBezTo>
                    <a:pt x="1313630" y="37794"/>
                    <a:pt x="1321918" y="57803"/>
                    <a:pt x="1321918" y="78666"/>
                  </a:cubicBezTo>
                  <a:lnTo>
                    <a:pt x="1321918" y="1045548"/>
                  </a:lnTo>
                  <a:cubicBezTo>
                    <a:pt x="1321918" y="1066411"/>
                    <a:pt x="1313630" y="1086420"/>
                    <a:pt x="1298877" y="1101173"/>
                  </a:cubicBezTo>
                  <a:cubicBezTo>
                    <a:pt x="1284124" y="1115926"/>
                    <a:pt x="1264115" y="1124214"/>
                    <a:pt x="1243252" y="1124214"/>
                  </a:cubicBezTo>
                  <a:lnTo>
                    <a:pt x="78666" y="1124214"/>
                  </a:lnTo>
                  <a:cubicBezTo>
                    <a:pt x="57803" y="1124214"/>
                    <a:pt x="37794" y="1115926"/>
                    <a:pt x="23041" y="1101173"/>
                  </a:cubicBezTo>
                  <a:cubicBezTo>
                    <a:pt x="8288" y="1086420"/>
                    <a:pt x="0" y="1066411"/>
                    <a:pt x="0" y="1045548"/>
                  </a:cubicBezTo>
                  <a:lnTo>
                    <a:pt x="0" y="78666"/>
                  </a:lnTo>
                  <a:cubicBezTo>
                    <a:pt x="0" y="57803"/>
                    <a:pt x="8288" y="37794"/>
                    <a:pt x="23041" y="23041"/>
                  </a:cubicBezTo>
                  <a:cubicBezTo>
                    <a:pt x="37794" y="8288"/>
                    <a:pt x="57803" y="0"/>
                    <a:pt x="78666" y="0"/>
                  </a:cubicBezTo>
                  <a:close/>
                </a:path>
              </a:pathLst>
            </a:custGeom>
            <a:solidFill>
              <a:srgbClr val="E5E0E0"/>
            </a:solidFill>
            <a:ln w="38100" cap="rnd">
              <a:solidFill>
                <a:srgbClr val="EB001B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321918" cy="1162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76223" y="2602261"/>
            <a:ext cx="5020951" cy="1146063"/>
            <a:chOff x="0" y="0"/>
            <a:chExt cx="1322390" cy="30184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22390" cy="301844"/>
            </a:xfrm>
            <a:custGeom>
              <a:avLst/>
              <a:gdLst/>
              <a:ahLst/>
              <a:cxnLst/>
              <a:rect l="l" t="t" r="r" b="b"/>
              <a:pathLst>
                <a:path w="1322390" h="301844">
                  <a:moveTo>
                    <a:pt x="63219" y="0"/>
                  </a:moveTo>
                  <a:lnTo>
                    <a:pt x="1259171" y="0"/>
                  </a:lnTo>
                  <a:cubicBezTo>
                    <a:pt x="1275938" y="0"/>
                    <a:pt x="1292018" y="6661"/>
                    <a:pt x="1303874" y="18516"/>
                  </a:cubicBezTo>
                  <a:cubicBezTo>
                    <a:pt x="1315730" y="30372"/>
                    <a:pt x="1322390" y="46452"/>
                    <a:pt x="1322390" y="63219"/>
                  </a:cubicBezTo>
                  <a:lnTo>
                    <a:pt x="1322390" y="238625"/>
                  </a:lnTo>
                  <a:cubicBezTo>
                    <a:pt x="1322390" y="255392"/>
                    <a:pt x="1315730" y="271472"/>
                    <a:pt x="1303874" y="283327"/>
                  </a:cubicBezTo>
                  <a:cubicBezTo>
                    <a:pt x="1292018" y="295183"/>
                    <a:pt x="1275938" y="301844"/>
                    <a:pt x="1259171" y="301844"/>
                  </a:cubicBezTo>
                  <a:lnTo>
                    <a:pt x="63219" y="301844"/>
                  </a:lnTo>
                  <a:cubicBezTo>
                    <a:pt x="46452" y="301844"/>
                    <a:pt x="30372" y="295183"/>
                    <a:pt x="18516" y="283327"/>
                  </a:cubicBezTo>
                  <a:cubicBezTo>
                    <a:pt x="6661" y="271472"/>
                    <a:pt x="0" y="255392"/>
                    <a:pt x="0" y="238625"/>
                  </a:cubicBezTo>
                  <a:lnTo>
                    <a:pt x="0" y="63219"/>
                  </a:lnTo>
                  <a:cubicBezTo>
                    <a:pt x="0" y="46452"/>
                    <a:pt x="6661" y="30372"/>
                    <a:pt x="18516" y="18516"/>
                  </a:cubicBezTo>
                  <a:cubicBezTo>
                    <a:pt x="30372" y="6661"/>
                    <a:pt x="46452" y="0"/>
                    <a:pt x="63219" y="0"/>
                  </a:cubicBezTo>
                  <a:close/>
                </a:path>
              </a:pathLst>
            </a:custGeom>
            <a:solidFill>
              <a:srgbClr val="F79E1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85725"/>
              <a:ext cx="1322390" cy="38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719"/>
                </a:lnSpc>
              </a:pPr>
              <a:r>
                <a:rPr lang="en-US" sz="4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Frontend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55397" y="2596733"/>
            <a:ext cx="5290258" cy="4268500"/>
            <a:chOff x="0" y="0"/>
            <a:chExt cx="7053678" cy="5691333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7053678" cy="5691333"/>
              <a:chOff x="0" y="0"/>
              <a:chExt cx="1248356" cy="100724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48356" cy="1007249"/>
              </a:xfrm>
              <a:custGeom>
                <a:avLst/>
                <a:gdLst/>
                <a:ahLst/>
                <a:cxnLst/>
                <a:rect l="l" t="t" r="r" b="b"/>
                <a:pathLst>
                  <a:path w="1248356" h="1007249">
                    <a:moveTo>
                      <a:pt x="83302" y="0"/>
                    </a:moveTo>
                    <a:lnTo>
                      <a:pt x="1165054" y="0"/>
                    </a:lnTo>
                    <a:cubicBezTo>
                      <a:pt x="1187147" y="0"/>
                      <a:pt x="1208335" y="8776"/>
                      <a:pt x="1223957" y="24399"/>
                    </a:cubicBezTo>
                    <a:cubicBezTo>
                      <a:pt x="1239580" y="40021"/>
                      <a:pt x="1248356" y="61209"/>
                      <a:pt x="1248356" y="83302"/>
                    </a:cubicBezTo>
                    <a:lnTo>
                      <a:pt x="1248356" y="923947"/>
                    </a:lnTo>
                    <a:cubicBezTo>
                      <a:pt x="1248356" y="946040"/>
                      <a:pt x="1239580" y="967228"/>
                      <a:pt x="1223957" y="982850"/>
                    </a:cubicBezTo>
                    <a:cubicBezTo>
                      <a:pt x="1208335" y="998473"/>
                      <a:pt x="1187147" y="1007249"/>
                      <a:pt x="1165054" y="1007249"/>
                    </a:cubicBezTo>
                    <a:lnTo>
                      <a:pt x="83302" y="1007249"/>
                    </a:lnTo>
                    <a:cubicBezTo>
                      <a:pt x="61209" y="1007249"/>
                      <a:pt x="40021" y="998473"/>
                      <a:pt x="24399" y="982850"/>
                    </a:cubicBezTo>
                    <a:cubicBezTo>
                      <a:pt x="8776" y="967228"/>
                      <a:pt x="0" y="946040"/>
                      <a:pt x="0" y="923947"/>
                    </a:cubicBezTo>
                    <a:lnTo>
                      <a:pt x="0" y="83302"/>
                    </a:lnTo>
                    <a:cubicBezTo>
                      <a:pt x="0" y="61209"/>
                      <a:pt x="8776" y="40021"/>
                      <a:pt x="24399" y="24399"/>
                    </a:cubicBezTo>
                    <a:cubicBezTo>
                      <a:pt x="40021" y="8776"/>
                      <a:pt x="61209" y="0"/>
                      <a:pt x="83302" y="0"/>
                    </a:cubicBezTo>
                    <a:close/>
                  </a:path>
                </a:pathLst>
              </a:custGeom>
              <a:solidFill>
                <a:srgbClr val="E5E0E0"/>
              </a:solidFill>
              <a:ln w="38100" cap="rnd">
                <a:solidFill>
                  <a:srgbClr val="EB001B"/>
                </a:solidFill>
                <a:prstDash val="solid"/>
                <a:round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248356" cy="1045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7053678" cy="1561702"/>
              <a:chOff x="0" y="0"/>
              <a:chExt cx="1248356" cy="27638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248356" cy="276389"/>
              </a:xfrm>
              <a:custGeom>
                <a:avLst/>
                <a:gdLst/>
                <a:ahLst/>
                <a:cxnLst/>
                <a:rect l="l" t="t" r="r" b="b"/>
                <a:pathLst>
                  <a:path w="1248356" h="276389">
                    <a:moveTo>
                      <a:pt x="83302" y="0"/>
                    </a:moveTo>
                    <a:lnTo>
                      <a:pt x="1165054" y="0"/>
                    </a:lnTo>
                    <a:cubicBezTo>
                      <a:pt x="1187147" y="0"/>
                      <a:pt x="1208335" y="8776"/>
                      <a:pt x="1223957" y="24399"/>
                    </a:cubicBezTo>
                    <a:cubicBezTo>
                      <a:pt x="1239580" y="40021"/>
                      <a:pt x="1248356" y="61209"/>
                      <a:pt x="1248356" y="83302"/>
                    </a:cubicBezTo>
                    <a:lnTo>
                      <a:pt x="1248356" y="193087"/>
                    </a:lnTo>
                    <a:cubicBezTo>
                      <a:pt x="1248356" y="215180"/>
                      <a:pt x="1239580" y="236368"/>
                      <a:pt x="1223957" y="251991"/>
                    </a:cubicBezTo>
                    <a:cubicBezTo>
                      <a:pt x="1208335" y="267613"/>
                      <a:pt x="1187147" y="276389"/>
                      <a:pt x="1165054" y="276389"/>
                    </a:cubicBezTo>
                    <a:lnTo>
                      <a:pt x="83302" y="276389"/>
                    </a:lnTo>
                    <a:cubicBezTo>
                      <a:pt x="61209" y="276389"/>
                      <a:pt x="40021" y="267613"/>
                      <a:pt x="24399" y="251991"/>
                    </a:cubicBezTo>
                    <a:cubicBezTo>
                      <a:pt x="8776" y="236368"/>
                      <a:pt x="0" y="215180"/>
                      <a:pt x="0" y="193087"/>
                    </a:cubicBezTo>
                    <a:lnTo>
                      <a:pt x="0" y="83302"/>
                    </a:lnTo>
                    <a:cubicBezTo>
                      <a:pt x="0" y="61209"/>
                      <a:pt x="8776" y="40021"/>
                      <a:pt x="24399" y="24399"/>
                    </a:cubicBezTo>
                    <a:cubicBezTo>
                      <a:pt x="40021" y="8776"/>
                      <a:pt x="61209" y="0"/>
                      <a:pt x="83302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85725"/>
                <a:ext cx="1248356" cy="362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859"/>
                  </a:lnSpc>
                </a:pPr>
                <a:r>
                  <a:rPr lang="en-US" sz="4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Backend</a:t>
                </a:r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>
            <a:off x="12503878" y="2596733"/>
            <a:ext cx="5290258" cy="4268500"/>
            <a:chOff x="0" y="0"/>
            <a:chExt cx="7053678" cy="569133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7053678" cy="5691333"/>
              <a:chOff x="0" y="0"/>
              <a:chExt cx="1248356" cy="100724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248356" cy="1007249"/>
              </a:xfrm>
              <a:custGeom>
                <a:avLst/>
                <a:gdLst/>
                <a:ahLst/>
                <a:cxnLst/>
                <a:rect l="l" t="t" r="r" b="b"/>
                <a:pathLst>
                  <a:path w="1248356" h="1007249">
                    <a:moveTo>
                      <a:pt x="83302" y="0"/>
                    </a:moveTo>
                    <a:lnTo>
                      <a:pt x="1165054" y="0"/>
                    </a:lnTo>
                    <a:cubicBezTo>
                      <a:pt x="1187147" y="0"/>
                      <a:pt x="1208335" y="8776"/>
                      <a:pt x="1223957" y="24399"/>
                    </a:cubicBezTo>
                    <a:cubicBezTo>
                      <a:pt x="1239580" y="40021"/>
                      <a:pt x="1248356" y="61209"/>
                      <a:pt x="1248356" y="83302"/>
                    </a:cubicBezTo>
                    <a:lnTo>
                      <a:pt x="1248356" y="923947"/>
                    </a:lnTo>
                    <a:cubicBezTo>
                      <a:pt x="1248356" y="946040"/>
                      <a:pt x="1239580" y="967228"/>
                      <a:pt x="1223957" y="982850"/>
                    </a:cubicBezTo>
                    <a:cubicBezTo>
                      <a:pt x="1208335" y="998473"/>
                      <a:pt x="1187147" y="1007249"/>
                      <a:pt x="1165054" y="1007249"/>
                    </a:cubicBezTo>
                    <a:lnTo>
                      <a:pt x="83302" y="1007249"/>
                    </a:lnTo>
                    <a:cubicBezTo>
                      <a:pt x="61209" y="1007249"/>
                      <a:pt x="40021" y="998473"/>
                      <a:pt x="24399" y="982850"/>
                    </a:cubicBezTo>
                    <a:cubicBezTo>
                      <a:pt x="8776" y="967228"/>
                      <a:pt x="0" y="946040"/>
                      <a:pt x="0" y="923947"/>
                    </a:cubicBezTo>
                    <a:lnTo>
                      <a:pt x="0" y="83302"/>
                    </a:lnTo>
                    <a:cubicBezTo>
                      <a:pt x="0" y="61209"/>
                      <a:pt x="8776" y="40021"/>
                      <a:pt x="24399" y="24399"/>
                    </a:cubicBezTo>
                    <a:cubicBezTo>
                      <a:pt x="40021" y="8776"/>
                      <a:pt x="61209" y="0"/>
                      <a:pt x="83302" y="0"/>
                    </a:cubicBezTo>
                    <a:close/>
                  </a:path>
                </a:pathLst>
              </a:custGeom>
              <a:solidFill>
                <a:srgbClr val="E5E0E0"/>
              </a:solidFill>
              <a:ln w="38100" cap="rnd">
                <a:solidFill>
                  <a:srgbClr val="EB001B"/>
                </a:solidFill>
                <a:prstDash val="solid"/>
                <a:round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1248356" cy="104534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0" y="0"/>
              <a:ext cx="7053678" cy="1561702"/>
              <a:chOff x="0" y="0"/>
              <a:chExt cx="1248356" cy="276389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248356" cy="276389"/>
              </a:xfrm>
              <a:custGeom>
                <a:avLst/>
                <a:gdLst/>
                <a:ahLst/>
                <a:cxnLst/>
                <a:rect l="l" t="t" r="r" b="b"/>
                <a:pathLst>
                  <a:path w="1248356" h="276389">
                    <a:moveTo>
                      <a:pt x="83302" y="0"/>
                    </a:moveTo>
                    <a:lnTo>
                      <a:pt x="1165054" y="0"/>
                    </a:lnTo>
                    <a:cubicBezTo>
                      <a:pt x="1187147" y="0"/>
                      <a:pt x="1208335" y="8776"/>
                      <a:pt x="1223957" y="24399"/>
                    </a:cubicBezTo>
                    <a:cubicBezTo>
                      <a:pt x="1239580" y="40021"/>
                      <a:pt x="1248356" y="61209"/>
                      <a:pt x="1248356" y="83302"/>
                    </a:cubicBezTo>
                    <a:lnTo>
                      <a:pt x="1248356" y="193087"/>
                    </a:lnTo>
                    <a:cubicBezTo>
                      <a:pt x="1248356" y="215180"/>
                      <a:pt x="1239580" y="236368"/>
                      <a:pt x="1223957" y="251991"/>
                    </a:cubicBezTo>
                    <a:cubicBezTo>
                      <a:pt x="1208335" y="267613"/>
                      <a:pt x="1187147" y="276389"/>
                      <a:pt x="1165054" y="276389"/>
                    </a:cubicBezTo>
                    <a:lnTo>
                      <a:pt x="83302" y="276389"/>
                    </a:lnTo>
                    <a:cubicBezTo>
                      <a:pt x="61209" y="276389"/>
                      <a:pt x="40021" y="267613"/>
                      <a:pt x="24399" y="251991"/>
                    </a:cubicBezTo>
                    <a:cubicBezTo>
                      <a:pt x="8776" y="236368"/>
                      <a:pt x="0" y="215180"/>
                      <a:pt x="0" y="193087"/>
                    </a:cubicBezTo>
                    <a:lnTo>
                      <a:pt x="0" y="83302"/>
                    </a:lnTo>
                    <a:cubicBezTo>
                      <a:pt x="0" y="61209"/>
                      <a:pt x="8776" y="40021"/>
                      <a:pt x="24399" y="24399"/>
                    </a:cubicBezTo>
                    <a:cubicBezTo>
                      <a:pt x="40021" y="8776"/>
                      <a:pt x="61209" y="0"/>
                      <a:pt x="83302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85725"/>
                <a:ext cx="1248356" cy="3621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6859"/>
                  </a:lnSpc>
                </a:pPr>
                <a:r>
                  <a:rPr lang="en-US" sz="4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Database</a:t>
                </a:r>
              </a:p>
            </p:txBody>
          </p:sp>
        </p:grpSp>
      </p:grpSp>
      <p:sp>
        <p:nvSpPr>
          <p:cNvPr id="27" name="TextBox 27"/>
          <p:cNvSpPr txBox="1"/>
          <p:nvPr/>
        </p:nvSpPr>
        <p:spPr>
          <a:xfrm>
            <a:off x="772180" y="4081699"/>
            <a:ext cx="4724994" cy="58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sz="4143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React             Tailwind CSS 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772180" y="8263189"/>
            <a:ext cx="14943229" cy="596915"/>
            <a:chOff x="0" y="0"/>
            <a:chExt cx="19924306" cy="795887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5598706" cy="795887"/>
              <a:chOff x="0" y="0"/>
              <a:chExt cx="1105917" cy="15721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105917" cy="157212"/>
              </a:xfrm>
              <a:custGeom>
                <a:avLst/>
                <a:gdLst/>
                <a:ahLst/>
                <a:cxnLst/>
                <a:rect l="l" t="t" r="r" b="b"/>
                <a:pathLst>
                  <a:path w="1105917" h="157212">
                    <a:moveTo>
                      <a:pt x="35031" y="0"/>
                    </a:moveTo>
                    <a:lnTo>
                      <a:pt x="1070886" y="0"/>
                    </a:lnTo>
                    <a:cubicBezTo>
                      <a:pt x="1080177" y="0"/>
                      <a:pt x="1089087" y="3691"/>
                      <a:pt x="1095657" y="10260"/>
                    </a:cubicBezTo>
                    <a:cubicBezTo>
                      <a:pt x="1102227" y="16830"/>
                      <a:pt x="1105917" y="25740"/>
                      <a:pt x="1105917" y="35031"/>
                    </a:cubicBezTo>
                    <a:lnTo>
                      <a:pt x="1105917" y="122181"/>
                    </a:lnTo>
                    <a:cubicBezTo>
                      <a:pt x="1105917" y="131472"/>
                      <a:pt x="1102227" y="140382"/>
                      <a:pt x="1095657" y="146952"/>
                    </a:cubicBezTo>
                    <a:cubicBezTo>
                      <a:pt x="1089087" y="153521"/>
                      <a:pt x="1080177" y="157212"/>
                      <a:pt x="1070886" y="157212"/>
                    </a:cubicBezTo>
                    <a:lnTo>
                      <a:pt x="35031" y="157212"/>
                    </a:lnTo>
                    <a:cubicBezTo>
                      <a:pt x="25740" y="157212"/>
                      <a:pt x="16830" y="153521"/>
                      <a:pt x="10260" y="146952"/>
                    </a:cubicBezTo>
                    <a:cubicBezTo>
                      <a:pt x="3691" y="140382"/>
                      <a:pt x="0" y="131472"/>
                      <a:pt x="0" y="122181"/>
                    </a:cubicBezTo>
                    <a:lnTo>
                      <a:pt x="0" y="35031"/>
                    </a:lnTo>
                    <a:cubicBezTo>
                      <a:pt x="0" y="25740"/>
                      <a:pt x="3691" y="16830"/>
                      <a:pt x="10260" y="10260"/>
                    </a:cubicBezTo>
                    <a:cubicBezTo>
                      <a:pt x="16830" y="3691"/>
                      <a:pt x="25740" y="0"/>
                      <a:pt x="35031" y="0"/>
                    </a:cubicBezTo>
                    <a:close/>
                  </a:path>
                </a:pathLst>
              </a:custGeom>
              <a:solidFill>
                <a:srgbClr val="F79E1B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105917" cy="195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5598706" y="28575"/>
              <a:ext cx="14325599" cy="734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04"/>
                </a:lnSpc>
                <a:spcBef>
                  <a:spcPct val="0"/>
                </a:spcBef>
              </a:pPr>
              <a:r>
                <a:rPr lang="en-US" sz="38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  </a:t>
              </a:r>
              <a:r>
                <a:rPr lang="en-US" sz="3800" u="sng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  <a:hlinkClick r:id="rId2" tooltip="https://github.com/Mastercard-Code-For-Change-2-0/Team-15"/>
                </a:rPr>
                <a:t> https://github.com/Mastercard-Code-For-Change-2-0/Team-15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63500" y="58006"/>
              <a:ext cx="5598706" cy="6227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171717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Github Repository Link 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772180" y="4965302"/>
            <a:ext cx="1050007" cy="1050007"/>
          </a:xfrm>
          <a:custGeom>
            <a:avLst/>
            <a:gdLst/>
            <a:ahLst/>
            <a:cxnLst/>
            <a:rect l="l" t="t" r="r" b="b"/>
            <a:pathLst>
              <a:path w="1050007" h="1050007">
                <a:moveTo>
                  <a:pt x="0" y="0"/>
                </a:moveTo>
                <a:lnTo>
                  <a:pt x="1050007" y="0"/>
                </a:lnTo>
                <a:lnTo>
                  <a:pt x="1050007" y="1050007"/>
                </a:lnTo>
                <a:lnTo>
                  <a:pt x="0" y="1050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3419440" y="4965302"/>
            <a:ext cx="1050007" cy="1050007"/>
          </a:xfrm>
          <a:custGeom>
            <a:avLst/>
            <a:gdLst/>
            <a:ahLst/>
            <a:cxnLst/>
            <a:rect l="l" t="t" r="r" b="b"/>
            <a:pathLst>
              <a:path w="1050007" h="1050007">
                <a:moveTo>
                  <a:pt x="0" y="0"/>
                </a:moveTo>
                <a:lnTo>
                  <a:pt x="1050007" y="0"/>
                </a:lnTo>
                <a:lnTo>
                  <a:pt x="1050007" y="1050007"/>
                </a:lnTo>
                <a:lnTo>
                  <a:pt x="0" y="1050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6718195" y="4887645"/>
            <a:ext cx="1045278" cy="1205320"/>
          </a:xfrm>
          <a:custGeom>
            <a:avLst/>
            <a:gdLst/>
            <a:ahLst/>
            <a:cxnLst/>
            <a:rect l="l" t="t" r="r" b="b"/>
            <a:pathLst>
              <a:path w="1045278" h="1205320">
                <a:moveTo>
                  <a:pt x="0" y="0"/>
                </a:moveTo>
                <a:lnTo>
                  <a:pt x="1045278" y="0"/>
                </a:lnTo>
                <a:lnTo>
                  <a:pt x="1045278" y="1205321"/>
                </a:lnTo>
                <a:lnTo>
                  <a:pt x="0" y="1205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9363673" y="4965302"/>
            <a:ext cx="1250041" cy="1221570"/>
          </a:xfrm>
          <a:custGeom>
            <a:avLst/>
            <a:gdLst/>
            <a:ahLst/>
            <a:cxnLst/>
            <a:rect l="l" t="t" r="r" b="b"/>
            <a:pathLst>
              <a:path w="1250041" h="1221570">
                <a:moveTo>
                  <a:pt x="0" y="0"/>
                </a:moveTo>
                <a:lnTo>
                  <a:pt x="1250042" y="0"/>
                </a:lnTo>
                <a:lnTo>
                  <a:pt x="1250042" y="1221570"/>
                </a:lnTo>
                <a:lnTo>
                  <a:pt x="0" y="12215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43" r="-4783"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16008871" y="4438363"/>
            <a:ext cx="1006782" cy="1053878"/>
          </a:xfrm>
          <a:custGeom>
            <a:avLst/>
            <a:gdLst/>
            <a:ahLst/>
            <a:cxnLst/>
            <a:rect l="l" t="t" r="r" b="b"/>
            <a:pathLst>
              <a:path w="1006782" h="1053878">
                <a:moveTo>
                  <a:pt x="0" y="0"/>
                </a:moveTo>
                <a:lnTo>
                  <a:pt x="1006782" y="0"/>
                </a:lnTo>
                <a:lnTo>
                  <a:pt x="1006782" y="1053878"/>
                </a:lnTo>
                <a:lnTo>
                  <a:pt x="0" y="10538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784" t="-5437" r="-11858" b="-12521"/>
            </a:stretch>
          </a:blipFill>
        </p:spPr>
      </p:sp>
      <p:sp>
        <p:nvSpPr>
          <p:cNvPr id="39" name="TextBox 39"/>
          <p:cNvSpPr txBox="1"/>
          <p:nvPr/>
        </p:nvSpPr>
        <p:spPr>
          <a:xfrm>
            <a:off x="6638029" y="4050326"/>
            <a:ext cx="4724994" cy="58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sz="4143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Node js  </a:t>
            </a:r>
            <a:r>
              <a:rPr lang="en-US" sz="41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           </a:t>
            </a:r>
            <a:r>
              <a:rPr lang="en-US" sz="4143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 Spring Boot</a:t>
            </a:r>
            <a:r>
              <a:rPr lang="en-US" sz="4143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3531605" y="4612294"/>
            <a:ext cx="1918838" cy="58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4"/>
              </a:lnSpc>
            </a:pPr>
            <a:r>
              <a:rPr lang="en-US" sz="4143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95814" y="9568628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20324" y="425360"/>
            <a:ext cx="16642828" cy="6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48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Impact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0324" y="5243485"/>
            <a:ext cx="16642828" cy="6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48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Future scope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43582" y="6188341"/>
            <a:ext cx="4308111" cy="3086100"/>
            <a:chOff x="0" y="0"/>
            <a:chExt cx="1134647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34647" cy="812800"/>
            </a:xfrm>
            <a:custGeom>
              <a:avLst/>
              <a:gdLst/>
              <a:ahLst/>
              <a:cxnLst/>
              <a:rect l="l" t="t" r="r" b="b"/>
              <a:pathLst>
                <a:path w="1134647" h="812800">
                  <a:moveTo>
                    <a:pt x="91650" y="0"/>
                  </a:moveTo>
                  <a:lnTo>
                    <a:pt x="1042997" y="0"/>
                  </a:lnTo>
                  <a:cubicBezTo>
                    <a:pt x="1093613" y="0"/>
                    <a:pt x="1134647" y="41033"/>
                    <a:pt x="1134647" y="91650"/>
                  </a:cubicBezTo>
                  <a:lnTo>
                    <a:pt x="1134647" y="721150"/>
                  </a:lnTo>
                  <a:cubicBezTo>
                    <a:pt x="1134647" y="771767"/>
                    <a:pt x="1093613" y="812800"/>
                    <a:pt x="1042997" y="812800"/>
                  </a:cubicBezTo>
                  <a:lnTo>
                    <a:pt x="91650" y="812800"/>
                  </a:lnTo>
                  <a:cubicBezTo>
                    <a:pt x="41033" y="812800"/>
                    <a:pt x="0" y="771767"/>
                    <a:pt x="0" y="721150"/>
                  </a:cubicBezTo>
                  <a:lnTo>
                    <a:pt x="0" y="91650"/>
                  </a:lnTo>
                  <a:cubicBezTo>
                    <a:pt x="0" y="41033"/>
                    <a:pt x="41033" y="0"/>
                    <a:pt x="91650" y="0"/>
                  </a:cubicBezTo>
                  <a:close/>
                </a:path>
              </a:pathLst>
            </a:custGeom>
            <a:solidFill>
              <a:srgbClr val="D9D9D9"/>
            </a:solidFill>
            <a:ln w="38100" cap="rnd">
              <a:solidFill>
                <a:srgbClr val="EB001B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134647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710940" y="6188341"/>
            <a:ext cx="4308111" cy="3086100"/>
            <a:chOff x="0" y="0"/>
            <a:chExt cx="1134647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34647" cy="812800"/>
            </a:xfrm>
            <a:custGeom>
              <a:avLst/>
              <a:gdLst/>
              <a:ahLst/>
              <a:cxnLst/>
              <a:rect l="l" t="t" r="r" b="b"/>
              <a:pathLst>
                <a:path w="1134647" h="812800">
                  <a:moveTo>
                    <a:pt x="91650" y="0"/>
                  </a:moveTo>
                  <a:lnTo>
                    <a:pt x="1042997" y="0"/>
                  </a:lnTo>
                  <a:cubicBezTo>
                    <a:pt x="1093613" y="0"/>
                    <a:pt x="1134647" y="41033"/>
                    <a:pt x="1134647" y="91650"/>
                  </a:cubicBezTo>
                  <a:lnTo>
                    <a:pt x="1134647" y="721150"/>
                  </a:lnTo>
                  <a:cubicBezTo>
                    <a:pt x="1134647" y="771767"/>
                    <a:pt x="1093613" y="812800"/>
                    <a:pt x="1042997" y="812800"/>
                  </a:cubicBezTo>
                  <a:lnTo>
                    <a:pt x="91650" y="812800"/>
                  </a:lnTo>
                  <a:cubicBezTo>
                    <a:pt x="41033" y="812800"/>
                    <a:pt x="0" y="771767"/>
                    <a:pt x="0" y="721150"/>
                  </a:cubicBezTo>
                  <a:lnTo>
                    <a:pt x="0" y="91650"/>
                  </a:lnTo>
                  <a:cubicBezTo>
                    <a:pt x="0" y="41033"/>
                    <a:pt x="41033" y="0"/>
                    <a:pt x="91650" y="0"/>
                  </a:cubicBezTo>
                  <a:close/>
                </a:path>
              </a:pathLst>
            </a:custGeom>
            <a:solidFill>
              <a:srgbClr val="D9D9D9"/>
            </a:solidFill>
            <a:ln w="38100" cap="rnd">
              <a:solidFill>
                <a:srgbClr val="EB001B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134647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13610" y="1471585"/>
            <a:ext cx="4308111" cy="3086100"/>
            <a:chOff x="0" y="0"/>
            <a:chExt cx="1134647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134647" cy="812800"/>
            </a:xfrm>
            <a:custGeom>
              <a:avLst/>
              <a:gdLst/>
              <a:ahLst/>
              <a:cxnLst/>
              <a:rect l="l" t="t" r="r" b="b"/>
              <a:pathLst>
                <a:path w="1134647" h="812800">
                  <a:moveTo>
                    <a:pt x="91650" y="0"/>
                  </a:moveTo>
                  <a:lnTo>
                    <a:pt x="1042997" y="0"/>
                  </a:lnTo>
                  <a:cubicBezTo>
                    <a:pt x="1093613" y="0"/>
                    <a:pt x="1134647" y="41033"/>
                    <a:pt x="1134647" y="91650"/>
                  </a:cubicBezTo>
                  <a:lnTo>
                    <a:pt x="1134647" y="721150"/>
                  </a:lnTo>
                  <a:cubicBezTo>
                    <a:pt x="1134647" y="771767"/>
                    <a:pt x="1093613" y="812800"/>
                    <a:pt x="1042997" y="812800"/>
                  </a:cubicBezTo>
                  <a:lnTo>
                    <a:pt x="91650" y="812800"/>
                  </a:lnTo>
                  <a:cubicBezTo>
                    <a:pt x="41033" y="812800"/>
                    <a:pt x="0" y="771767"/>
                    <a:pt x="0" y="721150"/>
                  </a:cubicBezTo>
                  <a:lnTo>
                    <a:pt x="0" y="91650"/>
                  </a:lnTo>
                  <a:cubicBezTo>
                    <a:pt x="0" y="41033"/>
                    <a:pt x="41033" y="0"/>
                    <a:pt x="91650" y="0"/>
                  </a:cubicBezTo>
                  <a:close/>
                </a:path>
              </a:pathLst>
            </a:custGeom>
            <a:solidFill>
              <a:srgbClr val="D9D9D9"/>
            </a:solidFill>
            <a:ln w="38100" cap="rnd">
              <a:solidFill>
                <a:srgbClr val="EB001B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134647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34573" y="1924975"/>
            <a:ext cx="4066185" cy="205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3854" b="1">
                <a:solidFill>
                  <a:srgbClr val="242423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Streamlined career tracking </a:t>
            </a:r>
          </a:p>
          <a:p>
            <a:pPr algn="ctr">
              <a:lnSpc>
                <a:spcPts val="3160"/>
              </a:lnSpc>
            </a:pPr>
            <a:endParaRPr lang="en-US" sz="3854" b="1">
              <a:solidFill>
                <a:srgbClr val="242423"/>
              </a:solidFill>
              <a:latin typeface="Markazi Text Bold"/>
              <a:ea typeface="Markazi Text Bold"/>
              <a:cs typeface="Markazi Text Bold"/>
              <a:sym typeface="Markazi Text Bold"/>
            </a:endParaRPr>
          </a:p>
          <a:p>
            <a:pPr algn="ctr">
              <a:lnSpc>
                <a:spcPts val="3160"/>
              </a:lnSpc>
            </a:pPr>
            <a:r>
              <a:rPr lang="en-US" sz="3854">
                <a:solidFill>
                  <a:srgbClr val="242423"/>
                </a:solidFill>
                <a:latin typeface="Markazi Text"/>
                <a:ea typeface="Markazi Text"/>
                <a:cs typeface="Markazi Text"/>
                <a:sym typeface="Markazi Text"/>
              </a:rPr>
              <a:t> Reduces manual effort &amp; errors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6780968" y="1471585"/>
            <a:ext cx="4308111" cy="3086100"/>
            <a:chOff x="0" y="0"/>
            <a:chExt cx="1134647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34647" cy="812800"/>
            </a:xfrm>
            <a:custGeom>
              <a:avLst/>
              <a:gdLst/>
              <a:ahLst/>
              <a:cxnLst/>
              <a:rect l="l" t="t" r="r" b="b"/>
              <a:pathLst>
                <a:path w="1134647" h="812800">
                  <a:moveTo>
                    <a:pt x="91650" y="0"/>
                  </a:moveTo>
                  <a:lnTo>
                    <a:pt x="1042997" y="0"/>
                  </a:lnTo>
                  <a:cubicBezTo>
                    <a:pt x="1093613" y="0"/>
                    <a:pt x="1134647" y="41033"/>
                    <a:pt x="1134647" y="91650"/>
                  </a:cubicBezTo>
                  <a:lnTo>
                    <a:pt x="1134647" y="721150"/>
                  </a:lnTo>
                  <a:cubicBezTo>
                    <a:pt x="1134647" y="771767"/>
                    <a:pt x="1093613" y="812800"/>
                    <a:pt x="1042997" y="812800"/>
                  </a:cubicBezTo>
                  <a:lnTo>
                    <a:pt x="91650" y="812800"/>
                  </a:lnTo>
                  <a:cubicBezTo>
                    <a:pt x="41033" y="812800"/>
                    <a:pt x="0" y="771767"/>
                    <a:pt x="0" y="721150"/>
                  </a:cubicBezTo>
                  <a:lnTo>
                    <a:pt x="0" y="91650"/>
                  </a:lnTo>
                  <a:cubicBezTo>
                    <a:pt x="0" y="41033"/>
                    <a:pt x="41033" y="0"/>
                    <a:pt x="91650" y="0"/>
                  </a:cubicBezTo>
                  <a:close/>
                </a:path>
              </a:pathLst>
            </a:custGeom>
            <a:solidFill>
              <a:srgbClr val="D9D9D9"/>
            </a:solidFill>
            <a:ln w="38100" cap="rnd">
              <a:solidFill>
                <a:srgbClr val="EB001B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1134647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901931" y="1924975"/>
            <a:ext cx="4066185" cy="205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3854" b="1">
                <a:solidFill>
                  <a:srgbClr val="242423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Improved engagement </a:t>
            </a:r>
          </a:p>
          <a:p>
            <a:pPr algn="ctr">
              <a:lnSpc>
                <a:spcPts val="3160"/>
              </a:lnSpc>
            </a:pPr>
            <a:endParaRPr lang="en-US" sz="3854" b="1">
              <a:solidFill>
                <a:srgbClr val="242423"/>
              </a:solidFill>
              <a:latin typeface="Markazi Text Bold"/>
              <a:ea typeface="Markazi Text Bold"/>
              <a:cs typeface="Markazi Text Bold"/>
              <a:sym typeface="Markazi Text Bold"/>
            </a:endParaRPr>
          </a:p>
          <a:p>
            <a:pPr algn="ctr">
              <a:lnSpc>
                <a:spcPts val="3160"/>
              </a:lnSpc>
            </a:pPr>
            <a:r>
              <a:rPr lang="en-US" sz="3854">
                <a:solidFill>
                  <a:srgbClr val="242423"/>
                </a:solidFill>
                <a:latin typeface="Markazi Text"/>
                <a:ea typeface="Markazi Text"/>
                <a:cs typeface="Markazi Text"/>
                <a:sym typeface="Markazi Text"/>
              </a:rPr>
              <a:t>Students stay connected with Y4D beyond placement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2876427" y="1471585"/>
            <a:ext cx="4308111" cy="3086100"/>
            <a:chOff x="0" y="0"/>
            <a:chExt cx="5744148" cy="4114800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5744148" cy="4114800"/>
              <a:chOff x="0" y="0"/>
              <a:chExt cx="1134647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13464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134647" h="812800">
                    <a:moveTo>
                      <a:pt x="91650" y="0"/>
                    </a:moveTo>
                    <a:lnTo>
                      <a:pt x="1042997" y="0"/>
                    </a:lnTo>
                    <a:cubicBezTo>
                      <a:pt x="1093613" y="0"/>
                      <a:pt x="1134647" y="41033"/>
                      <a:pt x="1134647" y="91650"/>
                    </a:cubicBezTo>
                    <a:lnTo>
                      <a:pt x="1134647" y="721150"/>
                    </a:lnTo>
                    <a:cubicBezTo>
                      <a:pt x="1134647" y="771767"/>
                      <a:pt x="1093613" y="812800"/>
                      <a:pt x="1042997" y="812800"/>
                    </a:cubicBezTo>
                    <a:lnTo>
                      <a:pt x="91650" y="812800"/>
                    </a:lnTo>
                    <a:cubicBezTo>
                      <a:pt x="41033" y="812800"/>
                      <a:pt x="0" y="771767"/>
                      <a:pt x="0" y="721150"/>
                    </a:cubicBezTo>
                    <a:lnTo>
                      <a:pt x="0" y="91650"/>
                    </a:lnTo>
                    <a:cubicBezTo>
                      <a:pt x="0" y="41033"/>
                      <a:pt x="41033" y="0"/>
                      <a:pt x="9165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38100" cap="rnd">
                <a:solidFill>
                  <a:srgbClr val="EB001B"/>
                </a:solidFill>
                <a:prstDash val="solid"/>
                <a:round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134647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165100" y="302895"/>
              <a:ext cx="5421580" cy="3385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79"/>
                </a:lnSpc>
              </a:pPr>
              <a:r>
                <a:rPr lang="en-US" sz="3999" b="1">
                  <a:solidFill>
                    <a:srgbClr val="242423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Interactive Guidance </a:t>
              </a:r>
            </a:p>
            <a:p>
              <a:pPr algn="ctr">
                <a:lnSpc>
                  <a:spcPts val="4599"/>
                </a:lnSpc>
              </a:pPr>
              <a:r>
                <a:rPr lang="en-US" sz="3999">
                  <a:solidFill>
                    <a:srgbClr val="242423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Chatbots &amp; notifications keep students active</a:t>
              </a:r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664545" y="6455041"/>
            <a:ext cx="4066185" cy="245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3854" b="1">
                <a:solidFill>
                  <a:srgbClr val="242423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Resume Building &amp; Career Guidance</a:t>
            </a:r>
          </a:p>
          <a:p>
            <a:pPr algn="ctr">
              <a:lnSpc>
                <a:spcPts val="3160"/>
              </a:lnSpc>
            </a:pPr>
            <a:endParaRPr lang="en-US" sz="3854" b="1">
              <a:solidFill>
                <a:srgbClr val="242423"/>
              </a:solidFill>
              <a:latin typeface="Markazi Text Bold"/>
              <a:ea typeface="Markazi Text Bold"/>
              <a:cs typeface="Markazi Text Bold"/>
              <a:sym typeface="Markazi Text Bold"/>
            </a:endParaRPr>
          </a:p>
          <a:p>
            <a:pPr algn="ctr">
              <a:lnSpc>
                <a:spcPts val="3160"/>
              </a:lnSpc>
            </a:pPr>
            <a:r>
              <a:rPr lang="en-US" sz="3854">
                <a:solidFill>
                  <a:srgbClr val="242423"/>
                </a:solidFill>
                <a:latin typeface="Markazi Text"/>
                <a:ea typeface="Markazi Text"/>
                <a:cs typeface="Markazi Text"/>
                <a:sym typeface="Markazi Text"/>
              </a:rPr>
              <a:t>Automated resume builder from student data</a:t>
            </a:r>
          </a:p>
        </p:txBody>
      </p:sp>
      <p:grpSp>
        <p:nvGrpSpPr>
          <p:cNvPr id="31" name="Group 31"/>
          <p:cNvGrpSpPr/>
          <p:nvPr/>
        </p:nvGrpSpPr>
        <p:grpSpPr>
          <a:xfrm>
            <a:off x="12876427" y="6221948"/>
            <a:ext cx="4308111" cy="3086100"/>
            <a:chOff x="0" y="0"/>
            <a:chExt cx="5744148" cy="4114800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5744148" cy="4114800"/>
              <a:chOff x="0" y="0"/>
              <a:chExt cx="1134647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134647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134647" h="812800">
                    <a:moveTo>
                      <a:pt x="91650" y="0"/>
                    </a:moveTo>
                    <a:lnTo>
                      <a:pt x="1042997" y="0"/>
                    </a:lnTo>
                    <a:cubicBezTo>
                      <a:pt x="1093613" y="0"/>
                      <a:pt x="1134647" y="41033"/>
                      <a:pt x="1134647" y="91650"/>
                    </a:cubicBezTo>
                    <a:lnTo>
                      <a:pt x="1134647" y="721150"/>
                    </a:lnTo>
                    <a:cubicBezTo>
                      <a:pt x="1134647" y="771767"/>
                      <a:pt x="1093613" y="812800"/>
                      <a:pt x="1042997" y="812800"/>
                    </a:cubicBezTo>
                    <a:lnTo>
                      <a:pt x="91650" y="812800"/>
                    </a:lnTo>
                    <a:cubicBezTo>
                      <a:pt x="41033" y="812800"/>
                      <a:pt x="0" y="771767"/>
                      <a:pt x="0" y="721150"/>
                    </a:cubicBezTo>
                    <a:lnTo>
                      <a:pt x="0" y="91650"/>
                    </a:lnTo>
                    <a:cubicBezTo>
                      <a:pt x="0" y="41033"/>
                      <a:pt x="41033" y="0"/>
                      <a:pt x="91650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 w="38100" cap="rnd">
                <a:solidFill>
                  <a:srgbClr val="EB001B"/>
                </a:solidFill>
                <a:prstDash val="solid"/>
                <a:round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134647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165100" y="266341"/>
              <a:ext cx="5421580" cy="3848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60"/>
                </a:lnSpc>
              </a:pPr>
              <a:r>
                <a:rPr lang="en-US" sz="3854" b="1">
                  <a:solidFill>
                    <a:srgbClr val="242423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Alumni &amp; Networking Platform</a:t>
              </a:r>
            </a:p>
            <a:p>
              <a:pPr algn="ctr">
                <a:lnSpc>
                  <a:spcPts val="3160"/>
                </a:lnSpc>
              </a:pPr>
              <a:endParaRPr lang="en-US" sz="3854" b="1">
                <a:solidFill>
                  <a:srgbClr val="242423"/>
                </a:solidFill>
                <a:latin typeface="Markazi Text Bold"/>
                <a:ea typeface="Markazi Text Bold"/>
                <a:cs typeface="Markazi Text Bold"/>
                <a:sym typeface="Markazi Text Bold"/>
              </a:endParaRPr>
            </a:p>
            <a:p>
              <a:pPr algn="ctr">
                <a:lnSpc>
                  <a:spcPts val="3160"/>
                </a:lnSpc>
              </a:pPr>
              <a:r>
                <a:rPr lang="en-US" sz="3854" b="1">
                  <a:solidFill>
                    <a:srgbClr val="242423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A</a:t>
              </a:r>
              <a:r>
                <a:rPr lang="en-US" sz="3854">
                  <a:solidFill>
                    <a:srgbClr val="242423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lumni community for peer-to-peer learning and mentorship of new students</a:t>
              </a:r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6831903" y="6552492"/>
            <a:ext cx="4066185" cy="2452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0"/>
              </a:lnSpc>
            </a:pPr>
            <a:r>
              <a:rPr lang="en-US" sz="3854" b="1">
                <a:solidFill>
                  <a:srgbClr val="242423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Skill Upgradation</a:t>
            </a:r>
          </a:p>
          <a:p>
            <a:pPr algn="ctr">
              <a:lnSpc>
                <a:spcPts val="3160"/>
              </a:lnSpc>
            </a:pPr>
            <a:endParaRPr lang="en-US" sz="3854" b="1">
              <a:solidFill>
                <a:srgbClr val="242423"/>
              </a:solidFill>
              <a:latin typeface="Markazi Text Bold"/>
              <a:ea typeface="Markazi Text Bold"/>
              <a:cs typeface="Markazi Text Bold"/>
              <a:sym typeface="Markazi Text Bold"/>
            </a:endParaRPr>
          </a:p>
          <a:p>
            <a:pPr algn="ctr">
              <a:lnSpc>
                <a:spcPts val="3160"/>
              </a:lnSpc>
            </a:pPr>
            <a:r>
              <a:rPr lang="en-US" sz="3854">
                <a:solidFill>
                  <a:srgbClr val="242423"/>
                </a:solidFill>
                <a:latin typeface="Markazi Text"/>
                <a:ea typeface="Markazi Text"/>
                <a:cs typeface="Markazi Text"/>
                <a:sym typeface="Markazi Text"/>
              </a:rPr>
              <a:t>Personalized course recommendations based on career goals</a:t>
            </a:r>
          </a:p>
          <a:p>
            <a:pPr algn="ctr">
              <a:lnSpc>
                <a:spcPts val="3160"/>
              </a:lnSpc>
            </a:pPr>
            <a:endParaRPr lang="en-US" sz="3854">
              <a:solidFill>
                <a:srgbClr val="242423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06424" y="3449063"/>
            <a:ext cx="16642828" cy="302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1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301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Markazi Text Bold</vt:lpstr>
      <vt:lpstr>Canva Sans Bold</vt:lpstr>
      <vt:lpstr>Canva Sans</vt:lpstr>
      <vt:lpstr>Calibri</vt:lpstr>
      <vt:lpstr>Markazi Text</vt:lpstr>
      <vt:lpstr>Arial</vt:lpstr>
      <vt:lpstr>Markazi Text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HackathonPresentation_Skeleton.pptx</dc:title>
  <dc:creator>vaishnavi</dc:creator>
  <cp:lastModifiedBy>A 57 Vaishnavi Karpe</cp:lastModifiedBy>
  <cp:revision>2</cp:revision>
  <dcterms:created xsi:type="dcterms:W3CDTF">2006-08-16T00:00:00Z</dcterms:created>
  <dcterms:modified xsi:type="dcterms:W3CDTF">2025-08-25T12:19:03Z</dcterms:modified>
  <dc:identifier>DAGxEdPqOCE</dc:identifier>
</cp:coreProperties>
</file>