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Markazi Text" charset="1" panose="00000500000000000000"/>
      <p:regular r:id="rId14"/>
    </p:embeddedFont>
    <p:embeddedFont>
      <p:font typeface="Markazi Text Medium" charset="1" panose="00000600000000000000"/>
      <p:regular r:id="rId15"/>
    </p:embeddedFont>
    <p:embeddedFont>
      <p:font typeface="Markazi Text Bold" charset="1" panose="00000800000000000000"/>
      <p:regular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6.jpeg" Type="http://schemas.openxmlformats.org/officeDocument/2006/relationships/image"/><Relationship Id="rId5" Target="../media/image7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drive.google.com/drive/folders/1n48dFN2mhXOc9ve385ybQVXmIui1zyuZ?usp=drive_link" TargetMode="External" Type="http://schemas.openxmlformats.org/officeDocument/2006/relationships/hyperlink"/><Relationship Id="rId5" Target="https://mastercard2025.netlify.app" TargetMode="External" Type="http://schemas.openxmlformats.org/officeDocument/2006/relationships/hyperlink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https://github.com/Mastercard-Code-For-Change-2-0/Team-16" TargetMode="External" Type="http://schemas.openxmlformats.org/officeDocument/2006/relationships/hyperlink"/><Relationship Id="rId5" Target="https://drive.google.com/drive/folders/1n48dFN2mhXOc9ve385ybQVXmIui1zyuZ?usp=drive_link" TargetMode="External" Type="http://schemas.openxmlformats.org/officeDocument/2006/relationships/hyperlink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577798" y="516636"/>
            <a:ext cx="1190880" cy="741514"/>
          </a:xfrm>
          <a:custGeom>
            <a:avLst/>
            <a:gdLst/>
            <a:ahLst/>
            <a:cxnLst/>
            <a:rect r="r" b="b" t="t" l="l"/>
            <a:pathLst>
              <a:path h="741514" w="1190880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0" y="0"/>
            <a:ext cx="18287998" cy="10286998"/>
            <a:chOff x="0" y="0"/>
            <a:chExt cx="24383997" cy="1371599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24384000" cy="13716000"/>
            </a:xfrm>
            <a:custGeom>
              <a:avLst/>
              <a:gdLst/>
              <a:ahLst/>
              <a:cxnLst/>
              <a:rect r="r" b="b" t="t" l="l"/>
              <a:pathLst>
                <a:path h="13716000" w="24384000">
                  <a:moveTo>
                    <a:pt x="0" y="0"/>
                  </a:moveTo>
                  <a:lnTo>
                    <a:pt x="24384000" y="0"/>
                  </a:lnTo>
                  <a:lnTo>
                    <a:pt x="24384000" y="13716000"/>
                  </a:lnTo>
                  <a:lnTo>
                    <a:pt x="0" y="1371600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-61" r="0" b="-61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6577798" y="516636"/>
            <a:ext cx="1190880" cy="741514"/>
          </a:xfrm>
          <a:custGeom>
            <a:avLst/>
            <a:gdLst/>
            <a:ahLst/>
            <a:cxnLst/>
            <a:rect r="r" b="b" t="t" l="l"/>
            <a:pathLst>
              <a:path h="741514" w="1190880">
                <a:moveTo>
                  <a:pt x="0" y="0"/>
                </a:moveTo>
                <a:lnTo>
                  <a:pt x="1190880" y="0"/>
                </a:lnTo>
                <a:lnTo>
                  <a:pt x="1190880" y="741514"/>
                </a:lnTo>
                <a:lnTo>
                  <a:pt x="0" y="74151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2170342" y="8351822"/>
            <a:ext cx="5853614" cy="91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14"/>
              </a:lnSpc>
            </a:pPr>
            <a:r>
              <a:rPr lang="en-US" sz="3660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Presented by Team 16</a:t>
            </a:r>
          </a:p>
          <a:p>
            <a:pPr algn="l">
              <a:lnSpc>
                <a:spcPts val="3514"/>
              </a:lnSpc>
            </a:pPr>
            <a:r>
              <a:rPr lang="en-US" sz="3660">
                <a:solidFill>
                  <a:srgbClr val="FFFFFF"/>
                </a:solidFill>
                <a:latin typeface="Markazi Text"/>
                <a:ea typeface="Markazi Text"/>
                <a:cs typeface="Markazi Text"/>
                <a:sym typeface="Markazi Text"/>
              </a:rPr>
              <a:t>   -Under guidance of Aashay Sir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533710" y="1693841"/>
            <a:ext cx="16752616" cy="1486927"/>
            <a:chOff x="0" y="0"/>
            <a:chExt cx="22336821" cy="1982569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22336821" cy="1982569"/>
            </a:xfrm>
            <a:custGeom>
              <a:avLst/>
              <a:gdLst/>
              <a:ahLst/>
              <a:cxnLst/>
              <a:rect r="r" b="b" t="t" l="l"/>
              <a:pathLst>
                <a:path h="1982569" w="22336821">
                  <a:moveTo>
                    <a:pt x="0" y="0"/>
                  </a:moveTo>
                  <a:lnTo>
                    <a:pt x="22336821" y="0"/>
                  </a:lnTo>
                  <a:lnTo>
                    <a:pt x="22336821" y="1982569"/>
                  </a:lnTo>
                  <a:lnTo>
                    <a:pt x="0" y="1982569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180975"/>
              <a:ext cx="22336821" cy="1801594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l">
                <a:lnSpc>
                  <a:spcPts val="7488"/>
                </a:lnSpc>
              </a:pPr>
              <a:r>
                <a:rPr lang="en-US" sz="7800">
                  <a:solidFill>
                    <a:srgbClr val="F7F7F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Problem Theme</a:t>
              </a:r>
              <a:r>
                <a:rPr lang="en-US" sz="7800">
                  <a:solidFill>
                    <a:srgbClr val="FFFFFF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 :</a:t>
              </a:r>
              <a:r>
                <a:rPr lang="en-US" sz="7800">
                  <a:solidFill>
                    <a:srgbClr val="0CC0DF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Build a Donation Matching Portal</a:t>
              </a: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6147819" y="3925555"/>
            <a:ext cx="5992361" cy="1564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1955"/>
              </a:lnSpc>
              <a:spcBef>
                <a:spcPct val="0"/>
              </a:spcBef>
            </a:pPr>
            <a:r>
              <a:rPr lang="en-US" b="true" sz="11069">
                <a:solidFill>
                  <a:srgbClr val="FFFFFF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Seva</a:t>
            </a:r>
            <a:r>
              <a:rPr lang="en-US" sz="11069">
                <a:solidFill>
                  <a:srgbClr val="0CC0DF"/>
                </a:solidFill>
                <a:latin typeface="Markazi Text"/>
                <a:ea typeface="Markazi Text"/>
                <a:cs typeface="Markazi Text"/>
                <a:sym typeface="Markazi Text"/>
              </a:rPr>
              <a:t>Setu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148832" y="5892734"/>
            <a:ext cx="9990334" cy="1655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43"/>
              </a:lnSpc>
              <a:spcBef>
                <a:spcPct val="0"/>
              </a:spcBef>
            </a:pPr>
            <a:r>
              <a:rPr lang="en-US" b="true" sz="5966">
                <a:solidFill>
                  <a:srgbClr val="FFFFFF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Connecting Donors with Needs, Building Bridges of Hope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2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543582" y="2144058"/>
            <a:ext cx="16090957" cy="525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779"/>
              </a:lnSpc>
            </a:pPr>
            <a:r>
              <a:rPr lang="en-US" sz="3499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Donations are made with good intent, but the process today is fragmented and inefficient. While donors are ready to contribute, beneficiaries often don’t receive what they truly need — leading to wastage, mismatch, and delays. The absence of a streamlined, transparent system makes the entire cycle unreliable.</a:t>
            </a:r>
          </a:p>
          <a:p>
            <a:pPr algn="just">
              <a:lnSpc>
                <a:spcPts val="3779"/>
              </a:lnSpc>
            </a:pPr>
          </a:p>
          <a:p>
            <a:pPr algn="just">
              <a:lnSpc>
                <a:spcPts val="3779"/>
              </a:lnSpc>
            </a:pPr>
            <a:r>
              <a:rPr lang="en-US" sz="3499" b="true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Key Issues:</a:t>
            </a:r>
          </a:p>
          <a:p>
            <a:pPr algn="just" marL="755647" indent="-377824" lvl="1">
              <a:lnSpc>
                <a:spcPts val="3779"/>
              </a:lnSpc>
              <a:buFont typeface="Arial"/>
              <a:buChar char="•"/>
            </a:pPr>
            <a:r>
              <a:rPr lang="en-US" sz="3499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No proper platform to bridge donors and receivers.</a:t>
            </a:r>
          </a:p>
          <a:p>
            <a:pPr algn="just" marL="755647" indent="-377824" lvl="1">
              <a:lnSpc>
                <a:spcPts val="3779"/>
              </a:lnSpc>
              <a:buFont typeface="Arial"/>
              <a:buChar char="•"/>
            </a:pPr>
            <a:r>
              <a:rPr lang="en-US" sz="3499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Mismatch between donated items and real requirements.</a:t>
            </a:r>
          </a:p>
          <a:p>
            <a:pPr algn="just" marL="755647" indent="-377824" lvl="1">
              <a:lnSpc>
                <a:spcPts val="3779"/>
              </a:lnSpc>
              <a:buFont typeface="Arial"/>
              <a:buChar char="•"/>
            </a:pPr>
            <a:r>
              <a:rPr lang="en-US" sz="3499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Lack of tracking and transparency in the process.</a:t>
            </a:r>
          </a:p>
          <a:p>
            <a:pPr algn="just" marL="755647" indent="-377824" lvl="1">
              <a:lnSpc>
                <a:spcPts val="3779"/>
              </a:lnSpc>
              <a:buFont typeface="Arial"/>
              <a:buChar char="•"/>
            </a:pPr>
            <a:r>
              <a:rPr lang="en-US" sz="3499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Manual efforts leading to delays and inefficiency.</a:t>
            </a:r>
          </a:p>
          <a:p>
            <a:pPr algn="just" marL="755647" indent="-377824" lvl="1">
              <a:lnSpc>
                <a:spcPts val="3779"/>
              </a:lnSpc>
              <a:buFont typeface="Arial"/>
              <a:buChar char="•"/>
            </a:pPr>
            <a:r>
              <a:rPr lang="en-US" sz="3499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Resources not reaching the right beneficiaries on time.</a:t>
            </a:r>
          </a:p>
          <a:p>
            <a:pPr algn="just">
              <a:lnSpc>
                <a:spcPts val="377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543582" y="783908"/>
            <a:ext cx="5504119" cy="6732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183"/>
              </a:lnSpc>
            </a:pPr>
            <a:r>
              <a:rPr lang="en-US" sz="4799" b="true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Problem Statement brief: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3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28700" y="2320118"/>
            <a:ext cx="6752615" cy="5330833"/>
          </a:xfrm>
          <a:custGeom>
            <a:avLst/>
            <a:gdLst/>
            <a:ahLst/>
            <a:cxnLst/>
            <a:rect r="r" b="b" t="t" l="l"/>
            <a:pathLst>
              <a:path h="5330833" w="6752615">
                <a:moveTo>
                  <a:pt x="0" y="0"/>
                </a:moveTo>
                <a:lnTo>
                  <a:pt x="6752615" y="0"/>
                </a:lnTo>
                <a:lnTo>
                  <a:pt x="6752615" y="5330833"/>
                </a:lnTo>
                <a:lnTo>
                  <a:pt x="0" y="533083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8523" t="0" r="-33622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8411092" y="2320118"/>
            <a:ext cx="9191530" cy="4532573"/>
          </a:xfrm>
          <a:custGeom>
            <a:avLst/>
            <a:gdLst/>
            <a:ahLst/>
            <a:cxnLst/>
            <a:rect r="r" b="b" t="t" l="l"/>
            <a:pathLst>
              <a:path h="4532573" w="9191530">
                <a:moveTo>
                  <a:pt x="0" y="0"/>
                </a:moveTo>
                <a:lnTo>
                  <a:pt x="9191530" y="0"/>
                </a:lnTo>
                <a:lnTo>
                  <a:pt x="9191530" y="4532574"/>
                </a:lnTo>
                <a:lnTo>
                  <a:pt x="0" y="4532574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772180" y="721424"/>
            <a:ext cx="16642828" cy="66217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75"/>
              </a:lnSpc>
            </a:pPr>
            <a:r>
              <a:rPr lang="en-US" sz="4699" b="true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Solution Overview: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4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339000" y="1329960"/>
            <a:ext cx="4080418" cy="695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399"/>
              </a:lnSpc>
            </a:pPr>
            <a:r>
              <a:rPr lang="en-US" sz="4999" b="true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Demo/Prototype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763709" y="2989843"/>
            <a:ext cx="2902360" cy="6309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  <a:spcBef>
                <a:spcPct val="0"/>
              </a:spcBef>
            </a:pPr>
            <a:r>
              <a:rPr lang="en-US" sz="3660" u="sng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4" tooltip="https://drive.google.com/drive/folders/1n48dFN2mhXOc9ve385ybQVXmIui1zyuZ?usp=drive_link"/>
              </a:rPr>
              <a:t>Click here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384652" y="4789943"/>
            <a:ext cx="1518696" cy="1278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25"/>
              </a:lnSpc>
            </a:pPr>
            <a:r>
              <a:rPr lang="en-US" sz="3660" u="sng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5" tooltip="https://mastercard2025.netlify.app"/>
              </a:rPr>
              <a:t>click here</a:t>
            </a:r>
          </a:p>
          <a:p>
            <a:pPr algn="ctr">
              <a:lnSpc>
                <a:spcPts val="512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445396" y="1647091"/>
            <a:ext cx="10420535" cy="6353178"/>
          </a:xfrm>
          <a:custGeom>
            <a:avLst/>
            <a:gdLst/>
            <a:ahLst/>
            <a:cxnLst/>
            <a:rect r="r" b="b" t="t" l="l"/>
            <a:pathLst>
              <a:path h="6353178" w="10420535">
                <a:moveTo>
                  <a:pt x="0" y="0"/>
                </a:moveTo>
                <a:lnTo>
                  <a:pt x="10420536" y="0"/>
                </a:lnTo>
                <a:lnTo>
                  <a:pt x="10420536" y="6353178"/>
                </a:lnTo>
                <a:lnTo>
                  <a:pt x="0" y="635317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86" t="0" r="-38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133350"/>
            <a:ext cx="8072639" cy="16995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45"/>
              </a:lnSpc>
              <a:spcBef>
                <a:spcPct val="0"/>
              </a:spcBef>
            </a:pPr>
            <a:r>
              <a:rPr lang="en-US" sz="12171">
                <a:solidFill>
                  <a:srgbClr val="000000"/>
                </a:solidFill>
                <a:latin typeface="Markazi Text"/>
                <a:ea typeface="Markazi Text"/>
                <a:cs typeface="Markazi Text"/>
                <a:sym typeface="Markazi Text"/>
              </a:rPr>
              <a:t>ER Diagram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5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72180" y="1805187"/>
            <a:ext cx="15833077" cy="6140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</a:t>
            </a:r>
            <a:r>
              <a:rPr lang="en-US" sz="3378" b="true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Frontend</a:t>
            </a:r>
          </a:p>
          <a:p>
            <a:pPr algn="l" marL="729331" indent="-364666" lvl="1">
              <a:lnSpc>
                <a:spcPts val="3648"/>
              </a:lnSpc>
              <a:buFont typeface="Arial"/>
              <a:buChar char="•"/>
            </a:pP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React + TypeScr</a:t>
            </a: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ipt + Vite → Fast, type-safe, and responsive UI development</a:t>
            </a:r>
          </a:p>
          <a:p>
            <a:pPr algn="l" marL="729331" indent="-364666" lvl="1">
              <a:lnSpc>
                <a:spcPts val="3648"/>
              </a:lnSpc>
              <a:buFont typeface="Arial"/>
              <a:buChar char="•"/>
            </a:pP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React Router → Smooth and seamless navigation</a:t>
            </a:r>
          </a:p>
          <a:p>
            <a:pPr algn="l">
              <a:lnSpc>
                <a:spcPts val="1993"/>
              </a:lnSpc>
            </a:pPr>
          </a:p>
          <a:p>
            <a:pPr algn="l">
              <a:lnSpc>
                <a:spcPts val="3648"/>
              </a:lnSpc>
            </a:pP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</a:t>
            </a:r>
            <a:r>
              <a:rPr lang="en-US" sz="3378" b="true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Backend</a:t>
            </a:r>
          </a:p>
          <a:p>
            <a:pPr algn="l" marL="729331" indent="-364666" lvl="1">
              <a:lnSpc>
                <a:spcPts val="3648"/>
              </a:lnSpc>
              <a:buFont typeface="Arial"/>
              <a:buChar char="•"/>
            </a:pP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Node.js + Express + TypeScript → Scalable, efficient, and type-safe backend services</a:t>
            </a:r>
          </a:p>
          <a:p>
            <a:pPr algn="l">
              <a:lnSpc>
                <a:spcPts val="3648"/>
              </a:lnSpc>
            </a:pPr>
          </a:p>
          <a:p>
            <a:pPr algn="l">
              <a:lnSpc>
                <a:spcPts val="3648"/>
              </a:lnSpc>
            </a:pP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</a:t>
            </a:r>
            <a:r>
              <a:rPr lang="en-US" sz="3378" b="true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Database</a:t>
            </a:r>
          </a:p>
          <a:p>
            <a:pPr algn="l" marL="729331" indent="-364666" lvl="1">
              <a:lnSpc>
                <a:spcPts val="3648"/>
              </a:lnSpc>
              <a:buFont typeface="Arial"/>
              <a:buChar char="•"/>
            </a:pP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PostgreSQL → Reliable relational database for structured storage</a:t>
            </a:r>
          </a:p>
          <a:p>
            <a:pPr algn="l" marL="729331" indent="-364666" lvl="1">
              <a:lnSpc>
                <a:spcPts val="3648"/>
              </a:lnSpc>
              <a:buFont typeface="Arial"/>
              <a:buChar char="•"/>
            </a:pP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Designed tables for Users, Donations, Needs, and Matches t</a:t>
            </a: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o ensure efficient data handling</a:t>
            </a:r>
          </a:p>
          <a:p>
            <a:pPr algn="l">
              <a:lnSpc>
                <a:spcPts val="3648"/>
              </a:lnSpc>
            </a:pPr>
          </a:p>
          <a:p>
            <a:pPr algn="l">
              <a:lnSpc>
                <a:spcPts val="3648"/>
              </a:lnSpc>
            </a:pPr>
            <a:r>
              <a:rPr lang="en-US" sz="3378" b="true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 </a:t>
            </a:r>
            <a:r>
              <a:rPr lang="en-US" sz="3378" b="true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Other Tools &amp; Services</a:t>
            </a:r>
          </a:p>
          <a:p>
            <a:pPr algn="l" marL="729331" indent="-364666" lvl="1">
              <a:lnSpc>
                <a:spcPts val="3648"/>
              </a:lnSpc>
              <a:buFont typeface="Arial"/>
              <a:buChar char="•"/>
            </a:pP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Git &amp; GitHub → Version control and collaboration</a:t>
            </a:r>
          </a:p>
          <a:p>
            <a:pPr algn="l">
              <a:lnSpc>
                <a:spcPts val="2918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616472" y="753047"/>
            <a:ext cx="16642828" cy="6511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67"/>
              </a:lnSpc>
            </a:pPr>
            <a:r>
              <a:rPr lang="en-US" sz="4599" b="true">
                <a:solidFill>
                  <a:srgbClr val="17171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Technology Stack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28700" y="8096125"/>
            <a:ext cx="15833077" cy="12845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8"/>
              </a:lnSpc>
            </a:pP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Github Repository Link :- </a:t>
            </a:r>
            <a:r>
              <a:rPr lang="en-US" sz="3378" u="sng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4" tooltip="https://github.com/Mastercard-Code-For-Change-2-0/Team-16"/>
              </a:rPr>
              <a:t>Click here</a:t>
            </a:r>
          </a:p>
          <a:p>
            <a:pPr algn="l">
              <a:lnSpc>
                <a:spcPts val="3648"/>
              </a:lnSpc>
            </a:pPr>
            <a:r>
              <a:rPr lang="en-US" sz="3378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Google Drive Link :- </a:t>
            </a:r>
            <a:r>
              <a:rPr lang="en-US" sz="3378" u="sng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  <a:hlinkClick r:id="rId5" tooltip="https://drive.google.com/drive/folders/1n48dFN2mhXOc9ve385ybQVXmIui1zyuZ?usp=drive_link"/>
              </a:rPr>
              <a:t>Click here</a:t>
            </a:r>
          </a:p>
          <a:p>
            <a:pPr algn="l">
              <a:lnSpc>
                <a:spcPts val="2918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7F7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6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772180" y="2102416"/>
            <a:ext cx="14980704" cy="4982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726315" indent="-363157" lvl="1">
              <a:lnSpc>
                <a:spcPts val="3633"/>
              </a:lnSpc>
              <a:buFont typeface="Arial"/>
              <a:buChar char="•"/>
            </a:pPr>
            <a:r>
              <a:rPr lang="en-US" b="true" sz="3364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Enhanced Security →</a:t>
            </a:r>
            <a:r>
              <a:rPr lang="en-US" sz="336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Implement Two-Factor Authentication (2FA) for admin roles to prevent unauthorized access.</a:t>
            </a:r>
          </a:p>
          <a:p>
            <a:pPr algn="just" marL="726315" indent="-363157" lvl="1">
              <a:lnSpc>
                <a:spcPts val="3633"/>
              </a:lnSpc>
              <a:buFont typeface="Arial"/>
              <a:buChar char="•"/>
            </a:pPr>
            <a:r>
              <a:rPr lang="en-US" b="true" sz="3364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Smarter Matching → </a:t>
            </a:r>
            <a:r>
              <a:rPr lang="en-US" sz="336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Extend current algorithm with Machine Learning</a:t>
            </a:r>
            <a:r>
              <a:rPr lang="en-US" sz="336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for better accuracy, personalization, and multilingual support.</a:t>
            </a:r>
          </a:p>
          <a:p>
            <a:pPr algn="just" marL="726315" indent="-363157" lvl="1">
              <a:lnSpc>
                <a:spcPts val="3633"/>
              </a:lnSpc>
              <a:buFont typeface="Arial"/>
              <a:buChar char="•"/>
            </a:pPr>
            <a:r>
              <a:rPr lang="en-US" b="true" sz="3364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Content Safety → </a:t>
            </a:r>
            <a:r>
              <a:rPr lang="en-US" sz="336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Use ML models to detect abusive / invalid content, ensuring platform trustworthiness</a:t>
            </a:r>
            <a:r>
              <a:rPr lang="en-US" b="true" sz="3364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.</a:t>
            </a:r>
          </a:p>
          <a:p>
            <a:pPr algn="just" marL="726315" indent="-363157" lvl="1">
              <a:lnSpc>
                <a:spcPts val="3633"/>
              </a:lnSpc>
              <a:buFont typeface="Arial"/>
              <a:buChar char="•"/>
            </a:pPr>
            <a:r>
              <a:rPr lang="en-US" b="true" sz="3364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Scalability → </a:t>
            </a:r>
            <a:r>
              <a:rPr lang="en-US" sz="336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System can integrate with NGOs, government portals, and community platforms for wider reach.</a:t>
            </a:r>
          </a:p>
          <a:p>
            <a:pPr algn="just" marL="726315" indent="-363157" lvl="1">
              <a:lnSpc>
                <a:spcPts val="3633"/>
              </a:lnSpc>
              <a:buFont typeface="Arial"/>
              <a:buChar char="•"/>
            </a:pPr>
            <a:r>
              <a:rPr lang="en-US" b="true" sz="3364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Impact →</a:t>
            </a:r>
            <a:r>
              <a:rPr lang="en-US" sz="3364">
                <a:solidFill>
                  <a:srgbClr val="171717"/>
                </a:solidFill>
                <a:latin typeface="Markazi Text"/>
                <a:ea typeface="Markazi Text"/>
                <a:cs typeface="Markazi Text"/>
                <a:sym typeface="Markazi Text"/>
              </a:rPr>
              <a:t> Creates a transparent, secure, and intelligent donation ecosystem, maximizing social good and trust among stakeholders.</a:t>
            </a:r>
          </a:p>
          <a:p>
            <a:pPr algn="l">
              <a:lnSpc>
                <a:spcPts val="3219"/>
              </a:lnSpc>
            </a:pPr>
          </a:p>
        </p:txBody>
      </p:sp>
      <p:sp>
        <p:nvSpPr>
          <p:cNvPr name="TextBox 10" id="10"/>
          <p:cNvSpPr txBox="true"/>
          <p:nvPr/>
        </p:nvSpPr>
        <p:spPr>
          <a:xfrm rot="0">
            <a:off x="772180" y="832866"/>
            <a:ext cx="16642828" cy="5878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35"/>
              </a:lnSpc>
            </a:pPr>
            <a:r>
              <a:rPr lang="en-US" sz="4199" b="true">
                <a:solidFill>
                  <a:srgbClr val="171717"/>
                </a:solidFill>
                <a:latin typeface="Markazi Text Bold"/>
                <a:ea typeface="Markazi Text Bold"/>
                <a:cs typeface="Markazi Text Bold"/>
                <a:sym typeface="Markazi Text Bold"/>
              </a:rPr>
              <a:t>Impact/Future scope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4242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803974" y="9391422"/>
            <a:ext cx="964704" cy="600684"/>
          </a:xfrm>
          <a:custGeom>
            <a:avLst/>
            <a:gdLst/>
            <a:ahLst/>
            <a:cxnLst/>
            <a:rect r="r" b="b" t="t" l="l"/>
            <a:pathLst>
              <a:path h="600684" w="964704">
                <a:moveTo>
                  <a:pt x="0" y="0"/>
                </a:moveTo>
                <a:lnTo>
                  <a:pt x="964704" y="0"/>
                </a:lnTo>
                <a:lnTo>
                  <a:pt x="964704" y="600684"/>
                </a:lnTo>
                <a:lnTo>
                  <a:pt x="0" y="6006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314984" y="9621624"/>
            <a:ext cx="457196" cy="547688"/>
            <a:chOff x="0" y="0"/>
            <a:chExt cx="609595" cy="73025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09595" cy="730251"/>
            </a:xfrm>
            <a:custGeom>
              <a:avLst/>
              <a:gdLst/>
              <a:ahLst/>
              <a:cxnLst/>
              <a:rect r="r" b="b" t="t" l="l"/>
              <a:pathLst>
                <a:path h="730251" w="609595">
                  <a:moveTo>
                    <a:pt x="0" y="0"/>
                  </a:moveTo>
                  <a:lnTo>
                    <a:pt x="609595" y="0"/>
                  </a:lnTo>
                  <a:lnTo>
                    <a:pt x="609595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609595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 b="true">
                  <a:solidFill>
                    <a:srgbClr val="171717"/>
                  </a:solidFill>
                  <a:latin typeface="Markazi Text Bold"/>
                  <a:ea typeface="Markazi Text Bold"/>
                  <a:cs typeface="Markazi Text Bold"/>
                  <a:sym typeface="Markazi Text Bold"/>
                </a:rPr>
                <a:t>7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3257264" y="9621624"/>
            <a:ext cx="2905818" cy="547688"/>
            <a:chOff x="0" y="0"/>
            <a:chExt cx="3874424" cy="73025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3874424" cy="730251"/>
            </a:xfrm>
            <a:custGeom>
              <a:avLst/>
              <a:gdLst/>
              <a:ahLst/>
              <a:cxnLst/>
              <a:rect r="r" b="b" t="t" l="l"/>
              <a:pathLst>
                <a:path h="730251" w="3874424">
                  <a:moveTo>
                    <a:pt x="0" y="0"/>
                  </a:moveTo>
                  <a:lnTo>
                    <a:pt x="3874424" y="0"/>
                  </a:lnTo>
                  <a:lnTo>
                    <a:pt x="3874424" y="730251"/>
                  </a:lnTo>
                  <a:lnTo>
                    <a:pt x="0" y="730251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3874424" cy="730251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>
                <a:lnSpc>
                  <a:spcPts val="1439"/>
                </a:lnSpc>
              </a:pPr>
              <a:r>
                <a:rPr lang="en-US" sz="1200">
                  <a:solidFill>
                    <a:srgbClr val="171717"/>
                  </a:solidFill>
                  <a:latin typeface="Markazi Text"/>
                  <a:ea typeface="Markazi Text"/>
                  <a:cs typeface="Markazi Text"/>
                  <a:sym typeface="Markazi Text"/>
                </a:rPr>
                <a:t>August 20, 2024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406424" y="3449063"/>
            <a:ext cx="16642828" cy="30215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4839"/>
              </a:lnSpc>
            </a:pPr>
            <a:r>
              <a:rPr lang="en-US" sz="22999" b="true">
                <a:solidFill>
                  <a:srgbClr val="F7F7F7"/>
                </a:solidFill>
                <a:latin typeface="Markazi Text Medium"/>
                <a:ea typeface="Markazi Text Medium"/>
                <a:cs typeface="Markazi Text Medium"/>
                <a:sym typeface="Markazi Text Medium"/>
              </a:rPr>
              <a:t>Q&amp;A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DAGxEtsrDfc</dc:identifier>
  <dcterms:modified xsi:type="dcterms:W3CDTF">2011-08-01T06:04:30Z</dcterms:modified>
  <cp:revision>1</cp:revision>
  <dc:title>HackathonPresentation_Skeleton (1).pptx</dc:title>
</cp:coreProperties>
</file>