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Markazi Text" charset="1" panose="00000500000000000000"/>
      <p:regular r:id="rId23"/>
    </p:embeddedFont>
    <p:embeddedFont>
      <p:font typeface="Markazi Text Bold" charset="1" panose="00000800000000000000"/>
      <p:regular r:id="rId24"/>
    </p:embeddedFont>
    <p:embeddedFont>
      <p:font typeface="Markazi Text Medium" charset="1" panose="000006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42423"/>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577798" y="516636"/>
            <a:ext cx="1190880" cy="741514"/>
          </a:xfrm>
          <a:custGeom>
            <a:avLst/>
            <a:gdLst/>
            <a:ahLst/>
            <a:cxnLst/>
            <a:rect r="r" b="b" t="t" l="l"/>
            <a:pathLst>
              <a:path h="741514" w="1190880">
                <a:moveTo>
                  <a:pt x="0" y="0"/>
                </a:moveTo>
                <a:lnTo>
                  <a:pt x="1190880" y="0"/>
                </a:lnTo>
                <a:lnTo>
                  <a:pt x="1190880" y="741514"/>
                </a:lnTo>
                <a:lnTo>
                  <a:pt x="0" y="741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18287998" cy="10286998"/>
            <a:chOff x="0" y="0"/>
            <a:chExt cx="24383997" cy="13715997"/>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6"/>
              <a:stretch>
                <a:fillRect l="0" t="-61" r="0" b="-61"/>
              </a:stretch>
            </a:blipFill>
          </p:spPr>
        </p:sp>
      </p:grpSp>
      <p:sp>
        <p:nvSpPr>
          <p:cNvPr name="Freeform 6" id="6"/>
          <p:cNvSpPr/>
          <p:nvPr/>
        </p:nvSpPr>
        <p:spPr>
          <a:xfrm flipH="false" flipV="false" rot="0">
            <a:off x="16577798" y="516636"/>
            <a:ext cx="1190880" cy="741514"/>
          </a:xfrm>
          <a:custGeom>
            <a:avLst/>
            <a:gdLst/>
            <a:ahLst/>
            <a:cxnLst/>
            <a:rect r="r" b="b" t="t" l="l"/>
            <a:pathLst>
              <a:path h="741514" w="1190880">
                <a:moveTo>
                  <a:pt x="0" y="0"/>
                </a:moveTo>
                <a:lnTo>
                  <a:pt x="1190880" y="0"/>
                </a:lnTo>
                <a:lnTo>
                  <a:pt x="1190880" y="741514"/>
                </a:lnTo>
                <a:lnTo>
                  <a:pt x="0" y="741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0622" y="5263420"/>
            <a:ext cx="13222224" cy="1979294"/>
          </a:xfrm>
          <a:prstGeom prst="rect">
            <a:avLst/>
          </a:prstGeom>
        </p:spPr>
        <p:txBody>
          <a:bodyPr anchor="t" rtlCol="false" tIns="0" lIns="0" bIns="0" rIns="0">
            <a:spAutoFit/>
          </a:bodyPr>
          <a:lstStyle/>
          <a:p>
            <a:pPr algn="l">
              <a:lnSpc>
                <a:spcPts val="3839"/>
              </a:lnSpc>
            </a:pPr>
            <a:r>
              <a:rPr lang="en-US" sz="3999">
                <a:solidFill>
                  <a:srgbClr val="FFFFFF"/>
                </a:solidFill>
                <a:latin typeface="Markazi Text"/>
                <a:ea typeface="Markazi Text"/>
                <a:cs typeface="Markazi Text"/>
                <a:sym typeface="Markazi Text"/>
              </a:rPr>
              <a:t>Team 21</a:t>
            </a:r>
          </a:p>
          <a:p>
            <a:pPr algn="l">
              <a:lnSpc>
                <a:spcPts val="3839"/>
              </a:lnSpc>
            </a:pPr>
            <a:r>
              <a:rPr lang="en-US" sz="3999">
                <a:solidFill>
                  <a:srgbClr val="FFFFFF"/>
                </a:solidFill>
                <a:latin typeface="Markazi Text"/>
                <a:ea typeface="Markazi Text"/>
                <a:cs typeface="Markazi Text"/>
                <a:sym typeface="Markazi Text"/>
              </a:rPr>
              <a:t>25 August 2025</a:t>
            </a:r>
          </a:p>
          <a:p>
            <a:pPr algn="l">
              <a:lnSpc>
                <a:spcPts val="3839"/>
              </a:lnSpc>
            </a:pPr>
            <a:r>
              <a:rPr lang="en-US" sz="3999">
                <a:solidFill>
                  <a:srgbClr val="FFFFFF"/>
                </a:solidFill>
                <a:latin typeface="Markazi Text"/>
                <a:ea typeface="Markazi Text"/>
                <a:cs typeface="Markazi Text"/>
                <a:sym typeface="Markazi Text"/>
              </a:rPr>
              <a:t>Abhimanyu Sharma - E&amp;TC</a:t>
            </a:r>
          </a:p>
          <a:p>
            <a:pPr algn="l">
              <a:lnSpc>
                <a:spcPts val="3839"/>
              </a:lnSpc>
            </a:pPr>
            <a:r>
              <a:rPr lang="en-US" sz="3999">
                <a:solidFill>
                  <a:srgbClr val="FFFFFF"/>
                </a:solidFill>
                <a:latin typeface="Markazi Text"/>
                <a:ea typeface="Markazi Text"/>
                <a:cs typeface="Markazi Text"/>
                <a:sym typeface="Markazi Text"/>
              </a:rPr>
              <a:t>Anshumala Pandit - Computer Science</a:t>
            </a:r>
          </a:p>
        </p:txBody>
      </p:sp>
      <p:grpSp>
        <p:nvGrpSpPr>
          <p:cNvPr name="Group 8" id="8"/>
          <p:cNvGrpSpPr/>
          <p:nvPr/>
        </p:nvGrpSpPr>
        <p:grpSpPr>
          <a:xfrm rot="0">
            <a:off x="420622" y="3650051"/>
            <a:ext cx="13405104" cy="1831491"/>
            <a:chOff x="0" y="0"/>
            <a:chExt cx="17873472" cy="2441988"/>
          </a:xfrm>
        </p:grpSpPr>
        <p:sp>
          <p:nvSpPr>
            <p:cNvPr name="Freeform 9" id="9"/>
            <p:cNvSpPr/>
            <p:nvPr/>
          </p:nvSpPr>
          <p:spPr>
            <a:xfrm flipH="false" flipV="false" rot="0">
              <a:off x="0" y="0"/>
              <a:ext cx="17873472" cy="2441988"/>
            </a:xfrm>
            <a:custGeom>
              <a:avLst/>
              <a:gdLst/>
              <a:ahLst/>
              <a:cxnLst/>
              <a:rect r="r" b="b" t="t" l="l"/>
              <a:pathLst>
                <a:path h="2441988" w="17873472">
                  <a:moveTo>
                    <a:pt x="0" y="0"/>
                  </a:moveTo>
                  <a:lnTo>
                    <a:pt x="17873472" y="0"/>
                  </a:lnTo>
                  <a:lnTo>
                    <a:pt x="17873472" y="2441988"/>
                  </a:lnTo>
                  <a:lnTo>
                    <a:pt x="0" y="2441988"/>
                  </a:lnTo>
                  <a:close/>
                </a:path>
              </a:pathLst>
            </a:custGeom>
            <a:solidFill>
              <a:srgbClr val="000000">
                <a:alpha val="0"/>
              </a:srgbClr>
            </a:solidFill>
          </p:spPr>
        </p:sp>
        <p:sp>
          <p:nvSpPr>
            <p:cNvPr name="TextBox 10" id="10"/>
            <p:cNvSpPr txBox="true"/>
            <p:nvPr/>
          </p:nvSpPr>
          <p:spPr>
            <a:xfrm>
              <a:off x="0" y="209550"/>
              <a:ext cx="17873472" cy="2232438"/>
            </a:xfrm>
            <a:prstGeom prst="rect">
              <a:avLst/>
            </a:prstGeom>
          </p:spPr>
          <p:txBody>
            <a:bodyPr anchor="b" rtlCol="false" tIns="0" lIns="0" bIns="0" rIns="0"/>
            <a:lstStyle/>
            <a:p>
              <a:pPr algn="l">
                <a:lnSpc>
                  <a:spcPts val="9216"/>
                </a:lnSpc>
              </a:pPr>
              <a:r>
                <a:rPr lang="en-US" sz="9600">
                  <a:solidFill>
                    <a:srgbClr val="FFFFFF"/>
                  </a:solidFill>
                  <a:latin typeface="Markazi Text"/>
                  <a:ea typeface="Markazi Text"/>
                  <a:cs typeface="Markazi Text"/>
                  <a:sym typeface="Markazi Text"/>
                </a:rPr>
                <a:t>Problem Theme Y4D</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1266" y="9391422"/>
            <a:ext cx="799358" cy="1436499"/>
            <a:chOff x="0" y="0"/>
            <a:chExt cx="508000" cy="912909"/>
          </a:xfrm>
        </p:grpSpPr>
        <p:sp>
          <p:nvSpPr>
            <p:cNvPr name="Freeform 4" id="4"/>
            <p:cNvSpPr/>
            <p:nvPr/>
          </p:nvSpPr>
          <p:spPr>
            <a:xfrm flipH="false" flipV="false" rot="0">
              <a:off x="0" y="0"/>
              <a:ext cx="508000" cy="912909"/>
            </a:xfrm>
            <a:custGeom>
              <a:avLst/>
              <a:gdLst/>
              <a:ahLst/>
              <a:cxnLst/>
              <a:rect r="r" b="b" t="t" l="l"/>
              <a:pathLst>
                <a:path h="912909" w="508000">
                  <a:moveTo>
                    <a:pt x="0" y="0"/>
                  </a:moveTo>
                  <a:lnTo>
                    <a:pt x="508000" y="0"/>
                  </a:lnTo>
                  <a:lnTo>
                    <a:pt x="508000" y="912909"/>
                  </a:lnTo>
                  <a:lnTo>
                    <a:pt x="0" y="912909"/>
                  </a:lnTo>
                  <a:close/>
                </a:path>
              </a:pathLst>
            </a:custGeom>
            <a:solidFill>
              <a:srgbClr val="000000">
                <a:alpha val="0"/>
              </a:srgbClr>
            </a:solidFill>
          </p:spPr>
        </p:sp>
        <p:sp>
          <p:nvSpPr>
            <p:cNvPr name="TextBox 5" id="5"/>
            <p:cNvSpPr txBox="true"/>
            <p:nvPr/>
          </p:nvSpPr>
          <p:spPr>
            <a:xfrm>
              <a:off x="0" y="-9525"/>
              <a:ext cx="508000" cy="922434"/>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10</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385201" y="1543820"/>
            <a:ext cx="12713682" cy="7847602"/>
          </a:xfrm>
          <a:custGeom>
            <a:avLst/>
            <a:gdLst/>
            <a:ahLst/>
            <a:cxnLst/>
            <a:rect r="r" b="b" t="t" l="l"/>
            <a:pathLst>
              <a:path h="7847602" w="12713682">
                <a:moveTo>
                  <a:pt x="0" y="0"/>
                </a:moveTo>
                <a:lnTo>
                  <a:pt x="12713682" y="0"/>
                </a:lnTo>
                <a:lnTo>
                  <a:pt x="12713682" y="7847602"/>
                </a:lnTo>
                <a:lnTo>
                  <a:pt x="0" y="7847602"/>
                </a:lnTo>
                <a:lnTo>
                  <a:pt x="0" y="0"/>
                </a:lnTo>
                <a:close/>
              </a:path>
            </a:pathLst>
          </a:custGeom>
          <a:blipFill>
            <a:blip r:embed="rId4"/>
            <a:stretch>
              <a:fillRect l="0" t="-2449" r="0" b="-2449"/>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11</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086919" y="1184502"/>
            <a:ext cx="13310245" cy="7917995"/>
          </a:xfrm>
          <a:custGeom>
            <a:avLst/>
            <a:gdLst/>
            <a:ahLst/>
            <a:cxnLst/>
            <a:rect r="r" b="b" t="t" l="l"/>
            <a:pathLst>
              <a:path h="7917995" w="13310245">
                <a:moveTo>
                  <a:pt x="0" y="0"/>
                </a:moveTo>
                <a:lnTo>
                  <a:pt x="13310246" y="0"/>
                </a:lnTo>
                <a:lnTo>
                  <a:pt x="13310246" y="7917996"/>
                </a:lnTo>
                <a:lnTo>
                  <a:pt x="0" y="7917996"/>
                </a:lnTo>
                <a:lnTo>
                  <a:pt x="0" y="0"/>
                </a:lnTo>
                <a:close/>
              </a:path>
            </a:pathLst>
          </a:custGeom>
          <a:blipFill>
            <a:blip r:embed="rId4"/>
            <a:stretch>
              <a:fillRect l="0" t="-4422" r="0" b="-4422"/>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12</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4671661" y="2247660"/>
            <a:ext cx="8944678" cy="5791679"/>
          </a:xfrm>
          <a:custGeom>
            <a:avLst/>
            <a:gdLst/>
            <a:ahLst/>
            <a:cxnLst/>
            <a:rect r="r" b="b" t="t" l="l"/>
            <a:pathLst>
              <a:path h="5791679" w="8944678">
                <a:moveTo>
                  <a:pt x="0" y="0"/>
                </a:moveTo>
                <a:lnTo>
                  <a:pt x="8944678" y="0"/>
                </a:lnTo>
                <a:lnTo>
                  <a:pt x="8944678" y="5791680"/>
                </a:lnTo>
                <a:lnTo>
                  <a:pt x="0" y="5791680"/>
                </a:lnTo>
                <a:lnTo>
                  <a:pt x="0" y="0"/>
                </a:lnTo>
                <a:close/>
              </a:path>
            </a:pathLst>
          </a:custGeom>
          <a:blipFill>
            <a:blip r:embed="rId4"/>
            <a:stretch>
              <a:fillRect l="0" t="0" r="0" b="0"/>
            </a:stretch>
          </a:blipFill>
        </p:spPr>
      </p:sp>
      <p:sp>
        <p:nvSpPr>
          <p:cNvPr name="Freeform 10" id="10"/>
          <p:cNvSpPr/>
          <p:nvPr/>
        </p:nvSpPr>
        <p:spPr>
          <a:xfrm flipH="false" flipV="false" rot="0">
            <a:off x="2265136" y="1485682"/>
            <a:ext cx="12953812" cy="7772618"/>
          </a:xfrm>
          <a:custGeom>
            <a:avLst/>
            <a:gdLst/>
            <a:ahLst/>
            <a:cxnLst/>
            <a:rect r="r" b="b" t="t" l="l"/>
            <a:pathLst>
              <a:path h="7772618" w="12953812">
                <a:moveTo>
                  <a:pt x="0" y="0"/>
                </a:moveTo>
                <a:lnTo>
                  <a:pt x="12953812" y="0"/>
                </a:lnTo>
                <a:lnTo>
                  <a:pt x="12953812" y="7772618"/>
                </a:lnTo>
                <a:lnTo>
                  <a:pt x="0" y="7772618"/>
                </a:lnTo>
                <a:lnTo>
                  <a:pt x="0" y="0"/>
                </a:lnTo>
                <a:close/>
              </a:path>
            </a:pathLst>
          </a:custGeom>
          <a:blipFill>
            <a:blip r:embed="rId5"/>
            <a:stretch>
              <a:fillRect l="0" t="-3956" r="0" b="-3956"/>
            </a:stretch>
          </a:blipFill>
        </p:spPr>
      </p:sp>
      <p:sp>
        <p:nvSpPr>
          <p:cNvPr name="TextBox 11" id="11"/>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13</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3017430" y="1176546"/>
            <a:ext cx="12253139" cy="7933908"/>
          </a:xfrm>
          <a:custGeom>
            <a:avLst/>
            <a:gdLst/>
            <a:ahLst/>
            <a:cxnLst/>
            <a:rect r="r" b="b" t="t" l="l"/>
            <a:pathLst>
              <a:path h="7933908" w="12253139">
                <a:moveTo>
                  <a:pt x="0" y="0"/>
                </a:moveTo>
                <a:lnTo>
                  <a:pt x="12253140" y="0"/>
                </a:lnTo>
                <a:lnTo>
                  <a:pt x="12253140" y="7933908"/>
                </a:lnTo>
                <a:lnTo>
                  <a:pt x="0" y="7933908"/>
                </a:lnTo>
                <a:lnTo>
                  <a:pt x="0" y="0"/>
                </a:lnTo>
                <a:close/>
              </a:path>
            </a:pathLst>
          </a:custGeom>
          <a:blipFill>
            <a:blip r:embed="rId4"/>
            <a:stretch>
              <a:fillRect l="0" t="0" r="0" b="0"/>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14</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627760" y="1331875"/>
            <a:ext cx="12228564" cy="7917995"/>
          </a:xfrm>
          <a:custGeom>
            <a:avLst/>
            <a:gdLst/>
            <a:ahLst/>
            <a:cxnLst/>
            <a:rect r="r" b="b" t="t" l="l"/>
            <a:pathLst>
              <a:path h="7917995" w="12228564">
                <a:moveTo>
                  <a:pt x="0" y="0"/>
                </a:moveTo>
                <a:lnTo>
                  <a:pt x="12228564" y="0"/>
                </a:lnTo>
                <a:lnTo>
                  <a:pt x="12228564" y="7917996"/>
                </a:lnTo>
                <a:lnTo>
                  <a:pt x="0" y="7917996"/>
                </a:lnTo>
                <a:lnTo>
                  <a:pt x="0" y="0"/>
                </a:lnTo>
                <a:close/>
              </a:path>
            </a:pathLst>
          </a:custGeom>
          <a:blipFill>
            <a:blip r:embed="rId4"/>
            <a:stretch>
              <a:fillRect l="0" t="0" r="0" b="0"/>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391422"/>
            <a:ext cx="640248" cy="805162"/>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15</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TextBox 9" id="9"/>
          <p:cNvSpPr txBox="true"/>
          <p:nvPr/>
        </p:nvSpPr>
        <p:spPr>
          <a:xfrm rot="0">
            <a:off x="420628" y="477395"/>
            <a:ext cx="16642828" cy="493014"/>
          </a:xfrm>
          <a:prstGeom prst="rect">
            <a:avLst/>
          </a:prstGeom>
        </p:spPr>
        <p:txBody>
          <a:bodyPr anchor="t" rtlCol="false" tIns="0" lIns="0" bIns="0" rIns="0">
            <a:spAutoFit/>
          </a:bodyPr>
          <a:lstStyle/>
          <a:p>
            <a:pPr algn="l">
              <a:lnSpc>
                <a:spcPts val="3887"/>
              </a:lnSpc>
            </a:pPr>
            <a:r>
              <a:rPr lang="en-US" b="true" sz="3599" u="sng">
                <a:solidFill>
                  <a:srgbClr val="171717"/>
                </a:solidFill>
                <a:latin typeface="Markazi Text Medium"/>
                <a:ea typeface="Markazi Text Medium"/>
                <a:cs typeface="Markazi Text Medium"/>
                <a:sym typeface="Markazi Text Medium"/>
              </a:rPr>
              <a:t>Technology Stack</a:t>
            </a:r>
          </a:p>
        </p:txBody>
      </p:sp>
      <p:sp>
        <p:nvSpPr>
          <p:cNvPr name="TextBox 10" id="10"/>
          <p:cNvSpPr txBox="true"/>
          <p:nvPr/>
        </p:nvSpPr>
        <p:spPr>
          <a:xfrm rot="0">
            <a:off x="543582" y="1820769"/>
            <a:ext cx="3251835" cy="491490"/>
          </a:xfrm>
          <a:prstGeom prst="rect">
            <a:avLst/>
          </a:prstGeom>
        </p:spPr>
        <p:txBody>
          <a:bodyPr anchor="t" rtlCol="false" tIns="0" lIns="0" bIns="0" rIns="0">
            <a:spAutoFit/>
          </a:bodyPr>
          <a:lstStyle/>
          <a:p>
            <a:pPr algn="ctr" marL="755649" indent="-377824" lvl="1">
              <a:lnSpc>
                <a:spcPts val="3779"/>
              </a:lnSpc>
              <a:buFont typeface="Arial"/>
              <a:buChar char="•"/>
            </a:pPr>
            <a:r>
              <a:rPr lang="en-US" b="true" sz="3499" u="sng">
                <a:solidFill>
                  <a:srgbClr val="171717"/>
                </a:solidFill>
                <a:latin typeface="Markazi Text Medium"/>
                <a:ea typeface="Markazi Text Medium"/>
                <a:cs typeface="Markazi Text Medium"/>
                <a:sym typeface="Markazi Text Medium"/>
              </a:rPr>
              <a:t>Frontend</a:t>
            </a:r>
            <a:r>
              <a:rPr lang="en-US" b="true" sz="3499">
                <a:solidFill>
                  <a:srgbClr val="171717"/>
                </a:solidFill>
                <a:latin typeface="Markazi Text Medium"/>
                <a:ea typeface="Markazi Text Medium"/>
                <a:cs typeface="Markazi Text Medium"/>
                <a:sym typeface="Markazi Text Medium"/>
              </a:rPr>
              <a:t>-</a:t>
            </a:r>
            <a:r>
              <a:rPr lang="en-US" sz="3499">
                <a:solidFill>
                  <a:srgbClr val="171717"/>
                </a:solidFill>
                <a:latin typeface="Markazi Text"/>
                <a:ea typeface="Markazi Text"/>
                <a:cs typeface="Markazi Text"/>
                <a:sym typeface="Markazi Text"/>
              </a:rPr>
              <a:t>Nextjs</a:t>
            </a:r>
          </a:p>
        </p:txBody>
      </p:sp>
      <p:sp>
        <p:nvSpPr>
          <p:cNvPr name="TextBox 11" id="11"/>
          <p:cNvSpPr txBox="true"/>
          <p:nvPr/>
        </p:nvSpPr>
        <p:spPr>
          <a:xfrm rot="0">
            <a:off x="543582" y="2592724"/>
            <a:ext cx="3251835" cy="491490"/>
          </a:xfrm>
          <a:prstGeom prst="rect">
            <a:avLst/>
          </a:prstGeom>
        </p:spPr>
        <p:txBody>
          <a:bodyPr anchor="t" rtlCol="false" tIns="0" lIns="0" bIns="0" rIns="0">
            <a:spAutoFit/>
          </a:bodyPr>
          <a:lstStyle/>
          <a:p>
            <a:pPr algn="ctr" marL="755649" indent="-377824" lvl="1">
              <a:lnSpc>
                <a:spcPts val="3779"/>
              </a:lnSpc>
              <a:buFont typeface="Arial"/>
              <a:buChar char="•"/>
            </a:pPr>
            <a:r>
              <a:rPr lang="en-US" b="true" sz="3499" u="sng">
                <a:solidFill>
                  <a:srgbClr val="171717"/>
                </a:solidFill>
                <a:latin typeface="Markazi Text Medium"/>
                <a:ea typeface="Markazi Text Medium"/>
                <a:cs typeface="Markazi Text Medium"/>
                <a:sym typeface="Markazi Text Medium"/>
              </a:rPr>
              <a:t>Backend</a:t>
            </a:r>
            <a:r>
              <a:rPr lang="en-US" b="true" sz="3499">
                <a:solidFill>
                  <a:srgbClr val="171717"/>
                </a:solidFill>
                <a:latin typeface="Markazi Text Medium"/>
                <a:ea typeface="Markazi Text Medium"/>
                <a:cs typeface="Markazi Text Medium"/>
                <a:sym typeface="Markazi Text Medium"/>
              </a:rPr>
              <a:t>-</a:t>
            </a:r>
            <a:r>
              <a:rPr lang="en-US" sz="3499">
                <a:solidFill>
                  <a:srgbClr val="171717"/>
                </a:solidFill>
                <a:latin typeface="Markazi Text"/>
                <a:ea typeface="Markazi Text"/>
                <a:cs typeface="Markazi Text"/>
                <a:sym typeface="Markazi Text"/>
              </a:rPr>
              <a:t>Python</a:t>
            </a:r>
          </a:p>
        </p:txBody>
      </p:sp>
      <p:sp>
        <p:nvSpPr>
          <p:cNvPr name="TextBox 12" id="12"/>
          <p:cNvSpPr txBox="true"/>
          <p:nvPr/>
        </p:nvSpPr>
        <p:spPr>
          <a:xfrm rot="0">
            <a:off x="543582" y="3360439"/>
            <a:ext cx="3715583" cy="491490"/>
          </a:xfrm>
          <a:prstGeom prst="rect">
            <a:avLst/>
          </a:prstGeom>
        </p:spPr>
        <p:txBody>
          <a:bodyPr anchor="t" rtlCol="false" tIns="0" lIns="0" bIns="0" rIns="0">
            <a:spAutoFit/>
          </a:bodyPr>
          <a:lstStyle/>
          <a:p>
            <a:pPr algn="ctr" marL="755649" indent="-377824" lvl="1">
              <a:lnSpc>
                <a:spcPts val="3779"/>
              </a:lnSpc>
              <a:buFont typeface="Arial"/>
              <a:buChar char="•"/>
            </a:pPr>
            <a:r>
              <a:rPr lang="en-US" b="true" sz="3499" u="sng">
                <a:solidFill>
                  <a:srgbClr val="171717"/>
                </a:solidFill>
                <a:latin typeface="Markazi Text Medium"/>
                <a:ea typeface="Markazi Text Medium"/>
                <a:cs typeface="Markazi Text Medium"/>
                <a:sym typeface="Markazi Text Medium"/>
              </a:rPr>
              <a:t>Database</a:t>
            </a:r>
            <a:r>
              <a:rPr lang="en-US" b="true" sz="3499">
                <a:solidFill>
                  <a:srgbClr val="171717"/>
                </a:solidFill>
                <a:latin typeface="Markazi Text Medium"/>
                <a:ea typeface="Markazi Text Medium"/>
                <a:cs typeface="Markazi Text Medium"/>
                <a:sym typeface="Markazi Text Medium"/>
              </a:rPr>
              <a:t>-</a:t>
            </a:r>
            <a:r>
              <a:rPr lang="en-US" sz="3499">
                <a:solidFill>
                  <a:srgbClr val="171717"/>
                </a:solidFill>
                <a:latin typeface="Markazi Text"/>
                <a:ea typeface="Markazi Text"/>
                <a:cs typeface="Markazi Text"/>
                <a:sym typeface="Markazi Text"/>
              </a:rPr>
              <a:t>MongoDB</a:t>
            </a:r>
          </a:p>
        </p:txBody>
      </p:sp>
      <p:sp>
        <p:nvSpPr>
          <p:cNvPr name="TextBox 13" id="13"/>
          <p:cNvSpPr txBox="true"/>
          <p:nvPr/>
        </p:nvSpPr>
        <p:spPr>
          <a:xfrm rot="0">
            <a:off x="543582" y="4128154"/>
            <a:ext cx="5068371" cy="491490"/>
          </a:xfrm>
          <a:prstGeom prst="rect">
            <a:avLst/>
          </a:prstGeom>
        </p:spPr>
        <p:txBody>
          <a:bodyPr anchor="t" rtlCol="false" tIns="0" lIns="0" bIns="0" rIns="0">
            <a:spAutoFit/>
          </a:bodyPr>
          <a:lstStyle/>
          <a:p>
            <a:pPr algn="ctr" marL="755649" indent="-377824" lvl="1">
              <a:lnSpc>
                <a:spcPts val="3779"/>
              </a:lnSpc>
              <a:buFont typeface="Arial"/>
              <a:buChar char="•"/>
            </a:pPr>
            <a:r>
              <a:rPr lang="en-US" b="true" sz="3499" u="sng">
                <a:solidFill>
                  <a:srgbClr val="171717"/>
                </a:solidFill>
                <a:latin typeface="Markazi Text Medium"/>
                <a:ea typeface="Markazi Text Medium"/>
                <a:cs typeface="Markazi Text Medium"/>
                <a:sym typeface="Markazi Text Medium"/>
              </a:rPr>
              <a:t>Framework</a:t>
            </a:r>
            <a:r>
              <a:rPr lang="en-US" b="true" sz="3499">
                <a:solidFill>
                  <a:srgbClr val="171717"/>
                </a:solidFill>
                <a:latin typeface="Markazi Text Medium"/>
                <a:ea typeface="Markazi Text Medium"/>
                <a:cs typeface="Markazi Text Medium"/>
                <a:sym typeface="Markazi Text Medium"/>
              </a:rPr>
              <a:t>- </a:t>
            </a:r>
            <a:r>
              <a:rPr lang="en-US" sz="3499">
                <a:solidFill>
                  <a:srgbClr val="171717"/>
                </a:solidFill>
                <a:latin typeface="Markazi Text"/>
                <a:ea typeface="Markazi Text"/>
                <a:cs typeface="Markazi Text"/>
                <a:sym typeface="Markazi Text"/>
              </a:rPr>
              <a:t>EmailJs, Shadcn</a:t>
            </a:r>
          </a:p>
        </p:txBody>
      </p:sp>
      <p:sp>
        <p:nvSpPr>
          <p:cNvPr name="TextBox 14" id="14"/>
          <p:cNvSpPr txBox="true"/>
          <p:nvPr/>
        </p:nvSpPr>
        <p:spPr>
          <a:xfrm rot="0">
            <a:off x="543582" y="4895869"/>
            <a:ext cx="4021217" cy="491490"/>
          </a:xfrm>
          <a:prstGeom prst="rect">
            <a:avLst/>
          </a:prstGeom>
        </p:spPr>
        <p:txBody>
          <a:bodyPr anchor="t" rtlCol="false" tIns="0" lIns="0" bIns="0" rIns="0">
            <a:spAutoFit/>
          </a:bodyPr>
          <a:lstStyle/>
          <a:p>
            <a:pPr algn="ctr" marL="755649" indent="-377824" lvl="1">
              <a:lnSpc>
                <a:spcPts val="3779"/>
              </a:lnSpc>
              <a:buFont typeface="Arial"/>
              <a:buChar char="•"/>
            </a:pPr>
            <a:r>
              <a:rPr lang="en-US" b="true" sz="3499" u="sng">
                <a:solidFill>
                  <a:srgbClr val="171717"/>
                </a:solidFill>
                <a:latin typeface="Markazi Text Medium"/>
                <a:ea typeface="Markazi Text Medium"/>
                <a:cs typeface="Markazi Text Medium"/>
                <a:sym typeface="Markazi Text Medium"/>
              </a:rPr>
              <a:t>Authorization</a:t>
            </a:r>
            <a:r>
              <a:rPr lang="en-US" b="true" sz="3499">
                <a:solidFill>
                  <a:srgbClr val="171717"/>
                </a:solidFill>
                <a:latin typeface="Markazi Text Medium"/>
                <a:ea typeface="Markazi Text Medium"/>
                <a:cs typeface="Markazi Text Medium"/>
                <a:sym typeface="Markazi Text Medium"/>
              </a:rPr>
              <a:t>- </a:t>
            </a:r>
            <a:r>
              <a:rPr lang="en-US" sz="3499">
                <a:solidFill>
                  <a:srgbClr val="171717"/>
                </a:solidFill>
                <a:latin typeface="Markazi Text"/>
                <a:ea typeface="Markazi Text"/>
                <a:cs typeface="Markazi Text"/>
                <a:sym typeface="Markazi Text"/>
              </a:rPr>
              <a:t>Clerk</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314984" y="9299030"/>
            <a:ext cx="713716" cy="897555"/>
            <a:chOff x="0" y="0"/>
            <a:chExt cx="609595" cy="766614"/>
          </a:xfrm>
        </p:grpSpPr>
        <p:sp>
          <p:nvSpPr>
            <p:cNvPr name="Freeform 3" id="3"/>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4" id="4"/>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16</a:t>
              </a:r>
            </a:p>
          </p:txBody>
        </p:sp>
      </p:grpSp>
      <p:grpSp>
        <p:nvGrpSpPr>
          <p:cNvPr name="Group 5" id="5"/>
          <p:cNvGrpSpPr/>
          <p:nvPr/>
        </p:nvGrpSpPr>
        <p:grpSpPr>
          <a:xfrm rot="0">
            <a:off x="13257264" y="9621624"/>
            <a:ext cx="2905818" cy="574960"/>
            <a:chOff x="0" y="0"/>
            <a:chExt cx="3874424" cy="766614"/>
          </a:xfrm>
        </p:grpSpPr>
        <p:sp>
          <p:nvSpPr>
            <p:cNvPr name="Freeform 6" id="6"/>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7" id="7"/>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TextBox 8" id="8"/>
          <p:cNvSpPr txBox="true"/>
          <p:nvPr/>
        </p:nvSpPr>
        <p:spPr>
          <a:xfrm rot="0">
            <a:off x="420628" y="467870"/>
            <a:ext cx="16642828" cy="565785"/>
          </a:xfrm>
          <a:prstGeom prst="rect">
            <a:avLst/>
          </a:prstGeom>
        </p:spPr>
        <p:txBody>
          <a:bodyPr anchor="t" rtlCol="false" tIns="0" lIns="0" bIns="0" rIns="0">
            <a:spAutoFit/>
          </a:bodyPr>
          <a:lstStyle/>
          <a:p>
            <a:pPr algn="l">
              <a:lnSpc>
                <a:spcPts val="4319"/>
              </a:lnSpc>
            </a:pPr>
            <a:r>
              <a:rPr lang="en-US" b="true" sz="3999" u="sng">
                <a:solidFill>
                  <a:srgbClr val="171717"/>
                </a:solidFill>
                <a:latin typeface="Markazi Text Bold"/>
                <a:ea typeface="Markazi Text Bold"/>
                <a:cs typeface="Markazi Text Bold"/>
                <a:sym typeface="Markazi Text Bold"/>
              </a:rPr>
              <a:t>Impact/Future scope</a:t>
            </a:r>
          </a:p>
        </p:txBody>
      </p:sp>
      <p:sp>
        <p:nvSpPr>
          <p:cNvPr name="TextBox 9" id="9"/>
          <p:cNvSpPr txBox="true"/>
          <p:nvPr/>
        </p:nvSpPr>
        <p:spPr>
          <a:xfrm rot="0">
            <a:off x="-157492" y="1358976"/>
            <a:ext cx="17973016" cy="928116"/>
          </a:xfrm>
          <a:prstGeom prst="rect">
            <a:avLst/>
          </a:prstGeom>
        </p:spPr>
        <p:txBody>
          <a:bodyPr anchor="t" rtlCol="false" tIns="0" lIns="0" bIns="0" rIns="0">
            <a:spAutoFit/>
          </a:bodyPr>
          <a:lstStyle/>
          <a:p>
            <a:pPr algn="just" marL="734059" indent="-367030" lvl="1">
              <a:lnSpc>
                <a:spcPts val="3671"/>
              </a:lnSpc>
              <a:buFont typeface="Arial"/>
              <a:buChar char="•"/>
            </a:pPr>
            <a:r>
              <a:rPr lang="en-US" b="true" sz="3399">
                <a:solidFill>
                  <a:srgbClr val="171717"/>
                </a:solidFill>
                <a:latin typeface="Markazi Text Bold"/>
                <a:ea typeface="Markazi Text Bold"/>
                <a:cs typeface="Markazi Text Bold"/>
                <a:sym typeface="Markazi Text Bold"/>
              </a:rPr>
              <a:t>Integration with Job Portals:</a:t>
            </a:r>
            <a:r>
              <a:rPr lang="en-US" b="true" sz="3399">
                <a:solidFill>
                  <a:srgbClr val="171717"/>
                </a:solidFill>
                <a:latin typeface="Markazi Text Medium"/>
                <a:ea typeface="Markazi Text Medium"/>
                <a:cs typeface="Markazi Text Medium"/>
                <a:sym typeface="Markazi Text Medium"/>
              </a:rPr>
              <a:t> </a:t>
            </a:r>
            <a:r>
              <a:rPr lang="en-US" b="true" sz="3399">
                <a:solidFill>
                  <a:srgbClr val="171717"/>
                </a:solidFill>
                <a:latin typeface="Markazi Text Medium"/>
                <a:ea typeface="Markazi Text Medium"/>
                <a:cs typeface="Markazi Text Medium"/>
                <a:sym typeface="Markazi Text Medium"/>
              </a:rPr>
              <a:t>Connect with platforms like LinkedIn, Naukri, etc., for automatic career updates based on the skills entered by user and current job position.</a:t>
            </a:r>
          </a:p>
        </p:txBody>
      </p:sp>
      <p:sp>
        <p:nvSpPr>
          <p:cNvPr name="TextBox 10" id="10"/>
          <p:cNvSpPr txBox="true"/>
          <p:nvPr/>
        </p:nvSpPr>
        <p:spPr>
          <a:xfrm rot="0">
            <a:off x="-157492" y="2610942"/>
            <a:ext cx="18288000" cy="1385316"/>
          </a:xfrm>
          <a:prstGeom prst="rect">
            <a:avLst/>
          </a:prstGeom>
        </p:spPr>
        <p:txBody>
          <a:bodyPr anchor="t" rtlCol="false" tIns="0" lIns="0" bIns="0" rIns="0">
            <a:spAutoFit/>
          </a:bodyPr>
          <a:lstStyle/>
          <a:p>
            <a:pPr algn="just" marL="734059" indent="-367030" lvl="1">
              <a:lnSpc>
                <a:spcPts val="3671"/>
              </a:lnSpc>
              <a:buFont typeface="Arial"/>
              <a:buChar char="•"/>
            </a:pPr>
            <a:r>
              <a:rPr lang="en-US" b="true" sz="3399">
                <a:solidFill>
                  <a:srgbClr val="171717"/>
                </a:solidFill>
                <a:latin typeface="Markazi Text Bold"/>
                <a:ea typeface="Markazi Text Bold"/>
                <a:cs typeface="Markazi Text Bold"/>
                <a:sym typeface="Markazi Text Bold"/>
              </a:rPr>
              <a:t>Scalability: </a:t>
            </a:r>
            <a:r>
              <a:rPr lang="en-US" sz="3399">
                <a:solidFill>
                  <a:srgbClr val="171717"/>
                </a:solidFill>
                <a:latin typeface="Markazi Text"/>
                <a:ea typeface="Markazi Text"/>
                <a:cs typeface="Markazi Text"/>
                <a:sym typeface="Markazi Text"/>
              </a:rPr>
              <a:t>Y4D doesn’t need to limit itself to only the students who passed out a few year backs. They can connect with older alumni and connect with them to increase the community and also compare between old/new methods of their programs.</a:t>
            </a:r>
          </a:p>
        </p:txBody>
      </p:sp>
      <p:sp>
        <p:nvSpPr>
          <p:cNvPr name="TextBox 11" id="11"/>
          <p:cNvSpPr txBox="true"/>
          <p:nvPr/>
        </p:nvSpPr>
        <p:spPr>
          <a:xfrm rot="0">
            <a:off x="-157492" y="4034358"/>
            <a:ext cx="18288000" cy="1385316"/>
          </a:xfrm>
          <a:prstGeom prst="rect">
            <a:avLst/>
          </a:prstGeom>
        </p:spPr>
        <p:txBody>
          <a:bodyPr anchor="t" rtlCol="false" tIns="0" lIns="0" bIns="0" rIns="0">
            <a:spAutoFit/>
          </a:bodyPr>
          <a:lstStyle/>
          <a:p>
            <a:pPr algn="just" marL="734059" indent="-367030" lvl="1">
              <a:lnSpc>
                <a:spcPts val="3671"/>
              </a:lnSpc>
              <a:buFont typeface="Arial"/>
              <a:buChar char="•"/>
            </a:pPr>
            <a:r>
              <a:rPr lang="en-US" b="true" sz="3399">
                <a:solidFill>
                  <a:srgbClr val="171717"/>
                </a:solidFill>
                <a:latin typeface="Markazi Text Bold"/>
                <a:ea typeface="Markazi Text Bold"/>
                <a:cs typeface="Markazi Text Bold"/>
                <a:sym typeface="Markazi Text Bold"/>
              </a:rPr>
              <a:t>Role Guru : </a:t>
            </a:r>
            <a:r>
              <a:rPr lang="en-US" sz="3399">
                <a:solidFill>
                  <a:srgbClr val="171717"/>
                </a:solidFill>
                <a:latin typeface="Markazi Text"/>
                <a:ea typeface="Markazi Text"/>
                <a:cs typeface="Markazi Text"/>
                <a:sym typeface="Markazi Text"/>
              </a:rPr>
              <a:t>An AI agent can be added that is provided with all your past data like job history, courses, certifications and it gives the user courses to do in the future that will help the user to grow further professionaly</a:t>
            </a:r>
          </a:p>
          <a:p>
            <a:pPr algn="just">
              <a:lnSpc>
                <a:spcPts val="3671"/>
              </a:lnSpc>
            </a:pPr>
          </a:p>
        </p:txBody>
      </p:sp>
      <p:sp>
        <p:nvSpPr>
          <p:cNvPr name="TextBox 12" id="12"/>
          <p:cNvSpPr txBox="true"/>
          <p:nvPr/>
        </p:nvSpPr>
        <p:spPr>
          <a:xfrm rot="0">
            <a:off x="-157492" y="5181600"/>
            <a:ext cx="18288000" cy="928116"/>
          </a:xfrm>
          <a:prstGeom prst="rect">
            <a:avLst/>
          </a:prstGeom>
        </p:spPr>
        <p:txBody>
          <a:bodyPr anchor="t" rtlCol="false" tIns="0" lIns="0" bIns="0" rIns="0">
            <a:spAutoFit/>
          </a:bodyPr>
          <a:lstStyle/>
          <a:p>
            <a:pPr algn="just" marL="734059" indent="-367030" lvl="1">
              <a:lnSpc>
                <a:spcPts val="3671"/>
              </a:lnSpc>
              <a:buFont typeface="Arial"/>
              <a:buChar char="•"/>
            </a:pPr>
            <a:r>
              <a:rPr lang="en-US" b="true" sz="3399">
                <a:solidFill>
                  <a:srgbClr val="171717"/>
                </a:solidFill>
                <a:latin typeface="Markazi Text Bold"/>
                <a:ea typeface="Markazi Text Bold"/>
                <a:cs typeface="Markazi Text Bold"/>
                <a:sym typeface="Markazi Text Bold"/>
              </a:rPr>
              <a:t>Performance Comparison: </a:t>
            </a:r>
            <a:r>
              <a:rPr lang="en-US" sz="3399">
                <a:solidFill>
                  <a:srgbClr val="171717"/>
                </a:solidFill>
                <a:latin typeface="Markazi Text"/>
                <a:ea typeface="Markazi Text"/>
                <a:cs typeface="Markazi Text"/>
                <a:sym typeface="Markazi Text"/>
              </a:rPr>
              <a:t>Can compare between various students of same department who have done different courses based on how different they are growing professionaly right now</a:t>
            </a:r>
          </a:p>
        </p:txBody>
      </p:sp>
      <p:sp>
        <p:nvSpPr>
          <p:cNvPr name="TextBox 13" id="13"/>
          <p:cNvSpPr txBox="true"/>
          <p:nvPr/>
        </p:nvSpPr>
        <p:spPr>
          <a:xfrm rot="0">
            <a:off x="-157492" y="6433566"/>
            <a:ext cx="18288000" cy="1385316"/>
          </a:xfrm>
          <a:prstGeom prst="rect">
            <a:avLst/>
          </a:prstGeom>
        </p:spPr>
        <p:txBody>
          <a:bodyPr anchor="t" rtlCol="false" tIns="0" lIns="0" bIns="0" rIns="0">
            <a:spAutoFit/>
          </a:bodyPr>
          <a:lstStyle/>
          <a:p>
            <a:pPr algn="just" marL="734059" indent="-367030" lvl="1">
              <a:lnSpc>
                <a:spcPts val="3671"/>
              </a:lnSpc>
              <a:buFont typeface="Arial"/>
              <a:buChar char="•"/>
            </a:pPr>
            <a:r>
              <a:rPr lang="en-US" b="true" sz="3399">
                <a:solidFill>
                  <a:srgbClr val="171717"/>
                </a:solidFill>
                <a:latin typeface="Markazi Text Bold"/>
                <a:ea typeface="Markazi Text Bold"/>
                <a:cs typeface="Markazi Text Bold"/>
                <a:sym typeface="Markazi Text Bold"/>
              </a:rPr>
              <a:t>Progression Tracker: </a:t>
            </a:r>
            <a:r>
              <a:rPr lang="en-US" sz="3399">
                <a:solidFill>
                  <a:srgbClr val="171717"/>
                </a:solidFill>
                <a:latin typeface="Markazi Text"/>
                <a:ea typeface="Markazi Text"/>
                <a:cs typeface="Markazi Text"/>
                <a:sym typeface="Markazi Text"/>
              </a:rPr>
              <a:t>With the help of LLM’s , can check professional progress of user, courses completed, rate user’s answers and give them a progression rating based on 0-5, and help the user with where they can do better or what they can learn to improve professionaly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42423"/>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47688"/>
            <a:chOff x="0" y="0"/>
            <a:chExt cx="609595" cy="730251"/>
          </a:xfrm>
        </p:grpSpPr>
        <p:sp>
          <p:nvSpPr>
            <p:cNvPr name="Freeform 4" id="4"/>
            <p:cNvSpPr/>
            <p:nvPr/>
          </p:nvSpPr>
          <p:spPr>
            <a:xfrm flipH="false" flipV="false" rot="0">
              <a:off x="0" y="0"/>
              <a:ext cx="609595" cy="730251"/>
            </a:xfrm>
            <a:custGeom>
              <a:avLst/>
              <a:gdLst/>
              <a:ahLst/>
              <a:cxnLst/>
              <a:rect r="r" b="b" t="t" l="l"/>
              <a:pathLst>
                <a:path h="730251" w="609595">
                  <a:moveTo>
                    <a:pt x="0" y="0"/>
                  </a:moveTo>
                  <a:lnTo>
                    <a:pt x="609595" y="0"/>
                  </a:lnTo>
                  <a:lnTo>
                    <a:pt x="609595" y="730251"/>
                  </a:lnTo>
                  <a:lnTo>
                    <a:pt x="0" y="730251"/>
                  </a:lnTo>
                  <a:close/>
                </a:path>
              </a:pathLst>
            </a:custGeom>
            <a:solidFill>
              <a:srgbClr val="000000">
                <a:alpha val="0"/>
              </a:srgbClr>
            </a:solidFill>
          </p:spPr>
        </p:sp>
        <p:sp>
          <p:nvSpPr>
            <p:cNvPr name="TextBox 5" id="5"/>
            <p:cNvSpPr txBox="true"/>
            <p:nvPr/>
          </p:nvSpPr>
          <p:spPr>
            <a:xfrm>
              <a:off x="0" y="0"/>
              <a:ext cx="609595" cy="730251"/>
            </a:xfrm>
            <a:prstGeom prst="rect">
              <a:avLst/>
            </a:prstGeom>
          </p:spPr>
          <p:txBody>
            <a:bodyPr anchor="ctr" rtlCol="false" tIns="0" lIns="0" bIns="0" rIns="0"/>
            <a:lstStyle/>
            <a:p>
              <a:pPr algn="l">
                <a:lnSpc>
                  <a:spcPts val="1439"/>
                </a:lnSpc>
              </a:pPr>
              <a:r>
                <a:rPr lang="en-US" sz="1200" b="true">
                  <a:solidFill>
                    <a:srgbClr val="171717"/>
                  </a:solidFill>
                  <a:latin typeface="Markazi Text Bold"/>
                  <a:ea typeface="Markazi Text Bold"/>
                  <a:cs typeface="Markazi Text Bold"/>
                  <a:sym typeface="Markazi Text Bold"/>
                </a:rPr>
                <a:t>7</a:t>
              </a:r>
            </a:p>
          </p:txBody>
        </p:sp>
      </p:grpSp>
      <p:grpSp>
        <p:nvGrpSpPr>
          <p:cNvPr name="Group 6" id="6"/>
          <p:cNvGrpSpPr/>
          <p:nvPr/>
        </p:nvGrpSpPr>
        <p:grpSpPr>
          <a:xfrm rot="0">
            <a:off x="13257264" y="9621624"/>
            <a:ext cx="2905818" cy="547688"/>
            <a:chOff x="0" y="0"/>
            <a:chExt cx="3874424" cy="730251"/>
          </a:xfrm>
        </p:grpSpPr>
        <p:sp>
          <p:nvSpPr>
            <p:cNvPr name="Freeform 7" id="7"/>
            <p:cNvSpPr/>
            <p:nvPr/>
          </p:nvSpPr>
          <p:spPr>
            <a:xfrm flipH="false" flipV="false" rot="0">
              <a:off x="0" y="0"/>
              <a:ext cx="3874424" cy="730251"/>
            </a:xfrm>
            <a:custGeom>
              <a:avLst/>
              <a:gdLst/>
              <a:ahLst/>
              <a:cxnLst/>
              <a:rect r="r" b="b" t="t" l="l"/>
              <a:pathLst>
                <a:path h="730251" w="3874424">
                  <a:moveTo>
                    <a:pt x="0" y="0"/>
                  </a:moveTo>
                  <a:lnTo>
                    <a:pt x="3874424" y="0"/>
                  </a:lnTo>
                  <a:lnTo>
                    <a:pt x="3874424" y="730251"/>
                  </a:lnTo>
                  <a:lnTo>
                    <a:pt x="0" y="730251"/>
                  </a:lnTo>
                  <a:close/>
                </a:path>
              </a:pathLst>
            </a:custGeom>
            <a:solidFill>
              <a:srgbClr val="000000">
                <a:alpha val="0"/>
              </a:srgbClr>
            </a:solidFill>
          </p:spPr>
        </p:sp>
        <p:sp>
          <p:nvSpPr>
            <p:cNvPr name="TextBox 8" id="8"/>
            <p:cNvSpPr txBox="true"/>
            <p:nvPr/>
          </p:nvSpPr>
          <p:spPr>
            <a:xfrm>
              <a:off x="0" y="0"/>
              <a:ext cx="3874424" cy="730251"/>
            </a:xfrm>
            <a:prstGeom prst="rect">
              <a:avLst/>
            </a:prstGeom>
          </p:spPr>
          <p:txBody>
            <a:bodyPr anchor="ctr" rtlCol="false" tIns="0" lIns="0" bIns="0" rIns="0"/>
            <a:lstStyle/>
            <a:p>
              <a:pPr algn="l">
                <a:lnSpc>
                  <a:spcPts val="1439"/>
                </a:lnSpc>
              </a:pPr>
              <a:r>
                <a:rPr lang="en-US" sz="1200">
                  <a:solidFill>
                    <a:srgbClr val="171717"/>
                  </a:solidFill>
                  <a:latin typeface="Markazi Text"/>
                  <a:ea typeface="Markazi Text"/>
                  <a:cs typeface="Markazi Text"/>
                  <a:sym typeface="Markazi Text"/>
                </a:rPr>
                <a:t>August 20, 2024</a:t>
              </a:r>
            </a:p>
          </p:txBody>
        </p:sp>
      </p:grpSp>
      <p:sp>
        <p:nvSpPr>
          <p:cNvPr name="TextBox 9" id="9"/>
          <p:cNvSpPr txBox="true"/>
          <p:nvPr/>
        </p:nvSpPr>
        <p:spPr>
          <a:xfrm rot="0">
            <a:off x="406424" y="3449063"/>
            <a:ext cx="16642828" cy="3021539"/>
          </a:xfrm>
          <a:prstGeom prst="rect">
            <a:avLst/>
          </a:prstGeom>
        </p:spPr>
        <p:txBody>
          <a:bodyPr anchor="t" rtlCol="false" tIns="0" lIns="0" bIns="0" rIns="0">
            <a:spAutoFit/>
          </a:bodyPr>
          <a:lstStyle/>
          <a:p>
            <a:pPr algn="ctr">
              <a:lnSpc>
                <a:spcPts val="24839"/>
              </a:lnSpc>
            </a:pPr>
            <a:r>
              <a:rPr lang="en-US" sz="22999" b="true">
                <a:solidFill>
                  <a:srgbClr val="F7F7F7"/>
                </a:solidFill>
                <a:latin typeface="Markazi Text Medium"/>
                <a:ea typeface="Markazi Text Medium"/>
                <a:cs typeface="Markazi Text Medium"/>
                <a:sym typeface="Markazi Text Medium"/>
              </a:rPr>
              <a:t>Q&amp;A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65433"/>
            <a:chOff x="0" y="0"/>
            <a:chExt cx="609595" cy="753911"/>
          </a:xfrm>
        </p:grpSpPr>
        <p:sp>
          <p:nvSpPr>
            <p:cNvPr name="Freeform 4" id="4"/>
            <p:cNvSpPr/>
            <p:nvPr/>
          </p:nvSpPr>
          <p:spPr>
            <a:xfrm flipH="false" flipV="false" rot="0">
              <a:off x="0" y="0"/>
              <a:ext cx="609595" cy="753911"/>
            </a:xfrm>
            <a:custGeom>
              <a:avLst/>
              <a:gdLst/>
              <a:ahLst/>
              <a:cxnLst/>
              <a:rect r="r" b="b" t="t" l="l"/>
              <a:pathLst>
                <a:path h="753911" w="609595">
                  <a:moveTo>
                    <a:pt x="0" y="0"/>
                  </a:moveTo>
                  <a:lnTo>
                    <a:pt x="609595" y="0"/>
                  </a:lnTo>
                  <a:lnTo>
                    <a:pt x="609595" y="753911"/>
                  </a:lnTo>
                  <a:lnTo>
                    <a:pt x="0" y="753911"/>
                  </a:lnTo>
                  <a:close/>
                </a:path>
              </a:pathLst>
            </a:custGeom>
            <a:solidFill>
              <a:srgbClr val="000000">
                <a:alpha val="0"/>
              </a:srgbClr>
            </a:solidFill>
          </p:spPr>
        </p:sp>
        <p:sp>
          <p:nvSpPr>
            <p:cNvPr name="TextBox 5" id="5"/>
            <p:cNvSpPr txBox="true"/>
            <p:nvPr/>
          </p:nvSpPr>
          <p:spPr>
            <a:xfrm>
              <a:off x="0" y="0"/>
              <a:ext cx="609595" cy="753911"/>
            </a:xfrm>
            <a:prstGeom prst="rect">
              <a:avLst/>
            </a:prstGeom>
          </p:spPr>
          <p:txBody>
            <a:bodyPr anchor="ctr" rtlCol="false" tIns="0" lIns="0" bIns="0" rIns="0"/>
            <a:lstStyle/>
            <a:p>
              <a:pPr algn="l">
                <a:lnSpc>
                  <a:spcPts val="3599"/>
                </a:lnSpc>
              </a:pPr>
              <a:r>
                <a:rPr lang="en-US" sz="2999" b="true">
                  <a:solidFill>
                    <a:srgbClr val="171717"/>
                  </a:solidFill>
                  <a:latin typeface="Markazi Text Bold"/>
                  <a:ea typeface="Markazi Text Bold"/>
                  <a:cs typeface="Markazi Text Bold"/>
                  <a:sym typeface="Markazi Text Bold"/>
                </a:rPr>
                <a:t>2</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12665536" y="1487003"/>
            <a:ext cx="5622464" cy="7009621"/>
          </a:xfrm>
          <a:custGeom>
            <a:avLst/>
            <a:gdLst/>
            <a:ahLst/>
            <a:cxnLst/>
            <a:rect r="r" b="b" t="t" l="l"/>
            <a:pathLst>
              <a:path h="7009621" w="5622464">
                <a:moveTo>
                  <a:pt x="0" y="0"/>
                </a:moveTo>
                <a:lnTo>
                  <a:pt x="5622464" y="0"/>
                </a:lnTo>
                <a:lnTo>
                  <a:pt x="5622464" y="7009620"/>
                </a:lnTo>
                <a:lnTo>
                  <a:pt x="0" y="7009620"/>
                </a:lnTo>
                <a:lnTo>
                  <a:pt x="0" y="0"/>
                </a:lnTo>
                <a:close/>
              </a:path>
            </a:pathLst>
          </a:custGeom>
          <a:blipFill>
            <a:blip r:embed="rId4"/>
            <a:stretch>
              <a:fillRect l="-87124" t="0" r="0" b="0"/>
            </a:stretch>
          </a:blipFill>
        </p:spPr>
      </p:sp>
      <p:sp>
        <p:nvSpPr>
          <p:cNvPr name="TextBox 10" id="10"/>
          <p:cNvSpPr txBox="true"/>
          <p:nvPr/>
        </p:nvSpPr>
        <p:spPr>
          <a:xfrm rot="0">
            <a:off x="135375" y="198911"/>
            <a:ext cx="12237636" cy="6730748"/>
          </a:xfrm>
          <a:prstGeom prst="rect">
            <a:avLst/>
          </a:prstGeom>
        </p:spPr>
        <p:txBody>
          <a:bodyPr anchor="t" rtlCol="false" tIns="0" lIns="0" bIns="0" rIns="0">
            <a:spAutoFit/>
          </a:bodyPr>
          <a:lstStyle/>
          <a:p>
            <a:pPr algn="l">
              <a:lnSpc>
                <a:spcPts val="4841"/>
              </a:lnSpc>
            </a:pPr>
            <a:r>
              <a:rPr lang="en-US" sz="4483" u="sng" b="true">
                <a:solidFill>
                  <a:srgbClr val="171717"/>
                </a:solidFill>
                <a:latin typeface="Markazi Text Medium"/>
                <a:ea typeface="Markazi Text Medium"/>
                <a:cs typeface="Markazi Text Medium"/>
                <a:sym typeface="Markazi Text Medium"/>
              </a:rPr>
              <a:t>Problem Statement brief: </a:t>
            </a:r>
          </a:p>
          <a:p>
            <a:pPr algn="l">
              <a:lnSpc>
                <a:spcPts val="4084"/>
              </a:lnSpc>
            </a:pPr>
          </a:p>
          <a:p>
            <a:pPr algn="l">
              <a:lnSpc>
                <a:spcPts val="4084"/>
              </a:lnSpc>
            </a:pPr>
            <a:r>
              <a:rPr lang="en-US" sz="3782" b="true">
                <a:solidFill>
                  <a:srgbClr val="171717"/>
                </a:solidFill>
                <a:latin typeface="Markazi Text Medium"/>
                <a:ea typeface="Markazi Text Medium"/>
                <a:cs typeface="Markazi Text Medium"/>
                <a:sym typeface="Markazi Text Medium"/>
              </a:rPr>
              <a:t>Y4D helps in upskilling young aspirants who want to start their careers in different domains by providing courses through which the students get job opportunities.</a:t>
            </a:r>
          </a:p>
          <a:p>
            <a:pPr algn="just">
              <a:lnSpc>
                <a:spcPts val="4084"/>
              </a:lnSpc>
            </a:pPr>
          </a:p>
          <a:p>
            <a:pPr algn="just">
              <a:lnSpc>
                <a:spcPts val="4084"/>
              </a:lnSpc>
            </a:pPr>
            <a:r>
              <a:rPr lang="en-US" b="true" sz="3782">
                <a:solidFill>
                  <a:srgbClr val="171717"/>
                </a:solidFill>
                <a:latin typeface="Markazi Text Medium"/>
                <a:ea typeface="Markazi Text Medium"/>
                <a:cs typeface="Markazi Text Medium"/>
                <a:sym typeface="Markazi Text Medium"/>
              </a:rPr>
              <a:t>Current methods to track benficiaries are usually manual which are time consuming, inconsistent and more often than not yield incomplete data due to various different reasons.</a:t>
            </a:r>
          </a:p>
          <a:p>
            <a:pPr algn="just">
              <a:lnSpc>
                <a:spcPts val="4084"/>
              </a:lnSpc>
            </a:pPr>
          </a:p>
          <a:p>
            <a:pPr algn="just">
              <a:lnSpc>
                <a:spcPts val="4084"/>
              </a:lnSpc>
            </a:pPr>
            <a:r>
              <a:rPr lang="en-US" b="true" sz="3782">
                <a:solidFill>
                  <a:srgbClr val="171717"/>
                </a:solidFill>
                <a:latin typeface="Markazi Text Medium"/>
                <a:ea typeface="Markazi Text Medium"/>
                <a:cs typeface="Markazi Text Medium"/>
                <a:sym typeface="Markazi Text Medium"/>
              </a:rPr>
              <a:t>Build a solution for outgoing students and Y4D administrators to create / update / monitor the impact Y4D has had on the students lives and in their individual and professional careers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3</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362766" y="1136293"/>
            <a:ext cx="16700690" cy="8078959"/>
          </a:xfrm>
          <a:custGeom>
            <a:avLst/>
            <a:gdLst/>
            <a:ahLst/>
            <a:cxnLst/>
            <a:rect r="r" b="b" t="t" l="l"/>
            <a:pathLst>
              <a:path h="8078959" w="16700690">
                <a:moveTo>
                  <a:pt x="0" y="0"/>
                </a:moveTo>
                <a:lnTo>
                  <a:pt x="16700690" y="0"/>
                </a:lnTo>
                <a:lnTo>
                  <a:pt x="16700690" y="8078958"/>
                </a:lnTo>
                <a:lnTo>
                  <a:pt x="0" y="8078958"/>
                </a:lnTo>
                <a:lnTo>
                  <a:pt x="0" y="0"/>
                </a:lnTo>
                <a:close/>
              </a:path>
            </a:pathLst>
          </a:custGeom>
          <a:blipFill>
            <a:blip r:embed="rId4"/>
            <a:stretch>
              <a:fillRect l="0" t="0" r="0" b="0"/>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Solution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4</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543582" y="1359316"/>
            <a:ext cx="17017857" cy="7487857"/>
          </a:xfrm>
          <a:custGeom>
            <a:avLst/>
            <a:gdLst/>
            <a:ahLst/>
            <a:cxnLst/>
            <a:rect r="r" b="b" t="t" l="l"/>
            <a:pathLst>
              <a:path h="7487857" w="17017857">
                <a:moveTo>
                  <a:pt x="0" y="0"/>
                </a:moveTo>
                <a:lnTo>
                  <a:pt x="17017857" y="0"/>
                </a:lnTo>
                <a:lnTo>
                  <a:pt x="17017857" y="7487857"/>
                </a:lnTo>
                <a:lnTo>
                  <a:pt x="0" y="7487857"/>
                </a:lnTo>
                <a:lnTo>
                  <a:pt x="0" y="0"/>
                </a:lnTo>
                <a:close/>
              </a:path>
            </a:pathLst>
          </a:custGeom>
          <a:blipFill>
            <a:blip r:embed="rId4"/>
            <a:stretch>
              <a:fillRect l="0" t="0" r="0" b="0"/>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Solution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5</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260915" y="1354838"/>
            <a:ext cx="13569966" cy="8266786"/>
          </a:xfrm>
          <a:custGeom>
            <a:avLst/>
            <a:gdLst/>
            <a:ahLst/>
            <a:cxnLst/>
            <a:rect r="r" b="b" t="t" l="l"/>
            <a:pathLst>
              <a:path h="8266786" w="13569966">
                <a:moveTo>
                  <a:pt x="0" y="0"/>
                </a:moveTo>
                <a:lnTo>
                  <a:pt x="13569966" y="0"/>
                </a:lnTo>
                <a:lnTo>
                  <a:pt x="13569966" y="8266786"/>
                </a:lnTo>
                <a:lnTo>
                  <a:pt x="0" y="8266786"/>
                </a:lnTo>
                <a:lnTo>
                  <a:pt x="0" y="0"/>
                </a:lnTo>
                <a:close/>
              </a:path>
            </a:pathLst>
          </a:custGeom>
          <a:blipFill>
            <a:blip r:embed="rId4"/>
            <a:stretch>
              <a:fillRect l="0" t="-3143" r="0" b="-3143"/>
            </a:stretch>
          </a:blipFill>
        </p:spPr>
      </p:sp>
      <p:sp>
        <p:nvSpPr>
          <p:cNvPr name="TextBox 10" id="10"/>
          <p:cNvSpPr txBox="true"/>
          <p:nvPr/>
        </p:nvSpPr>
        <p:spPr>
          <a:xfrm rot="0">
            <a:off x="420628" y="458345"/>
            <a:ext cx="16642828" cy="896493"/>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 </a:t>
            </a:r>
          </a:p>
          <a:p>
            <a:pPr algn="l">
              <a:lnSpc>
                <a:spcPts val="3456"/>
              </a:lnSpc>
            </a:pPr>
            <a:r>
              <a:rPr lang="en-US" sz="3200" b="true">
                <a:solidFill>
                  <a:srgbClr val="171717"/>
                </a:solidFill>
                <a:latin typeface="Markazi Text Medium"/>
                <a:ea typeface="Markazi Text Medium"/>
                <a:cs typeface="Markazi Text Medium"/>
                <a:sym typeface="Markazi Text Medium"/>
              </a:rPr>
              <a:t>URL : https://team-21-jet.vercel.app/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6</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1901306" y="1075912"/>
            <a:ext cx="13681473" cy="8315510"/>
          </a:xfrm>
          <a:custGeom>
            <a:avLst/>
            <a:gdLst/>
            <a:ahLst/>
            <a:cxnLst/>
            <a:rect r="r" b="b" t="t" l="l"/>
            <a:pathLst>
              <a:path h="8315510" w="13681473">
                <a:moveTo>
                  <a:pt x="0" y="0"/>
                </a:moveTo>
                <a:lnTo>
                  <a:pt x="13681472" y="0"/>
                </a:lnTo>
                <a:lnTo>
                  <a:pt x="13681472" y="8315510"/>
                </a:lnTo>
                <a:lnTo>
                  <a:pt x="0" y="8315510"/>
                </a:lnTo>
                <a:lnTo>
                  <a:pt x="0" y="0"/>
                </a:lnTo>
                <a:close/>
              </a:path>
            </a:pathLst>
          </a:custGeom>
          <a:blipFill>
            <a:blip r:embed="rId4"/>
            <a:stretch>
              <a:fillRect l="0" t="-3266" r="0" b="-3266"/>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7</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1028700" y="1028700"/>
            <a:ext cx="12677066" cy="7917995"/>
          </a:xfrm>
          <a:custGeom>
            <a:avLst/>
            <a:gdLst/>
            <a:ahLst/>
            <a:cxnLst/>
            <a:rect r="r" b="b" t="t" l="l"/>
            <a:pathLst>
              <a:path h="7917995" w="12677066">
                <a:moveTo>
                  <a:pt x="0" y="0"/>
                </a:moveTo>
                <a:lnTo>
                  <a:pt x="12677066" y="0"/>
                </a:lnTo>
                <a:lnTo>
                  <a:pt x="12677066" y="7917995"/>
                </a:lnTo>
                <a:lnTo>
                  <a:pt x="0" y="7917995"/>
                </a:lnTo>
                <a:lnTo>
                  <a:pt x="0" y="0"/>
                </a:lnTo>
                <a:close/>
              </a:path>
            </a:pathLst>
          </a:custGeom>
          <a:blipFill>
            <a:blip r:embed="rId4"/>
            <a:stretch>
              <a:fillRect l="0" t="-1833" r="0" b="-1833"/>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8</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312840" y="1028700"/>
            <a:ext cx="13662320" cy="8229600"/>
          </a:xfrm>
          <a:custGeom>
            <a:avLst/>
            <a:gdLst/>
            <a:ahLst/>
            <a:cxnLst/>
            <a:rect r="r" b="b" t="t" l="l"/>
            <a:pathLst>
              <a:path h="8229600" w="13662320">
                <a:moveTo>
                  <a:pt x="0" y="0"/>
                </a:moveTo>
                <a:lnTo>
                  <a:pt x="13662320" y="0"/>
                </a:lnTo>
                <a:lnTo>
                  <a:pt x="13662320" y="8229600"/>
                </a:lnTo>
                <a:lnTo>
                  <a:pt x="0" y="8229600"/>
                </a:lnTo>
                <a:lnTo>
                  <a:pt x="0" y="0"/>
                </a:lnTo>
                <a:close/>
              </a:path>
            </a:pathLst>
          </a:custGeom>
          <a:blipFill>
            <a:blip r:embed="rId4"/>
            <a:stretch>
              <a:fillRect l="0" t="-3747" r="0" b="-3747"/>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03974" y="9391422"/>
            <a:ext cx="964704" cy="600684"/>
          </a:xfrm>
          <a:custGeom>
            <a:avLst/>
            <a:gdLst/>
            <a:ahLst/>
            <a:cxnLst/>
            <a:rect r="r" b="b" t="t" l="l"/>
            <a:pathLst>
              <a:path h="600684" w="964704">
                <a:moveTo>
                  <a:pt x="0" y="0"/>
                </a:moveTo>
                <a:lnTo>
                  <a:pt x="964704" y="0"/>
                </a:lnTo>
                <a:lnTo>
                  <a:pt x="964704" y="600684"/>
                </a:lnTo>
                <a:lnTo>
                  <a:pt x="0" y="600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984" y="9621624"/>
            <a:ext cx="457196" cy="574960"/>
            <a:chOff x="0" y="0"/>
            <a:chExt cx="609595" cy="766614"/>
          </a:xfrm>
        </p:grpSpPr>
        <p:sp>
          <p:nvSpPr>
            <p:cNvPr name="Freeform 4" id="4"/>
            <p:cNvSpPr/>
            <p:nvPr/>
          </p:nvSpPr>
          <p:spPr>
            <a:xfrm flipH="false" flipV="false" rot="0">
              <a:off x="0" y="0"/>
              <a:ext cx="609595" cy="766614"/>
            </a:xfrm>
            <a:custGeom>
              <a:avLst/>
              <a:gdLst/>
              <a:ahLst/>
              <a:cxnLst/>
              <a:rect r="r" b="b" t="t" l="l"/>
              <a:pathLst>
                <a:path h="766614" w="609595">
                  <a:moveTo>
                    <a:pt x="0" y="0"/>
                  </a:moveTo>
                  <a:lnTo>
                    <a:pt x="609595" y="0"/>
                  </a:lnTo>
                  <a:lnTo>
                    <a:pt x="609595" y="766614"/>
                  </a:lnTo>
                  <a:lnTo>
                    <a:pt x="0" y="766614"/>
                  </a:lnTo>
                  <a:close/>
                </a:path>
              </a:pathLst>
            </a:custGeom>
            <a:solidFill>
              <a:srgbClr val="000000">
                <a:alpha val="0"/>
              </a:srgbClr>
            </a:solidFill>
          </p:spPr>
        </p:sp>
        <p:sp>
          <p:nvSpPr>
            <p:cNvPr name="TextBox 5" id="5"/>
            <p:cNvSpPr txBox="true"/>
            <p:nvPr/>
          </p:nvSpPr>
          <p:spPr>
            <a:xfrm>
              <a:off x="0" y="-9525"/>
              <a:ext cx="609595" cy="776139"/>
            </a:xfrm>
            <a:prstGeom prst="rect">
              <a:avLst/>
            </a:prstGeom>
          </p:spPr>
          <p:txBody>
            <a:bodyPr anchor="ctr" rtlCol="false" tIns="0" lIns="0" bIns="0" rIns="0"/>
            <a:lstStyle/>
            <a:p>
              <a:pPr algn="l">
                <a:lnSpc>
                  <a:spcPts val="3600"/>
                </a:lnSpc>
              </a:pPr>
              <a:r>
                <a:rPr lang="en-US" sz="3000" b="true">
                  <a:solidFill>
                    <a:srgbClr val="171717"/>
                  </a:solidFill>
                  <a:latin typeface="Markazi Text Bold"/>
                  <a:ea typeface="Markazi Text Bold"/>
                  <a:cs typeface="Markazi Text Bold"/>
                  <a:sym typeface="Markazi Text Bold"/>
                </a:rPr>
                <a:t>9</a:t>
              </a:r>
            </a:p>
          </p:txBody>
        </p:sp>
      </p:grpSp>
      <p:grpSp>
        <p:nvGrpSpPr>
          <p:cNvPr name="Group 6" id="6"/>
          <p:cNvGrpSpPr/>
          <p:nvPr/>
        </p:nvGrpSpPr>
        <p:grpSpPr>
          <a:xfrm rot="0">
            <a:off x="13257264" y="9621624"/>
            <a:ext cx="2905818" cy="574960"/>
            <a:chOff x="0" y="0"/>
            <a:chExt cx="3874424" cy="766614"/>
          </a:xfrm>
        </p:grpSpPr>
        <p:sp>
          <p:nvSpPr>
            <p:cNvPr name="Freeform 7" id="7"/>
            <p:cNvSpPr/>
            <p:nvPr/>
          </p:nvSpPr>
          <p:spPr>
            <a:xfrm flipH="false" flipV="false" rot="0">
              <a:off x="0" y="0"/>
              <a:ext cx="3874424" cy="766614"/>
            </a:xfrm>
            <a:custGeom>
              <a:avLst/>
              <a:gdLst/>
              <a:ahLst/>
              <a:cxnLst/>
              <a:rect r="r" b="b" t="t" l="l"/>
              <a:pathLst>
                <a:path h="766614" w="3874424">
                  <a:moveTo>
                    <a:pt x="0" y="0"/>
                  </a:moveTo>
                  <a:lnTo>
                    <a:pt x="3874424" y="0"/>
                  </a:lnTo>
                  <a:lnTo>
                    <a:pt x="3874424" y="766614"/>
                  </a:lnTo>
                  <a:lnTo>
                    <a:pt x="0" y="766614"/>
                  </a:lnTo>
                  <a:close/>
                </a:path>
              </a:pathLst>
            </a:custGeom>
            <a:solidFill>
              <a:srgbClr val="000000">
                <a:alpha val="0"/>
              </a:srgbClr>
            </a:solidFill>
          </p:spPr>
        </p:sp>
        <p:sp>
          <p:nvSpPr>
            <p:cNvPr name="TextBox 8" id="8"/>
            <p:cNvSpPr txBox="true"/>
            <p:nvPr/>
          </p:nvSpPr>
          <p:spPr>
            <a:xfrm>
              <a:off x="0" y="-9525"/>
              <a:ext cx="3874424" cy="776139"/>
            </a:xfrm>
            <a:prstGeom prst="rect">
              <a:avLst/>
            </a:prstGeom>
          </p:spPr>
          <p:txBody>
            <a:bodyPr anchor="ctr" rtlCol="false" tIns="0" lIns="0" bIns="0" rIns="0"/>
            <a:lstStyle/>
            <a:p>
              <a:pPr algn="l">
                <a:lnSpc>
                  <a:spcPts val="3600"/>
                </a:lnSpc>
              </a:pPr>
              <a:r>
                <a:rPr lang="en-US" sz="3000">
                  <a:solidFill>
                    <a:srgbClr val="171717"/>
                  </a:solidFill>
                  <a:latin typeface="Markazi Text"/>
                  <a:ea typeface="Markazi Text"/>
                  <a:cs typeface="Markazi Text"/>
                  <a:sym typeface="Markazi Text"/>
                </a:rPr>
                <a:t>25 August 2025</a:t>
              </a:r>
            </a:p>
          </p:txBody>
        </p:sp>
      </p:grpSp>
      <p:sp>
        <p:nvSpPr>
          <p:cNvPr name="Freeform 9" id="9"/>
          <p:cNvSpPr/>
          <p:nvPr/>
        </p:nvSpPr>
        <p:spPr>
          <a:xfrm flipH="false" flipV="false" rot="0">
            <a:off x="2387139" y="1028700"/>
            <a:ext cx="13949783" cy="8229600"/>
          </a:xfrm>
          <a:custGeom>
            <a:avLst/>
            <a:gdLst/>
            <a:ahLst/>
            <a:cxnLst/>
            <a:rect r="r" b="b" t="t" l="l"/>
            <a:pathLst>
              <a:path h="8229600" w="13949783">
                <a:moveTo>
                  <a:pt x="0" y="0"/>
                </a:moveTo>
                <a:lnTo>
                  <a:pt x="13949783" y="0"/>
                </a:lnTo>
                <a:lnTo>
                  <a:pt x="13949783" y="8229600"/>
                </a:lnTo>
                <a:lnTo>
                  <a:pt x="0" y="8229600"/>
                </a:lnTo>
                <a:lnTo>
                  <a:pt x="0" y="0"/>
                </a:lnTo>
                <a:close/>
              </a:path>
            </a:pathLst>
          </a:custGeom>
          <a:blipFill>
            <a:blip r:embed="rId4"/>
            <a:stretch>
              <a:fillRect l="0" t="-4878" r="0" b="-4878"/>
            </a:stretch>
          </a:blipFill>
        </p:spPr>
      </p:sp>
      <p:sp>
        <p:nvSpPr>
          <p:cNvPr name="TextBox 10" id="10"/>
          <p:cNvSpPr txBox="true"/>
          <p:nvPr/>
        </p:nvSpPr>
        <p:spPr>
          <a:xfrm rot="0">
            <a:off x="420628" y="458345"/>
            <a:ext cx="16642828" cy="501777"/>
          </a:xfrm>
          <a:prstGeom prst="rect">
            <a:avLst/>
          </a:prstGeom>
        </p:spPr>
        <p:txBody>
          <a:bodyPr anchor="t" rtlCol="false" tIns="0" lIns="0" bIns="0" rIns="0">
            <a:spAutoFit/>
          </a:bodyPr>
          <a:lstStyle/>
          <a:p>
            <a:pPr algn="l">
              <a:lnSpc>
                <a:spcPts val="3456"/>
              </a:lnSpc>
            </a:pPr>
            <a:r>
              <a:rPr lang="en-US" sz="3200" b="true">
                <a:solidFill>
                  <a:srgbClr val="171717"/>
                </a:solidFill>
                <a:latin typeface="Markazi Text Medium"/>
                <a:ea typeface="Markazi Text Medium"/>
                <a:cs typeface="Markazi Text Medium"/>
                <a:sym typeface="Markazi Text Medium"/>
              </a:rPr>
              <a:t>Demo/Prototype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DAGxEeZ-vqA</dc:identifier>
  <dcterms:modified xsi:type="dcterms:W3CDTF">2011-08-01T06:04:30Z</dcterms:modified>
  <cp:revision>1</cp:revision>
  <dc:title>Problem Theme Y4D</dc:title>
</cp:coreProperties>
</file>