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arkazi Text" charset="1" panose="00000500000000000000"/>
      <p:regular r:id="rId14"/>
    </p:embeddedFont>
    <p:embeddedFont>
      <p:font typeface="Canva Sans Bold" charset="1" panose="020B0803030501040103"/>
      <p:regular r:id="rId15"/>
    </p:embeddedFont>
    <p:embeddedFont>
      <p:font typeface="Markazi Text Bold" charset="1" panose="00000800000000000000"/>
      <p:regular r:id="rId16"/>
    </p:embeddedFont>
    <p:embeddedFont>
      <p:font typeface="Markazi Text Medium" charset="1" panose="000006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https://github.com/Mastercard-Code-For-Change-2-0/Team-23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7798" y="516636"/>
            <a:ext cx="1190880" cy="741514"/>
          </a:xfrm>
          <a:custGeom>
            <a:avLst/>
            <a:gdLst/>
            <a:ahLst/>
            <a:cxnLst/>
            <a:rect r="r" b="b" t="t" l="l"/>
            <a:pathLst>
              <a:path h="741514" w="1190880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8287998" cy="10286998"/>
            <a:chOff x="0" y="0"/>
            <a:chExt cx="24383997" cy="13715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61" r="0" b="-61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77798" y="516636"/>
            <a:ext cx="1190880" cy="741514"/>
          </a:xfrm>
          <a:custGeom>
            <a:avLst/>
            <a:gdLst/>
            <a:ahLst/>
            <a:cxnLst/>
            <a:rect r="r" b="b" t="t" l="l"/>
            <a:pathLst>
              <a:path h="741514" w="1190880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182" y="5463390"/>
            <a:ext cx="13222224" cy="638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4999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Team 23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48232" y="2149959"/>
            <a:ext cx="13405104" cy="2993541"/>
            <a:chOff x="0" y="0"/>
            <a:chExt cx="17873472" cy="39913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873472" cy="3991388"/>
            </a:xfrm>
            <a:custGeom>
              <a:avLst/>
              <a:gdLst/>
              <a:ahLst/>
              <a:cxnLst/>
              <a:rect r="r" b="b" t="t" l="l"/>
              <a:pathLst>
                <a:path h="3991388" w="17873472">
                  <a:moveTo>
                    <a:pt x="0" y="0"/>
                  </a:moveTo>
                  <a:lnTo>
                    <a:pt x="17873472" y="0"/>
                  </a:lnTo>
                  <a:lnTo>
                    <a:pt x="17873472" y="3991388"/>
                  </a:lnTo>
                  <a:lnTo>
                    <a:pt x="0" y="3991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09550"/>
              <a:ext cx="17873472" cy="378183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9216"/>
                </a:lnSpc>
              </a:pPr>
              <a:r>
                <a:rPr lang="en-US" sz="9600">
                  <a:solidFill>
                    <a:srgbClr val="FFFFF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Student Outreach and </a:t>
              </a:r>
            </a:p>
            <a:p>
              <a:pPr algn="l">
                <a:lnSpc>
                  <a:spcPts val="9216"/>
                </a:lnSpc>
              </a:pPr>
              <a:r>
                <a:rPr lang="en-US" sz="9600">
                  <a:solidFill>
                    <a:srgbClr val="FFFFF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Event Management System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661209" y="9011009"/>
            <a:ext cx="3269524" cy="741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3"/>
              </a:lnSpc>
            </a:pPr>
            <a:r>
              <a:rPr lang="en-US" sz="421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Katalyst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2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10482" y="3281474"/>
            <a:ext cx="17261722" cy="297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714" indent="-496857" lvl="1">
              <a:lnSpc>
                <a:spcPts val="4970"/>
              </a:lnSpc>
              <a:buFont typeface="Arial"/>
              <a:buChar char="•"/>
            </a:pP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Students feel lost and disconnected in the process.</a:t>
            </a:r>
          </a:p>
          <a:p>
            <a:pPr algn="l" marL="993714" indent="-496857" lvl="1">
              <a:lnSpc>
                <a:spcPts val="4970"/>
              </a:lnSpc>
              <a:buFont typeface="Arial"/>
              <a:buChar char="•"/>
            </a:pP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Katalyst struggles to see which events truly work.</a:t>
            </a:r>
          </a:p>
          <a:p>
            <a:pPr algn="l" marL="993714" indent="-496857" lvl="1">
              <a:lnSpc>
                <a:spcPts val="4970"/>
              </a:lnSpc>
              <a:buFont typeface="Arial"/>
              <a:buChar char="•"/>
            </a:pP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T</a:t>
            </a: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ogether, t</a:t>
            </a:r>
            <a:r>
              <a:rPr lang="en-US" sz="460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his weakens the impact of its STEM mission.</a:t>
            </a:r>
          </a:p>
          <a:p>
            <a:pPr algn="l">
              <a:lnSpc>
                <a:spcPts val="4970"/>
              </a:lnSpc>
            </a:pPr>
          </a:p>
          <a:p>
            <a:pPr algn="l">
              <a:lnSpc>
                <a:spcPts val="356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00755" y="1346266"/>
            <a:ext cx="17100024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500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Problem Statement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2648" y="3625218"/>
            <a:ext cx="8489317" cy="5518056"/>
          </a:xfrm>
          <a:custGeom>
            <a:avLst/>
            <a:gdLst/>
            <a:ahLst/>
            <a:cxnLst/>
            <a:rect r="r" b="b" t="t" l="l"/>
            <a:pathLst>
              <a:path h="5518056" w="8489317">
                <a:moveTo>
                  <a:pt x="0" y="0"/>
                </a:moveTo>
                <a:lnTo>
                  <a:pt x="8489317" y="0"/>
                </a:lnTo>
                <a:lnTo>
                  <a:pt x="8489317" y="5518056"/>
                </a:lnTo>
                <a:lnTo>
                  <a:pt x="0" y="5518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36855"/>
            <a:ext cx="9322414" cy="4649554"/>
          </a:xfrm>
          <a:custGeom>
            <a:avLst/>
            <a:gdLst/>
            <a:ahLst/>
            <a:cxnLst/>
            <a:rect r="r" b="b" t="t" l="l"/>
            <a:pathLst>
              <a:path h="4649554" w="9322414">
                <a:moveTo>
                  <a:pt x="0" y="0"/>
                </a:moveTo>
                <a:lnTo>
                  <a:pt x="9322414" y="0"/>
                </a:lnTo>
                <a:lnTo>
                  <a:pt x="9322414" y="4649554"/>
                </a:lnTo>
                <a:lnTo>
                  <a:pt x="0" y="4649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29634" y="5143500"/>
            <a:ext cx="7229666" cy="4699283"/>
          </a:xfrm>
          <a:custGeom>
            <a:avLst/>
            <a:gdLst/>
            <a:ahLst/>
            <a:cxnLst/>
            <a:rect r="r" b="b" t="t" l="l"/>
            <a:pathLst>
              <a:path h="4699283" w="7229666">
                <a:moveTo>
                  <a:pt x="0" y="0"/>
                </a:moveTo>
                <a:lnTo>
                  <a:pt x="7229666" y="0"/>
                </a:lnTo>
                <a:lnTo>
                  <a:pt x="7229666" y="4699283"/>
                </a:lnTo>
                <a:lnTo>
                  <a:pt x="0" y="46992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2648" y="151130"/>
            <a:ext cx="3095233" cy="731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0"/>
              </a:lnSpc>
            </a:pPr>
            <a:r>
              <a:rPr lang="en-US" sz="4243" b="true">
                <a:solidFill>
                  <a:srgbClr val="000000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D</a:t>
            </a:r>
            <a:r>
              <a:rPr lang="en-US" sz="4243" b="true">
                <a:solidFill>
                  <a:srgbClr val="000000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emo/Prototype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9542" y="1059542"/>
            <a:ext cx="3600807" cy="78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8"/>
              </a:lnSpc>
              <a:spcBef>
                <a:spcPct val="0"/>
              </a:spcBef>
            </a:pPr>
            <a:r>
              <a:rPr lang="en-US" sz="4584">
                <a:solidFill>
                  <a:srgbClr val="000000"/>
                </a:solidFill>
                <a:latin typeface="Markazi Text"/>
                <a:ea typeface="Markazi Text"/>
                <a:cs typeface="Markazi Text"/>
                <a:sym typeface="Markazi Text"/>
              </a:rPr>
              <a:t>STUDENT PORTAL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9911" y="5616182"/>
            <a:ext cx="7185874" cy="4670818"/>
          </a:xfrm>
          <a:custGeom>
            <a:avLst/>
            <a:gdLst/>
            <a:ahLst/>
            <a:cxnLst/>
            <a:rect r="r" b="b" t="t" l="l"/>
            <a:pathLst>
              <a:path h="4670818" w="7185874">
                <a:moveTo>
                  <a:pt x="0" y="0"/>
                </a:moveTo>
                <a:lnTo>
                  <a:pt x="7185874" y="0"/>
                </a:lnTo>
                <a:lnTo>
                  <a:pt x="7185874" y="4670818"/>
                </a:lnTo>
                <a:lnTo>
                  <a:pt x="0" y="4670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635" y="726703"/>
            <a:ext cx="7734151" cy="4577710"/>
          </a:xfrm>
          <a:custGeom>
            <a:avLst/>
            <a:gdLst/>
            <a:ahLst/>
            <a:cxnLst/>
            <a:rect r="r" b="b" t="t" l="l"/>
            <a:pathLst>
              <a:path h="4577710" w="7734151">
                <a:moveTo>
                  <a:pt x="0" y="0"/>
                </a:moveTo>
                <a:lnTo>
                  <a:pt x="7734150" y="0"/>
                </a:lnTo>
                <a:lnTo>
                  <a:pt x="7734150" y="4577710"/>
                </a:lnTo>
                <a:lnTo>
                  <a:pt x="0" y="4577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909" r="0" b="-490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13902" y="726703"/>
            <a:ext cx="8356295" cy="4090449"/>
          </a:xfrm>
          <a:custGeom>
            <a:avLst/>
            <a:gdLst/>
            <a:ahLst/>
            <a:cxnLst/>
            <a:rect r="r" b="b" t="t" l="l"/>
            <a:pathLst>
              <a:path h="4090449" w="8356295">
                <a:moveTo>
                  <a:pt x="0" y="0"/>
                </a:moveTo>
                <a:lnTo>
                  <a:pt x="8356295" y="0"/>
                </a:lnTo>
                <a:lnTo>
                  <a:pt x="8356295" y="4090449"/>
                </a:lnTo>
                <a:lnTo>
                  <a:pt x="0" y="40904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753" r="0" b="-375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52195" y="5616182"/>
            <a:ext cx="8164903" cy="4236094"/>
          </a:xfrm>
          <a:custGeom>
            <a:avLst/>
            <a:gdLst/>
            <a:ahLst/>
            <a:cxnLst/>
            <a:rect r="r" b="b" t="t" l="l"/>
            <a:pathLst>
              <a:path h="4236094" w="8164903">
                <a:moveTo>
                  <a:pt x="0" y="0"/>
                </a:moveTo>
                <a:lnTo>
                  <a:pt x="8164903" y="0"/>
                </a:lnTo>
                <a:lnTo>
                  <a:pt x="8164903" y="4236094"/>
                </a:lnTo>
                <a:lnTo>
                  <a:pt x="0" y="42360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99" r="0" b="-149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52889" y="5026579"/>
            <a:ext cx="3322026" cy="589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7"/>
              </a:lnSpc>
            </a:pPr>
            <a:r>
              <a:rPr lang="en-US" sz="343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ADMIN PORTAL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3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645217" y="974407"/>
            <a:ext cx="189548" cy="189548"/>
            <a:chOff x="0" y="0"/>
            <a:chExt cx="252730" cy="2527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4460" y="135890"/>
                    <a:pt x="107950" y="144780"/>
                  </a:cubicBezTo>
                  <a:cubicBezTo>
                    <a:pt x="96520" y="152400"/>
                    <a:pt x="85090" y="153670"/>
                    <a:pt x="72390" y="152400"/>
                  </a:cubicBezTo>
                  <a:cubicBezTo>
                    <a:pt x="54610" y="148590"/>
                    <a:pt x="22860" y="129540"/>
                    <a:pt x="11430" y="115570"/>
                  </a:cubicBezTo>
                  <a:cubicBezTo>
                    <a:pt x="381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2638991" y="-316883"/>
            <a:ext cx="12501099" cy="1480838"/>
            <a:chOff x="0" y="0"/>
            <a:chExt cx="3292471" cy="3900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92471" cy="390015"/>
            </a:xfrm>
            <a:custGeom>
              <a:avLst/>
              <a:gdLst/>
              <a:ahLst/>
              <a:cxnLst/>
              <a:rect r="r" b="b" t="t" l="l"/>
              <a:pathLst>
                <a:path h="390015" w="3292471">
                  <a:moveTo>
                    <a:pt x="0" y="0"/>
                  </a:moveTo>
                  <a:lnTo>
                    <a:pt x="3292471" y="0"/>
                  </a:lnTo>
                  <a:lnTo>
                    <a:pt x="3292471" y="390015"/>
                  </a:lnTo>
                  <a:lnTo>
                    <a:pt x="0" y="390015"/>
                  </a:ln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92471" cy="4281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879513" y="-582955"/>
            <a:ext cx="14379787" cy="11452909"/>
          </a:xfrm>
          <a:custGeom>
            <a:avLst/>
            <a:gdLst/>
            <a:ahLst/>
            <a:cxnLst/>
            <a:rect r="r" b="b" t="t" l="l"/>
            <a:pathLst>
              <a:path h="11452909" w="14379787">
                <a:moveTo>
                  <a:pt x="0" y="0"/>
                </a:moveTo>
                <a:lnTo>
                  <a:pt x="14379787" y="0"/>
                </a:lnTo>
                <a:lnTo>
                  <a:pt x="14379787" y="11452910"/>
                </a:lnTo>
                <a:lnTo>
                  <a:pt x="0" y="11452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47" r="-4545" b="-1747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992081" y="186071"/>
            <a:ext cx="11148009" cy="1391680"/>
            <a:chOff x="0" y="0"/>
            <a:chExt cx="2936101" cy="3665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36101" cy="366533"/>
            </a:xfrm>
            <a:custGeom>
              <a:avLst/>
              <a:gdLst/>
              <a:ahLst/>
              <a:cxnLst/>
              <a:rect r="r" b="b" t="t" l="l"/>
              <a:pathLst>
                <a:path h="366533" w="2936101">
                  <a:moveTo>
                    <a:pt x="11806" y="0"/>
                  </a:moveTo>
                  <a:lnTo>
                    <a:pt x="2924295" y="0"/>
                  </a:lnTo>
                  <a:cubicBezTo>
                    <a:pt x="2927426" y="0"/>
                    <a:pt x="2930429" y="1244"/>
                    <a:pt x="2932643" y="3458"/>
                  </a:cubicBezTo>
                  <a:cubicBezTo>
                    <a:pt x="2934857" y="5672"/>
                    <a:pt x="2936101" y="8675"/>
                    <a:pt x="2936101" y="11806"/>
                  </a:cubicBezTo>
                  <a:lnTo>
                    <a:pt x="2936101" y="354727"/>
                  </a:lnTo>
                  <a:cubicBezTo>
                    <a:pt x="2936101" y="357858"/>
                    <a:pt x="2934857" y="360861"/>
                    <a:pt x="2932643" y="363075"/>
                  </a:cubicBezTo>
                  <a:cubicBezTo>
                    <a:pt x="2930429" y="365289"/>
                    <a:pt x="2927426" y="366533"/>
                    <a:pt x="2924295" y="366533"/>
                  </a:cubicBezTo>
                  <a:lnTo>
                    <a:pt x="11806" y="366533"/>
                  </a:lnTo>
                  <a:cubicBezTo>
                    <a:pt x="5286" y="366533"/>
                    <a:pt x="0" y="361247"/>
                    <a:pt x="0" y="354727"/>
                  </a:cubicBezTo>
                  <a:lnTo>
                    <a:pt x="0" y="11806"/>
                  </a:lnTo>
                  <a:cubicBezTo>
                    <a:pt x="0" y="8675"/>
                    <a:pt x="1244" y="5672"/>
                    <a:pt x="3458" y="3458"/>
                  </a:cubicBezTo>
                  <a:cubicBezTo>
                    <a:pt x="5672" y="1244"/>
                    <a:pt x="8675" y="0"/>
                    <a:pt x="11806" y="0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936101" cy="404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14984" y="375524"/>
            <a:ext cx="4627947" cy="788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8"/>
              </a:lnSpc>
              <a:spcBef>
                <a:spcPct val="0"/>
              </a:spcBef>
            </a:pPr>
            <a:r>
              <a:rPr lang="en-US" sz="4584">
                <a:solidFill>
                  <a:srgbClr val="000000"/>
                </a:solidFill>
                <a:latin typeface="Markazi Text"/>
                <a:ea typeface="Markazi Text"/>
                <a:cs typeface="Markazi Text"/>
                <a:sym typeface="Markazi Text"/>
              </a:rPr>
              <a:t>S</a:t>
            </a:r>
            <a:r>
              <a:rPr lang="en-US" sz="4584">
                <a:solidFill>
                  <a:srgbClr val="000000"/>
                </a:solidFill>
                <a:latin typeface="Markazi Text"/>
                <a:ea typeface="Markazi Text"/>
                <a:cs typeface="Markazi Text"/>
                <a:sym typeface="Markazi Text"/>
              </a:rPr>
              <a:t>olution Overview: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6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05000" y="-280234"/>
            <a:ext cx="15426094" cy="11106787"/>
          </a:xfrm>
          <a:custGeom>
            <a:avLst/>
            <a:gdLst/>
            <a:ahLst/>
            <a:cxnLst/>
            <a:rect r="r" b="b" t="t" l="l"/>
            <a:pathLst>
              <a:path h="11106787" w="15426094">
                <a:moveTo>
                  <a:pt x="0" y="0"/>
                </a:moveTo>
                <a:lnTo>
                  <a:pt x="15426094" y="0"/>
                </a:lnTo>
                <a:lnTo>
                  <a:pt x="15426094" y="11106788"/>
                </a:lnTo>
                <a:lnTo>
                  <a:pt x="0" y="111067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5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09337" y="2686504"/>
            <a:ext cx="1034905" cy="2206193"/>
          </a:xfrm>
          <a:custGeom>
            <a:avLst/>
            <a:gdLst/>
            <a:ahLst/>
            <a:cxnLst/>
            <a:rect r="r" b="b" t="t" l="l"/>
            <a:pathLst>
              <a:path h="2206193" w="1034905">
                <a:moveTo>
                  <a:pt x="0" y="0"/>
                </a:moveTo>
                <a:lnTo>
                  <a:pt x="1034905" y="0"/>
                </a:lnTo>
                <a:lnTo>
                  <a:pt x="1034905" y="2206193"/>
                </a:lnTo>
                <a:lnTo>
                  <a:pt x="0" y="22061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67914" y="3939306"/>
            <a:ext cx="2060373" cy="1906782"/>
          </a:xfrm>
          <a:custGeom>
            <a:avLst/>
            <a:gdLst/>
            <a:ahLst/>
            <a:cxnLst/>
            <a:rect r="r" b="b" t="t" l="l"/>
            <a:pathLst>
              <a:path h="1906782" w="2060373">
                <a:moveTo>
                  <a:pt x="0" y="0"/>
                </a:moveTo>
                <a:lnTo>
                  <a:pt x="2060373" y="0"/>
                </a:lnTo>
                <a:lnTo>
                  <a:pt x="2060373" y="1906782"/>
                </a:lnTo>
                <a:lnTo>
                  <a:pt x="0" y="19067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92059" y="1441425"/>
            <a:ext cx="1636228" cy="1844109"/>
          </a:xfrm>
          <a:custGeom>
            <a:avLst/>
            <a:gdLst/>
            <a:ahLst/>
            <a:cxnLst/>
            <a:rect r="r" b="b" t="t" l="l"/>
            <a:pathLst>
              <a:path h="1844109" w="1636228">
                <a:moveTo>
                  <a:pt x="0" y="0"/>
                </a:moveTo>
                <a:lnTo>
                  <a:pt x="1636228" y="0"/>
                </a:lnTo>
                <a:lnTo>
                  <a:pt x="1636228" y="1844110"/>
                </a:lnTo>
                <a:lnTo>
                  <a:pt x="0" y="1844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66568" y="372516"/>
            <a:ext cx="1874812" cy="1312369"/>
          </a:xfrm>
          <a:custGeom>
            <a:avLst/>
            <a:gdLst/>
            <a:ahLst/>
            <a:cxnLst/>
            <a:rect r="r" b="b" t="t" l="l"/>
            <a:pathLst>
              <a:path h="1312369" w="1874812">
                <a:moveTo>
                  <a:pt x="0" y="0"/>
                </a:moveTo>
                <a:lnTo>
                  <a:pt x="1874812" y="0"/>
                </a:lnTo>
                <a:lnTo>
                  <a:pt x="1874812" y="1312368"/>
                </a:lnTo>
                <a:lnTo>
                  <a:pt x="0" y="13123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57337" y="6409134"/>
            <a:ext cx="5341900" cy="1696053"/>
          </a:xfrm>
          <a:custGeom>
            <a:avLst/>
            <a:gdLst/>
            <a:ahLst/>
            <a:cxnLst/>
            <a:rect r="r" b="b" t="t" l="l"/>
            <a:pathLst>
              <a:path h="1696053" w="5341900">
                <a:moveTo>
                  <a:pt x="0" y="0"/>
                </a:moveTo>
                <a:lnTo>
                  <a:pt x="5341900" y="0"/>
                </a:lnTo>
                <a:lnTo>
                  <a:pt x="5341900" y="1696053"/>
                </a:lnTo>
                <a:lnTo>
                  <a:pt x="0" y="16960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470000"/>
            <a:ext cx="16642828" cy="45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sz="3200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Technology Stack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2919" y="7056335"/>
            <a:ext cx="4270534" cy="729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8"/>
              </a:lnSpc>
            </a:pPr>
            <a:r>
              <a:rPr lang="en-US" sz="4284" u="sng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13" tooltip="https://github.com/Mastercard-Code-For-Change-2-0/Team-23"/>
              </a:rPr>
              <a:t>GitHub Repository Link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2180" y="2933973"/>
            <a:ext cx="12085157" cy="434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6600" indent="-393300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React.js → Built a clean, responsive student &amp; admin interface.</a:t>
            </a:r>
          </a:p>
          <a:p>
            <a:pPr algn="just" marL="786600" indent="-393300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Node.js + Express → Handled backend APIs &amp; event management logic.</a:t>
            </a:r>
          </a:p>
          <a:p>
            <a:pPr algn="just" marL="786600" indent="-393300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MongoDB → Stored Student data, Admin data ,Event Data ,Received Applications with timestamps for easy tracking.</a:t>
            </a:r>
          </a:p>
          <a:p>
            <a:pPr algn="just" marL="786600" indent="-393300" lvl="1">
              <a:lnSpc>
                <a:spcPts val="5100"/>
              </a:lnSpc>
              <a:buFont typeface="Arial"/>
              <a:buChar char="•"/>
            </a:pPr>
            <a:r>
              <a:rPr lang="en-US" sz="36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Tailwind CSS → Designed a modern, mobile-friendly UI.</a:t>
            </a:r>
          </a:p>
          <a:p>
            <a:pPr algn="just">
              <a:lnSpc>
                <a:spcPts val="954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7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06424" y="3449063"/>
            <a:ext cx="16642828" cy="302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9"/>
              </a:lnSpc>
            </a:pPr>
            <a:r>
              <a:rPr lang="en-US" sz="22999" b="true">
                <a:solidFill>
                  <a:srgbClr val="F7F7F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DAGxEH7HVAk</dc:identifier>
  <dcterms:modified xsi:type="dcterms:W3CDTF">2011-08-01T06:04:30Z</dcterms:modified>
  <cp:revision>1</cp:revision>
  <dc:title>HackathonPresentation_Team23.pptx</dc:title>
</cp:coreProperties>
</file>