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Markazi Text" charset="1" panose="00000500000000000000"/>
      <p:regular r:id="rId14"/>
    </p:embeddedFont>
    <p:embeddedFont>
      <p:font typeface="Canva Sans Bold" charset="1" panose="020B0803030501040103"/>
      <p:regular r:id="rId15"/>
    </p:embeddedFont>
    <p:embeddedFont>
      <p:font typeface="Markazi Text Bold" charset="1" panose="00000800000000000000"/>
      <p:regular r:id="rId16"/>
    </p:embeddedFont>
    <p:embeddedFont>
      <p:font typeface="Markazi Text Medium" charset="1" panose="000006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7.jpeg" Type="http://schemas.openxmlformats.org/officeDocument/2006/relationships/image"/><Relationship Id="rId4" Target="../media/image8.jpeg" Type="http://schemas.openxmlformats.org/officeDocument/2006/relationships/image"/><Relationship Id="rId5" Target="../media/image9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Relationship Id="rId3" Target="../media/image11.jpeg" Type="http://schemas.openxmlformats.org/officeDocument/2006/relationships/image"/><Relationship Id="rId4" Target="../media/image12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png" Type="http://schemas.openxmlformats.org/officeDocument/2006/relationships/image"/><Relationship Id="rId11" Target="../media/image22.svg" Type="http://schemas.openxmlformats.org/officeDocument/2006/relationships/image"/><Relationship Id="rId12" Target="../media/image23.png" Type="http://schemas.openxmlformats.org/officeDocument/2006/relationships/image"/><Relationship Id="rId13" Target="https://github.com/Mastercard-Code-For-Change-2-0/Team-23" TargetMode="External" Type="http://schemas.openxmlformats.org/officeDocument/2006/relationships/hyperlink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424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803974" y="9391422"/>
            <a:ext cx="964704" cy="600684"/>
          </a:xfrm>
          <a:custGeom>
            <a:avLst/>
            <a:gdLst/>
            <a:ahLst/>
            <a:cxnLst/>
            <a:rect r="r" b="b" t="t" l="l"/>
            <a:pathLst>
              <a:path h="600684" w="964704">
                <a:moveTo>
                  <a:pt x="0" y="0"/>
                </a:moveTo>
                <a:lnTo>
                  <a:pt x="964704" y="0"/>
                </a:lnTo>
                <a:lnTo>
                  <a:pt x="964704" y="600684"/>
                </a:lnTo>
                <a:lnTo>
                  <a:pt x="0" y="6006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577798" y="516636"/>
            <a:ext cx="1190880" cy="741514"/>
          </a:xfrm>
          <a:custGeom>
            <a:avLst/>
            <a:gdLst/>
            <a:ahLst/>
            <a:cxnLst/>
            <a:rect r="r" b="b" t="t" l="l"/>
            <a:pathLst>
              <a:path h="741514" w="1190880">
                <a:moveTo>
                  <a:pt x="0" y="0"/>
                </a:moveTo>
                <a:lnTo>
                  <a:pt x="1190880" y="0"/>
                </a:lnTo>
                <a:lnTo>
                  <a:pt x="1190880" y="741514"/>
                </a:lnTo>
                <a:lnTo>
                  <a:pt x="0" y="7415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0" y="0"/>
            <a:ext cx="18287998" cy="10286998"/>
            <a:chOff x="0" y="0"/>
            <a:chExt cx="24383997" cy="1371599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-61" r="0" b="-61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6577798" y="516636"/>
            <a:ext cx="1190880" cy="741514"/>
          </a:xfrm>
          <a:custGeom>
            <a:avLst/>
            <a:gdLst/>
            <a:ahLst/>
            <a:cxnLst/>
            <a:rect r="r" b="b" t="t" l="l"/>
            <a:pathLst>
              <a:path h="741514" w="1190880">
                <a:moveTo>
                  <a:pt x="0" y="0"/>
                </a:moveTo>
                <a:lnTo>
                  <a:pt x="1190880" y="0"/>
                </a:lnTo>
                <a:lnTo>
                  <a:pt x="1190880" y="741514"/>
                </a:lnTo>
                <a:lnTo>
                  <a:pt x="0" y="7415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29182" y="5463390"/>
            <a:ext cx="13222224" cy="6381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4999">
                <a:solidFill>
                  <a:srgbClr val="FFFFFF"/>
                </a:solidFill>
                <a:latin typeface="Markazi Text"/>
                <a:ea typeface="Markazi Text"/>
                <a:cs typeface="Markazi Text"/>
                <a:sym typeface="Markazi Text"/>
              </a:rPr>
              <a:t>Team 23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348232" y="2149959"/>
            <a:ext cx="13405104" cy="2993541"/>
            <a:chOff x="0" y="0"/>
            <a:chExt cx="17873472" cy="399138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7873472" cy="3991388"/>
            </a:xfrm>
            <a:custGeom>
              <a:avLst/>
              <a:gdLst/>
              <a:ahLst/>
              <a:cxnLst/>
              <a:rect r="r" b="b" t="t" l="l"/>
              <a:pathLst>
                <a:path h="3991388" w="17873472">
                  <a:moveTo>
                    <a:pt x="0" y="0"/>
                  </a:moveTo>
                  <a:lnTo>
                    <a:pt x="17873472" y="0"/>
                  </a:lnTo>
                  <a:lnTo>
                    <a:pt x="17873472" y="3991388"/>
                  </a:lnTo>
                  <a:lnTo>
                    <a:pt x="0" y="399138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209550"/>
              <a:ext cx="17873472" cy="3781838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9216"/>
                </a:lnSpc>
              </a:pPr>
              <a:r>
                <a:rPr lang="en-US" sz="9600">
                  <a:solidFill>
                    <a:srgbClr val="FFFFFF"/>
                  </a:solidFill>
                  <a:latin typeface="Markazi Text"/>
                  <a:ea typeface="Markazi Text"/>
                  <a:cs typeface="Markazi Text"/>
                  <a:sym typeface="Markazi Text"/>
                </a:rPr>
                <a:t>Student Outreach and </a:t>
              </a:r>
            </a:p>
            <a:p>
              <a:pPr algn="l">
                <a:lnSpc>
                  <a:spcPts val="9216"/>
                </a:lnSpc>
              </a:pPr>
              <a:r>
                <a:rPr lang="en-US" sz="9600">
                  <a:solidFill>
                    <a:srgbClr val="FFFFFF"/>
                  </a:solidFill>
                  <a:latin typeface="Markazi Text"/>
                  <a:ea typeface="Markazi Text"/>
                  <a:cs typeface="Markazi Text"/>
                  <a:sym typeface="Markazi Text"/>
                </a:rPr>
                <a:t>Event Management System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4661209" y="9011009"/>
            <a:ext cx="3269524" cy="7417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03"/>
              </a:lnSpc>
            </a:pPr>
            <a:r>
              <a:rPr lang="en-US" sz="4216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For Katalyst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803974" y="9391422"/>
            <a:ext cx="964704" cy="600684"/>
          </a:xfrm>
          <a:custGeom>
            <a:avLst/>
            <a:gdLst/>
            <a:ahLst/>
            <a:cxnLst/>
            <a:rect r="r" b="b" t="t" l="l"/>
            <a:pathLst>
              <a:path h="600684" w="964704">
                <a:moveTo>
                  <a:pt x="0" y="0"/>
                </a:moveTo>
                <a:lnTo>
                  <a:pt x="964704" y="0"/>
                </a:lnTo>
                <a:lnTo>
                  <a:pt x="964704" y="600684"/>
                </a:lnTo>
                <a:lnTo>
                  <a:pt x="0" y="6006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14984" y="9621624"/>
            <a:ext cx="457196" cy="547688"/>
            <a:chOff x="0" y="0"/>
            <a:chExt cx="609595" cy="73025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09595" cy="730251"/>
            </a:xfrm>
            <a:custGeom>
              <a:avLst/>
              <a:gdLst/>
              <a:ahLst/>
              <a:cxnLst/>
              <a:rect r="r" b="b" t="t" l="l"/>
              <a:pathLst>
                <a:path h="730251" w="609595">
                  <a:moveTo>
                    <a:pt x="0" y="0"/>
                  </a:moveTo>
                  <a:lnTo>
                    <a:pt x="609595" y="0"/>
                  </a:lnTo>
                  <a:lnTo>
                    <a:pt x="609595" y="730251"/>
                  </a:lnTo>
                  <a:lnTo>
                    <a:pt x="0" y="7302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0"/>
              <a:ext cx="609595" cy="73025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1439"/>
                </a:lnSpc>
              </a:pPr>
              <a:r>
                <a:rPr lang="en-US" sz="1200" b="true">
                  <a:solidFill>
                    <a:srgbClr val="171717"/>
                  </a:solidFill>
                  <a:latin typeface="Markazi Text Bold"/>
                  <a:ea typeface="Markazi Text Bold"/>
                  <a:cs typeface="Markazi Text Bold"/>
                  <a:sym typeface="Markazi Text Bold"/>
                </a:rPr>
                <a:t>2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610482" y="3281474"/>
            <a:ext cx="17261722" cy="29748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93714" indent="-496857" lvl="1">
              <a:lnSpc>
                <a:spcPts val="4970"/>
              </a:lnSpc>
              <a:buFont typeface="Arial"/>
              <a:buChar char="•"/>
            </a:pPr>
            <a:r>
              <a:rPr lang="en-US" sz="4602">
                <a:solidFill>
                  <a:srgbClr val="171717"/>
                </a:solidFill>
                <a:latin typeface="Markazi Text"/>
                <a:ea typeface="Markazi Text"/>
                <a:cs typeface="Markazi Text"/>
                <a:sym typeface="Markazi Text"/>
              </a:rPr>
              <a:t>Students feel lost and disconnected in the process.</a:t>
            </a:r>
          </a:p>
          <a:p>
            <a:pPr algn="l" marL="993714" indent="-496857" lvl="1">
              <a:lnSpc>
                <a:spcPts val="4970"/>
              </a:lnSpc>
              <a:buFont typeface="Arial"/>
              <a:buChar char="•"/>
            </a:pPr>
            <a:r>
              <a:rPr lang="en-US" sz="4602">
                <a:solidFill>
                  <a:srgbClr val="171717"/>
                </a:solidFill>
                <a:latin typeface="Markazi Text"/>
                <a:ea typeface="Markazi Text"/>
                <a:cs typeface="Markazi Text"/>
                <a:sym typeface="Markazi Text"/>
              </a:rPr>
              <a:t>Katalyst struggles to see which events truly work.</a:t>
            </a:r>
          </a:p>
          <a:p>
            <a:pPr algn="l" marL="993714" indent="-496857" lvl="1">
              <a:lnSpc>
                <a:spcPts val="4970"/>
              </a:lnSpc>
              <a:buFont typeface="Arial"/>
              <a:buChar char="•"/>
            </a:pPr>
            <a:r>
              <a:rPr lang="en-US" sz="4602">
                <a:solidFill>
                  <a:srgbClr val="171717"/>
                </a:solidFill>
                <a:latin typeface="Markazi Text"/>
                <a:ea typeface="Markazi Text"/>
                <a:cs typeface="Markazi Text"/>
                <a:sym typeface="Markazi Text"/>
              </a:rPr>
              <a:t>T</a:t>
            </a:r>
            <a:r>
              <a:rPr lang="en-US" sz="4602">
                <a:solidFill>
                  <a:srgbClr val="171717"/>
                </a:solidFill>
                <a:latin typeface="Markazi Text"/>
                <a:ea typeface="Markazi Text"/>
                <a:cs typeface="Markazi Text"/>
                <a:sym typeface="Markazi Text"/>
              </a:rPr>
              <a:t>ogether, t</a:t>
            </a:r>
            <a:r>
              <a:rPr lang="en-US" sz="4602">
                <a:solidFill>
                  <a:srgbClr val="171717"/>
                </a:solidFill>
                <a:latin typeface="Markazi Text"/>
                <a:ea typeface="Markazi Text"/>
                <a:cs typeface="Markazi Text"/>
                <a:sym typeface="Markazi Text"/>
              </a:rPr>
              <a:t>his weakens the impact of its STEM mission.</a:t>
            </a:r>
          </a:p>
          <a:p>
            <a:pPr algn="l">
              <a:lnSpc>
                <a:spcPts val="4970"/>
              </a:lnSpc>
            </a:pPr>
          </a:p>
          <a:p>
            <a:pPr algn="l">
              <a:lnSpc>
                <a:spcPts val="3566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800755" y="1346266"/>
            <a:ext cx="17100024" cy="630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60"/>
              </a:lnSpc>
            </a:pPr>
            <a:r>
              <a:rPr lang="en-US" sz="4500" b="true">
                <a:solidFill>
                  <a:srgbClr val="171717"/>
                </a:solidFill>
                <a:latin typeface="Markazi Text Medium"/>
                <a:ea typeface="Markazi Text Medium"/>
                <a:cs typeface="Markazi Text Medium"/>
                <a:sym typeface="Markazi Text Medium"/>
              </a:rPr>
              <a:t>Problem Statement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02648" y="883056"/>
            <a:ext cx="8164903" cy="4236094"/>
          </a:xfrm>
          <a:custGeom>
            <a:avLst/>
            <a:gdLst/>
            <a:ahLst/>
            <a:cxnLst/>
            <a:rect r="r" b="b" t="t" l="l"/>
            <a:pathLst>
              <a:path h="4236094" w="8164903">
                <a:moveTo>
                  <a:pt x="0" y="0"/>
                </a:moveTo>
                <a:lnTo>
                  <a:pt x="8164903" y="0"/>
                </a:lnTo>
                <a:lnTo>
                  <a:pt x="8164903" y="4236093"/>
                </a:lnTo>
                <a:lnTo>
                  <a:pt x="0" y="42360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99" r="0" b="-149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903005" y="1028700"/>
            <a:ext cx="8356295" cy="4090449"/>
          </a:xfrm>
          <a:custGeom>
            <a:avLst/>
            <a:gdLst/>
            <a:ahLst/>
            <a:cxnLst/>
            <a:rect r="r" b="b" t="t" l="l"/>
            <a:pathLst>
              <a:path h="4090449" w="8356295">
                <a:moveTo>
                  <a:pt x="0" y="0"/>
                </a:moveTo>
                <a:lnTo>
                  <a:pt x="8356295" y="0"/>
                </a:lnTo>
                <a:lnTo>
                  <a:pt x="8356295" y="4090449"/>
                </a:lnTo>
                <a:lnTo>
                  <a:pt x="0" y="409044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753" r="0" b="-3753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02648" y="5672551"/>
            <a:ext cx="8706507" cy="4614449"/>
          </a:xfrm>
          <a:custGeom>
            <a:avLst/>
            <a:gdLst/>
            <a:ahLst/>
            <a:cxnLst/>
            <a:rect r="r" b="b" t="t" l="l"/>
            <a:pathLst>
              <a:path h="4614449" w="8706507">
                <a:moveTo>
                  <a:pt x="0" y="0"/>
                </a:moveTo>
                <a:lnTo>
                  <a:pt x="8706507" y="0"/>
                </a:lnTo>
                <a:lnTo>
                  <a:pt x="8706507" y="4614449"/>
                </a:lnTo>
                <a:lnTo>
                  <a:pt x="0" y="461444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525149" y="5561192"/>
            <a:ext cx="7734151" cy="4577710"/>
          </a:xfrm>
          <a:custGeom>
            <a:avLst/>
            <a:gdLst/>
            <a:ahLst/>
            <a:cxnLst/>
            <a:rect r="r" b="b" t="t" l="l"/>
            <a:pathLst>
              <a:path h="4577710" w="7734151">
                <a:moveTo>
                  <a:pt x="0" y="0"/>
                </a:moveTo>
                <a:lnTo>
                  <a:pt x="7734151" y="0"/>
                </a:lnTo>
                <a:lnTo>
                  <a:pt x="7734151" y="4577710"/>
                </a:lnTo>
                <a:lnTo>
                  <a:pt x="0" y="457771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4909" r="0" b="-4909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02648" y="151130"/>
            <a:ext cx="3095233" cy="7319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40"/>
              </a:lnSpc>
            </a:pPr>
            <a:r>
              <a:rPr lang="en-US" sz="4243" b="true">
                <a:solidFill>
                  <a:srgbClr val="000000"/>
                </a:solidFill>
                <a:latin typeface="Markazi Text Bold"/>
                <a:ea typeface="Markazi Text Bold"/>
                <a:cs typeface="Markazi Text Bold"/>
                <a:sym typeface="Markazi Text Bold"/>
              </a:rPr>
              <a:t>D</a:t>
            </a:r>
            <a:r>
              <a:rPr lang="en-US" sz="4243" b="true">
                <a:solidFill>
                  <a:srgbClr val="000000"/>
                </a:solidFill>
                <a:latin typeface="Markazi Text Bold"/>
                <a:ea typeface="Markazi Text Bold"/>
                <a:cs typeface="Markazi Text Bold"/>
                <a:sym typeface="Markazi Text Bold"/>
              </a:rPr>
              <a:t>emo/Prototype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50842" y="193579"/>
            <a:ext cx="8108458" cy="5270498"/>
          </a:xfrm>
          <a:custGeom>
            <a:avLst/>
            <a:gdLst/>
            <a:ahLst/>
            <a:cxnLst/>
            <a:rect r="r" b="b" t="t" l="l"/>
            <a:pathLst>
              <a:path h="5270498" w="8108458">
                <a:moveTo>
                  <a:pt x="0" y="0"/>
                </a:moveTo>
                <a:lnTo>
                  <a:pt x="8108458" y="0"/>
                </a:lnTo>
                <a:lnTo>
                  <a:pt x="8108458" y="5270498"/>
                </a:lnTo>
                <a:lnTo>
                  <a:pt x="0" y="52704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67054" y="452899"/>
            <a:ext cx="7709505" cy="5011178"/>
          </a:xfrm>
          <a:custGeom>
            <a:avLst/>
            <a:gdLst/>
            <a:ahLst/>
            <a:cxnLst/>
            <a:rect r="r" b="b" t="t" l="l"/>
            <a:pathLst>
              <a:path h="5011178" w="7709505">
                <a:moveTo>
                  <a:pt x="0" y="0"/>
                </a:moveTo>
                <a:lnTo>
                  <a:pt x="7709504" y="0"/>
                </a:lnTo>
                <a:lnTo>
                  <a:pt x="7709504" y="5011178"/>
                </a:lnTo>
                <a:lnTo>
                  <a:pt x="0" y="501117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5940034"/>
            <a:ext cx="7864699" cy="3922519"/>
          </a:xfrm>
          <a:custGeom>
            <a:avLst/>
            <a:gdLst/>
            <a:ahLst/>
            <a:cxnLst/>
            <a:rect r="r" b="b" t="t" l="l"/>
            <a:pathLst>
              <a:path h="3922519" w="7864699">
                <a:moveTo>
                  <a:pt x="0" y="0"/>
                </a:moveTo>
                <a:lnTo>
                  <a:pt x="7864699" y="0"/>
                </a:lnTo>
                <a:lnTo>
                  <a:pt x="7864699" y="3922519"/>
                </a:lnTo>
                <a:lnTo>
                  <a:pt x="0" y="392251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803974" y="9391422"/>
            <a:ext cx="964704" cy="600684"/>
          </a:xfrm>
          <a:custGeom>
            <a:avLst/>
            <a:gdLst/>
            <a:ahLst/>
            <a:cxnLst/>
            <a:rect r="r" b="b" t="t" l="l"/>
            <a:pathLst>
              <a:path h="600684" w="964704">
                <a:moveTo>
                  <a:pt x="0" y="0"/>
                </a:moveTo>
                <a:lnTo>
                  <a:pt x="964704" y="0"/>
                </a:lnTo>
                <a:lnTo>
                  <a:pt x="964704" y="600684"/>
                </a:lnTo>
                <a:lnTo>
                  <a:pt x="0" y="6006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14984" y="9621624"/>
            <a:ext cx="457196" cy="547688"/>
            <a:chOff x="0" y="0"/>
            <a:chExt cx="609595" cy="73025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09595" cy="730251"/>
            </a:xfrm>
            <a:custGeom>
              <a:avLst/>
              <a:gdLst/>
              <a:ahLst/>
              <a:cxnLst/>
              <a:rect r="r" b="b" t="t" l="l"/>
              <a:pathLst>
                <a:path h="730251" w="609595">
                  <a:moveTo>
                    <a:pt x="0" y="0"/>
                  </a:moveTo>
                  <a:lnTo>
                    <a:pt x="609595" y="0"/>
                  </a:lnTo>
                  <a:lnTo>
                    <a:pt x="609595" y="730251"/>
                  </a:lnTo>
                  <a:lnTo>
                    <a:pt x="0" y="7302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0"/>
              <a:ext cx="609595" cy="73025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1439"/>
                </a:lnSpc>
              </a:pPr>
              <a:r>
                <a:rPr lang="en-US" sz="1200" b="true">
                  <a:solidFill>
                    <a:srgbClr val="171717"/>
                  </a:solidFill>
                  <a:latin typeface="Markazi Text Bold"/>
                  <a:ea typeface="Markazi Text Bold"/>
                  <a:cs typeface="Markazi Text Bold"/>
                  <a:sym typeface="Markazi Text Bold"/>
                </a:rPr>
                <a:t>3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3645217" y="974407"/>
            <a:ext cx="189548" cy="189548"/>
            <a:chOff x="0" y="0"/>
            <a:chExt cx="252730" cy="25273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49530" y="49530"/>
              <a:ext cx="149860" cy="153670"/>
            </a:xfrm>
            <a:custGeom>
              <a:avLst/>
              <a:gdLst/>
              <a:ahLst/>
              <a:cxnLst/>
              <a:rect r="r" b="b" t="t" l="l"/>
              <a:pathLst>
                <a:path h="153670" w="149860">
                  <a:moveTo>
                    <a:pt x="149860" y="53340"/>
                  </a:moveTo>
                  <a:cubicBezTo>
                    <a:pt x="146050" y="106680"/>
                    <a:pt x="124460" y="135890"/>
                    <a:pt x="107950" y="144780"/>
                  </a:cubicBezTo>
                  <a:cubicBezTo>
                    <a:pt x="96520" y="152400"/>
                    <a:pt x="85090" y="153670"/>
                    <a:pt x="72390" y="152400"/>
                  </a:cubicBezTo>
                  <a:cubicBezTo>
                    <a:pt x="54610" y="148590"/>
                    <a:pt x="22860" y="129540"/>
                    <a:pt x="11430" y="115570"/>
                  </a:cubicBezTo>
                  <a:cubicBezTo>
                    <a:pt x="3810" y="105410"/>
                    <a:pt x="0" y="93980"/>
                    <a:pt x="1270" y="80010"/>
                  </a:cubicBezTo>
                  <a:cubicBezTo>
                    <a:pt x="2540" y="62230"/>
                    <a:pt x="16510" y="29210"/>
                    <a:pt x="30480" y="15240"/>
                  </a:cubicBezTo>
                  <a:cubicBezTo>
                    <a:pt x="39370" y="6350"/>
                    <a:pt x="49530" y="1270"/>
                    <a:pt x="63500" y="1270"/>
                  </a:cubicBezTo>
                  <a:cubicBezTo>
                    <a:pt x="81280" y="0"/>
                    <a:pt x="130810" y="21590"/>
                    <a:pt x="130810" y="2159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8" id="8"/>
          <p:cNvGrpSpPr/>
          <p:nvPr/>
        </p:nvGrpSpPr>
        <p:grpSpPr>
          <a:xfrm rot="0">
            <a:off x="2638991" y="-316883"/>
            <a:ext cx="12501099" cy="1480838"/>
            <a:chOff x="0" y="0"/>
            <a:chExt cx="3292471" cy="3900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292471" cy="390015"/>
            </a:xfrm>
            <a:custGeom>
              <a:avLst/>
              <a:gdLst/>
              <a:ahLst/>
              <a:cxnLst/>
              <a:rect r="r" b="b" t="t" l="l"/>
              <a:pathLst>
                <a:path h="390015" w="3292471">
                  <a:moveTo>
                    <a:pt x="0" y="0"/>
                  </a:moveTo>
                  <a:lnTo>
                    <a:pt x="3292471" y="0"/>
                  </a:lnTo>
                  <a:lnTo>
                    <a:pt x="3292471" y="390015"/>
                  </a:lnTo>
                  <a:lnTo>
                    <a:pt x="0" y="390015"/>
                  </a:lnTo>
                  <a:close/>
                </a:path>
              </a:pathLst>
            </a:custGeom>
            <a:solidFill>
              <a:srgbClr val="F7F7F7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3292471" cy="4281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2879513" y="-582955"/>
            <a:ext cx="14379787" cy="11452909"/>
          </a:xfrm>
          <a:custGeom>
            <a:avLst/>
            <a:gdLst/>
            <a:ahLst/>
            <a:cxnLst/>
            <a:rect r="r" b="b" t="t" l="l"/>
            <a:pathLst>
              <a:path h="11452909" w="14379787">
                <a:moveTo>
                  <a:pt x="0" y="0"/>
                </a:moveTo>
                <a:lnTo>
                  <a:pt x="14379787" y="0"/>
                </a:lnTo>
                <a:lnTo>
                  <a:pt x="14379787" y="11452910"/>
                </a:lnTo>
                <a:lnTo>
                  <a:pt x="0" y="114529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747" r="-4545" b="-1747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3992081" y="186071"/>
            <a:ext cx="11148009" cy="1391680"/>
            <a:chOff x="0" y="0"/>
            <a:chExt cx="2936101" cy="36653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936101" cy="366533"/>
            </a:xfrm>
            <a:custGeom>
              <a:avLst/>
              <a:gdLst/>
              <a:ahLst/>
              <a:cxnLst/>
              <a:rect r="r" b="b" t="t" l="l"/>
              <a:pathLst>
                <a:path h="366533" w="2936101">
                  <a:moveTo>
                    <a:pt x="11806" y="0"/>
                  </a:moveTo>
                  <a:lnTo>
                    <a:pt x="2924295" y="0"/>
                  </a:lnTo>
                  <a:cubicBezTo>
                    <a:pt x="2927426" y="0"/>
                    <a:pt x="2930429" y="1244"/>
                    <a:pt x="2932643" y="3458"/>
                  </a:cubicBezTo>
                  <a:cubicBezTo>
                    <a:pt x="2934857" y="5672"/>
                    <a:pt x="2936101" y="8675"/>
                    <a:pt x="2936101" y="11806"/>
                  </a:cubicBezTo>
                  <a:lnTo>
                    <a:pt x="2936101" y="354727"/>
                  </a:lnTo>
                  <a:cubicBezTo>
                    <a:pt x="2936101" y="357858"/>
                    <a:pt x="2934857" y="360861"/>
                    <a:pt x="2932643" y="363075"/>
                  </a:cubicBezTo>
                  <a:cubicBezTo>
                    <a:pt x="2930429" y="365289"/>
                    <a:pt x="2927426" y="366533"/>
                    <a:pt x="2924295" y="366533"/>
                  </a:cubicBezTo>
                  <a:lnTo>
                    <a:pt x="11806" y="366533"/>
                  </a:lnTo>
                  <a:cubicBezTo>
                    <a:pt x="5286" y="366533"/>
                    <a:pt x="0" y="361247"/>
                    <a:pt x="0" y="354727"/>
                  </a:cubicBezTo>
                  <a:lnTo>
                    <a:pt x="0" y="11806"/>
                  </a:lnTo>
                  <a:cubicBezTo>
                    <a:pt x="0" y="8675"/>
                    <a:pt x="1244" y="5672"/>
                    <a:pt x="3458" y="3458"/>
                  </a:cubicBezTo>
                  <a:cubicBezTo>
                    <a:pt x="5672" y="1244"/>
                    <a:pt x="8675" y="0"/>
                    <a:pt x="11806" y="0"/>
                  </a:cubicBezTo>
                  <a:close/>
                </a:path>
              </a:pathLst>
            </a:custGeom>
            <a:solidFill>
              <a:srgbClr val="F7F7F7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936101" cy="4046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314984" y="375524"/>
            <a:ext cx="4627947" cy="7884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18"/>
              </a:lnSpc>
              <a:spcBef>
                <a:spcPct val="0"/>
              </a:spcBef>
            </a:pPr>
            <a:r>
              <a:rPr lang="en-US" sz="4584">
                <a:solidFill>
                  <a:srgbClr val="000000"/>
                </a:solidFill>
                <a:latin typeface="Markazi Text"/>
                <a:ea typeface="Markazi Text"/>
                <a:cs typeface="Markazi Text"/>
                <a:sym typeface="Markazi Text"/>
              </a:rPr>
              <a:t>S</a:t>
            </a:r>
            <a:r>
              <a:rPr lang="en-US" sz="4584">
                <a:solidFill>
                  <a:srgbClr val="000000"/>
                </a:solidFill>
                <a:latin typeface="Markazi Text"/>
                <a:ea typeface="Markazi Text"/>
                <a:cs typeface="Markazi Text"/>
                <a:sym typeface="Markazi Text"/>
              </a:rPr>
              <a:t>olution Overview: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803974" y="9391422"/>
            <a:ext cx="964704" cy="600684"/>
          </a:xfrm>
          <a:custGeom>
            <a:avLst/>
            <a:gdLst/>
            <a:ahLst/>
            <a:cxnLst/>
            <a:rect r="r" b="b" t="t" l="l"/>
            <a:pathLst>
              <a:path h="600684" w="964704">
                <a:moveTo>
                  <a:pt x="0" y="0"/>
                </a:moveTo>
                <a:lnTo>
                  <a:pt x="964704" y="0"/>
                </a:lnTo>
                <a:lnTo>
                  <a:pt x="964704" y="600684"/>
                </a:lnTo>
                <a:lnTo>
                  <a:pt x="0" y="6006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14984" y="9621624"/>
            <a:ext cx="457196" cy="547688"/>
            <a:chOff x="0" y="0"/>
            <a:chExt cx="609595" cy="73025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09595" cy="730251"/>
            </a:xfrm>
            <a:custGeom>
              <a:avLst/>
              <a:gdLst/>
              <a:ahLst/>
              <a:cxnLst/>
              <a:rect r="r" b="b" t="t" l="l"/>
              <a:pathLst>
                <a:path h="730251" w="609595">
                  <a:moveTo>
                    <a:pt x="0" y="0"/>
                  </a:moveTo>
                  <a:lnTo>
                    <a:pt x="609595" y="0"/>
                  </a:lnTo>
                  <a:lnTo>
                    <a:pt x="609595" y="730251"/>
                  </a:lnTo>
                  <a:lnTo>
                    <a:pt x="0" y="7302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0"/>
              <a:ext cx="609595" cy="73025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1439"/>
                </a:lnSpc>
              </a:pPr>
              <a:r>
                <a:rPr lang="en-US" sz="1200" b="true">
                  <a:solidFill>
                    <a:srgbClr val="171717"/>
                  </a:solidFill>
                  <a:latin typeface="Markazi Text Bold"/>
                  <a:ea typeface="Markazi Text Bold"/>
                  <a:cs typeface="Markazi Text Bold"/>
                  <a:sym typeface="Markazi Text Bold"/>
                </a:rPr>
                <a:t>6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205000" y="-280234"/>
            <a:ext cx="15426094" cy="11106787"/>
          </a:xfrm>
          <a:custGeom>
            <a:avLst/>
            <a:gdLst/>
            <a:ahLst/>
            <a:cxnLst/>
            <a:rect r="r" b="b" t="t" l="l"/>
            <a:pathLst>
              <a:path h="11106787" w="15426094">
                <a:moveTo>
                  <a:pt x="0" y="0"/>
                </a:moveTo>
                <a:lnTo>
                  <a:pt x="15426094" y="0"/>
                </a:lnTo>
                <a:lnTo>
                  <a:pt x="15426094" y="11106788"/>
                </a:lnTo>
                <a:lnTo>
                  <a:pt x="0" y="1110678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803974" y="9391422"/>
            <a:ext cx="964704" cy="600684"/>
          </a:xfrm>
          <a:custGeom>
            <a:avLst/>
            <a:gdLst/>
            <a:ahLst/>
            <a:cxnLst/>
            <a:rect r="r" b="b" t="t" l="l"/>
            <a:pathLst>
              <a:path h="600684" w="964704">
                <a:moveTo>
                  <a:pt x="0" y="0"/>
                </a:moveTo>
                <a:lnTo>
                  <a:pt x="964704" y="0"/>
                </a:lnTo>
                <a:lnTo>
                  <a:pt x="964704" y="600684"/>
                </a:lnTo>
                <a:lnTo>
                  <a:pt x="0" y="6006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14984" y="9621624"/>
            <a:ext cx="457196" cy="547688"/>
            <a:chOff x="0" y="0"/>
            <a:chExt cx="609595" cy="73025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09595" cy="730251"/>
            </a:xfrm>
            <a:custGeom>
              <a:avLst/>
              <a:gdLst/>
              <a:ahLst/>
              <a:cxnLst/>
              <a:rect r="r" b="b" t="t" l="l"/>
              <a:pathLst>
                <a:path h="730251" w="609595">
                  <a:moveTo>
                    <a:pt x="0" y="0"/>
                  </a:moveTo>
                  <a:lnTo>
                    <a:pt x="609595" y="0"/>
                  </a:lnTo>
                  <a:lnTo>
                    <a:pt x="609595" y="730251"/>
                  </a:lnTo>
                  <a:lnTo>
                    <a:pt x="0" y="7302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0"/>
              <a:ext cx="609595" cy="73025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1439"/>
                </a:lnSpc>
              </a:pPr>
              <a:r>
                <a:rPr lang="en-US" sz="1200" b="true">
                  <a:solidFill>
                    <a:srgbClr val="171717"/>
                  </a:solidFill>
                  <a:latin typeface="Markazi Text Bold"/>
                  <a:ea typeface="Markazi Text Bold"/>
                  <a:cs typeface="Markazi Text Bold"/>
                  <a:sym typeface="Markazi Text Bold"/>
                </a:rPr>
                <a:t>5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6309337" y="2686504"/>
            <a:ext cx="1034905" cy="2206193"/>
          </a:xfrm>
          <a:custGeom>
            <a:avLst/>
            <a:gdLst/>
            <a:ahLst/>
            <a:cxnLst/>
            <a:rect r="r" b="b" t="t" l="l"/>
            <a:pathLst>
              <a:path h="2206193" w="1034905">
                <a:moveTo>
                  <a:pt x="0" y="0"/>
                </a:moveTo>
                <a:lnTo>
                  <a:pt x="1034905" y="0"/>
                </a:lnTo>
                <a:lnTo>
                  <a:pt x="1034905" y="2206193"/>
                </a:lnTo>
                <a:lnTo>
                  <a:pt x="0" y="22061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467914" y="3939306"/>
            <a:ext cx="2060373" cy="1906782"/>
          </a:xfrm>
          <a:custGeom>
            <a:avLst/>
            <a:gdLst/>
            <a:ahLst/>
            <a:cxnLst/>
            <a:rect r="r" b="b" t="t" l="l"/>
            <a:pathLst>
              <a:path h="1906782" w="2060373">
                <a:moveTo>
                  <a:pt x="0" y="0"/>
                </a:moveTo>
                <a:lnTo>
                  <a:pt x="2060373" y="0"/>
                </a:lnTo>
                <a:lnTo>
                  <a:pt x="2060373" y="1906782"/>
                </a:lnTo>
                <a:lnTo>
                  <a:pt x="0" y="190678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892059" y="1441425"/>
            <a:ext cx="1636228" cy="1844109"/>
          </a:xfrm>
          <a:custGeom>
            <a:avLst/>
            <a:gdLst/>
            <a:ahLst/>
            <a:cxnLst/>
            <a:rect r="r" b="b" t="t" l="l"/>
            <a:pathLst>
              <a:path h="1844109" w="1636228">
                <a:moveTo>
                  <a:pt x="0" y="0"/>
                </a:moveTo>
                <a:lnTo>
                  <a:pt x="1636228" y="0"/>
                </a:lnTo>
                <a:lnTo>
                  <a:pt x="1636228" y="1844110"/>
                </a:lnTo>
                <a:lnTo>
                  <a:pt x="0" y="184411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866568" y="372516"/>
            <a:ext cx="1874812" cy="1312369"/>
          </a:xfrm>
          <a:custGeom>
            <a:avLst/>
            <a:gdLst/>
            <a:ahLst/>
            <a:cxnLst/>
            <a:rect r="r" b="b" t="t" l="l"/>
            <a:pathLst>
              <a:path h="1312369" w="1874812">
                <a:moveTo>
                  <a:pt x="0" y="0"/>
                </a:moveTo>
                <a:lnTo>
                  <a:pt x="1874812" y="0"/>
                </a:lnTo>
                <a:lnTo>
                  <a:pt x="1874812" y="1312368"/>
                </a:lnTo>
                <a:lnTo>
                  <a:pt x="0" y="131236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857337" y="6409134"/>
            <a:ext cx="5341900" cy="1696053"/>
          </a:xfrm>
          <a:custGeom>
            <a:avLst/>
            <a:gdLst/>
            <a:ahLst/>
            <a:cxnLst/>
            <a:rect r="r" b="b" t="t" l="l"/>
            <a:pathLst>
              <a:path h="1696053" w="5341900">
                <a:moveTo>
                  <a:pt x="0" y="0"/>
                </a:moveTo>
                <a:lnTo>
                  <a:pt x="5341900" y="0"/>
                </a:lnTo>
                <a:lnTo>
                  <a:pt x="5341900" y="1696053"/>
                </a:lnTo>
                <a:lnTo>
                  <a:pt x="0" y="1696053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28700" y="1470000"/>
            <a:ext cx="16642828" cy="458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6"/>
              </a:lnSpc>
            </a:pPr>
            <a:r>
              <a:rPr lang="en-US" sz="3200" b="true">
                <a:solidFill>
                  <a:srgbClr val="171717"/>
                </a:solidFill>
                <a:latin typeface="Markazi Text Medium"/>
                <a:ea typeface="Markazi Text Medium"/>
                <a:cs typeface="Markazi Text Medium"/>
                <a:sym typeface="Markazi Text Medium"/>
              </a:rPr>
              <a:t>Technology Stack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92919" y="7056335"/>
            <a:ext cx="4270534" cy="729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98"/>
              </a:lnSpc>
            </a:pPr>
            <a:r>
              <a:rPr lang="en-US" sz="4284" u="sng">
                <a:solidFill>
                  <a:srgbClr val="171717"/>
                </a:solidFill>
                <a:latin typeface="Markazi Text"/>
                <a:ea typeface="Markazi Text"/>
                <a:cs typeface="Markazi Text"/>
                <a:sym typeface="Markazi Text"/>
                <a:hlinkClick r:id="rId13" tooltip="https://github.com/Mastercard-Code-For-Change-2-0/Team-23"/>
              </a:rPr>
              <a:t>GitHub Repository Link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72180" y="2933973"/>
            <a:ext cx="12085157" cy="43428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86600" indent="-393300" lvl="1">
              <a:lnSpc>
                <a:spcPts val="5100"/>
              </a:lnSpc>
              <a:buFont typeface="Arial"/>
              <a:buChar char="•"/>
            </a:pPr>
            <a:r>
              <a:rPr lang="en-US" sz="3643">
                <a:solidFill>
                  <a:srgbClr val="171717"/>
                </a:solidFill>
                <a:latin typeface="Markazi Text"/>
                <a:ea typeface="Markazi Text"/>
                <a:cs typeface="Markazi Text"/>
                <a:sym typeface="Markazi Text"/>
              </a:rPr>
              <a:t>React.js → Built a clean, responsive student &amp; admin interface.</a:t>
            </a:r>
          </a:p>
          <a:p>
            <a:pPr algn="just" marL="786600" indent="-393300" lvl="1">
              <a:lnSpc>
                <a:spcPts val="5100"/>
              </a:lnSpc>
              <a:buFont typeface="Arial"/>
              <a:buChar char="•"/>
            </a:pPr>
            <a:r>
              <a:rPr lang="en-US" sz="3643">
                <a:solidFill>
                  <a:srgbClr val="171717"/>
                </a:solidFill>
                <a:latin typeface="Markazi Text"/>
                <a:ea typeface="Markazi Text"/>
                <a:cs typeface="Markazi Text"/>
                <a:sym typeface="Markazi Text"/>
              </a:rPr>
              <a:t>Node.js + Express → Handled backend APIs &amp; event management logic.</a:t>
            </a:r>
          </a:p>
          <a:p>
            <a:pPr algn="just" marL="786600" indent="-393300" lvl="1">
              <a:lnSpc>
                <a:spcPts val="5100"/>
              </a:lnSpc>
              <a:buFont typeface="Arial"/>
              <a:buChar char="•"/>
            </a:pPr>
            <a:r>
              <a:rPr lang="en-US" sz="3643">
                <a:solidFill>
                  <a:srgbClr val="171717"/>
                </a:solidFill>
                <a:latin typeface="Markazi Text"/>
                <a:ea typeface="Markazi Text"/>
                <a:cs typeface="Markazi Text"/>
                <a:sym typeface="Markazi Text"/>
              </a:rPr>
              <a:t>MongoDB → Stored Student data, Admin data ,Event Data ,Received Applications with timestamps for easy tracking.</a:t>
            </a:r>
          </a:p>
          <a:p>
            <a:pPr algn="just" marL="786600" indent="-393300" lvl="1">
              <a:lnSpc>
                <a:spcPts val="5100"/>
              </a:lnSpc>
              <a:buFont typeface="Arial"/>
              <a:buChar char="•"/>
            </a:pPr>
            <a:r>
              <a:rPr lang="en-US" sz="3643">
                <a:solidFill>
                  <a:srgbClr val="171717"/>
                </a:solidFill>
                <a:latin typeface="Markazi Text"/>
                <a:ea typeface="Markazi Text"/>
                <a:cs typeface="Markazi Text"/>
                <a:sym typeface="Markazi Text"/>
              </a:rPr>
              <a:t>Tailwind CSS → Designed a modern, mobile-friendly UI.</a:t>
            </a:r>
          </a:p>
          <a:p>
            <a:pPr algn="just">
              <a:lnSpc>
                <a:spcPts val="9543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424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803974" y="9391422"/>
            <a:ext cx="964704" cy="600684"/>
          </a:xfrm>
          <a:custGeom>
            <a:avLst/>
            <a:gdLst/>
            <a:ahLst/>
            <a:cxnLst/>
            <a:rect r="r" b="b" t="t" l="l"/>
            <a:pathLst>
              <a:path h="600684" w="964704">
                <a:moveTo>
                  <a:pt x="0" y="0"/>
                </a:moveTo>
                <a:lnTo>
                  <a:pt x="964704" y="0"/>
                </a:lnTo>
                <a:lnTo>
                  <a:pt x="964704" y="600684"/>
                </a:lnTo>
                <a:lnTo>
                  <a:pt x="0" y="6006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14984" y="9621624"/>
            <a:ext cx="457196" cy="547688"/>
            <a:chOff x="0" y="0"/>
            <a:chExt cx="609595" cy="73025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09595" cy="730251"/>
            </a:xfrm>
            <a:custGeom>
              <a:avLst/>
              <a:gdLst/>
              <a:ahLst/>
              <a:cxnLst/>
              <a:rect r="r" b="b" t="t" l="l"/>
              <a:pathLst>
                <a:path h="730251" w="609595">
                  <a:moveTo>
                    <a:pt x="0" y="0"/>
                  </a:moveTo>
                  <a:lnTo>
                    <a:pt x="609595" y="0"/>
                  </a:lnTo>
                  <a:lnTo>
                    <a:pt x="609595" y="730251"/>
                  </a:lnTo>
                  <a:lnTo>
                    <a:pt x="0" y="7302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0"/>
              <a:ext cx="609595" cy="73025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1439"/>
                </a:lnSpc>
              </a:pPr>
              <a:r>
                <a:rPr lang="en-US" sz="1200" b="true">
                  <a:solidFill>
                    <a:srgbClr val="171717"/>
                  </a:solidFill>
                  <a:latin typeface="Markazi Text Bold"/>
                  <a:ea typeface="Markazi Text Bold"/>
                  <a:cs typeface="Markazi Text Bold"/>
                  <a:sym typeface="Markazi Text Bold"/>
                </a:rPr>
                <a:t>7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3257264" y="9621624"/>
            <a:ext cx="2905818" cy="547688"/>
            <a:chOff x="0" y="0"/>
            <a:chExt cx="3874424" cy="73025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874424" cy="730251"/>
            </a:xfrm>
            <a:custGeom>
              <a:avLst/>
              <a:gdLst/>
              <a:ahLst/>
              <a:cxnLst/>
              <a:rect r="r" b="b" t="t" l="l"/>
              <a:pathLst>
                <a:path h="730251" w="3874424">
                  <a:moveTo>
                    <a:pt x="0" y="0"/>
                  </a:moveTo>
                  <a:lnTo>
                    <a:pt x="3874424" y="0"/>
                  </a:lnTo>
                  <a:lnTo>
                    <a:pt x="3874424" y="730251"/>
                  </a:lnTo>
                  <a:lnTo>
                    <a:pt x="0" y="7302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0"/>
              <a:ext cx="3874424" cy="73025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1439"/>
                </a:lnSpc>
              </a:pPr>
              <a:r>
                <a:rPr lang="en-US" sz="1200">
                  <a:solidFill>
                    <a:srgbClr val="171717"/>
                  </a:solidFill>
                  <a:latin typeface="Markazi Text"/>
                  <a:ea typeface="Markazi Text"/>
                  <a:cs typeface="Markazi Text"/>
                  <a:sym typeface="Markazi Text"/>
                </a:rPr>
                <a:t>August 20, 2024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406424" y="3449063"/>
            <a:ext cx="16642828" cy="30215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839"/>
              </a:lnSpc>
            </a:pPr>
            <a:r>
              <a:rPr lang="en-US" sz="22999" b="true">
                <a:solidFill>
                  <a:srgbClr val="F7F7F7"/>
                </a:solidFill>
                <a:latin typeface="Markazi Text Medium"/>
                <a:ea typeface="Markazi Text Medium"/>
                <a:cs typeface="Markazi Text Medium"/>
                <a:sym typeface="Markazi Text Medium"/>
              </a:rPr>
              <a:t>Q&amp;A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DAGxEH7HVAk</dc:identifier>
  <dcterms:modified xsi:type="dcterms:W3CDTF">2011-08-01T06:04:30Z</dcterms:modified>
  <cp:revision>1</cp:revision>
  <dc:title>HackathonPresentation_Team23.pptx</dc:title>
</cp:coreProperties>
</file>