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390" r:id="rId2"/>
    <p:sldId id="257" r:id="rId3"/>
    <p:sldId id="259" r:id="rId4"/>
    <p:sldId id="258" r:id="rId5"/>
    <p:sldId id="392" r:id="rId6"/>
    <p:sldId id="393" r:id="rId7"/>
    <p:sldId id="260" r:id="rId8"/>
    <p:sldId id="391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E1B"/>
    <a:srgbClr val="FF5F00"/>
    <a:srgbClr val="EB001B"/>
    <a:srgbClr val="242423"/>
    <a:srgbClr val="FFFFFF"/>
    <a:srgbClr val="F1EFEB"/>
    <a:srgbClr val="FF00FF"/>
    <a:srgbClr val="141413"/>
    <a:srgbClr val="030303"/>
    <a:srgbClr val="B3B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 varScale="1">
        <p:scale>
          <a:sx n="96" d="100"/>
          <a:sy n="96" d="100"/>
        </p:scale>
        <p:origin x="9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3580427"/>
            <a:ext cx="5401322" cy="273844"/>
          </a:xfrm>
        </p:spPr>
        <p:txBody>
          <a:bodyPr/>
          <a:lstStyle/>
          <a:p>
            <a:r>
              <a:rPr lang="en-US" sz="1400" dirty="0">
                <a:latin typeface="Oswald" pitchFamily="2" charset="0"/>
              </a:rPr>
              <a:t>Repo - https://github.com/Mastercard-Code-For-Change-2-0/Team-8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96" y="3020064"/>
            <a:ext cx="1258692" cy="273844"/>
          </a:xfrm>
        </p:spPr>
        <p:txBody>
          <a:bodyPr/>
          <a:lstStyle/>
          <a:p>
            <a:r>
              <a:rPr lang="en-US" sz="2000" dirty="0">
                <a:latin typeface="Oswald" pitchFamily="2" charset="0"/>
              </a:rPr>
              <a:t>Team 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0" y="484251"/>
            <a:ext cx="7214219" cy="1274195"/>
          </a:xfrm>
        </p:spPr>
        <p:txBody>
          <a:bodyPr/>
          <a:lstStyle/>
          <a:p>
            <a:r>
              <a:rPr lang="en-US" dirty="0">
                <a:latin typeface="Oswald" pitchFamily="2" charset="0"/>
              </a:rPr>
              <a:t>Problem Theme – </a:t>
            </a:r>
            <a:r>
              <a:rPr lang="en-US" dirty="0" err="1">
                <a:latin typeface="Oswald" pitchFamily="2" charset="0"/>
              </a:rPr>
              <a:t>Katalyst</a:t>
            </a:r>
            <a:r>
              <a:rPr lang="en-US" dirty="0">
                <a:latin typeface="Oswald" pitchFamily="2" charset="0"/>
              </a:rPr>
              <a:t> NGO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436DED8-EE46-6BFB-D98C-10C2F87C2DEE}"/>
              </a:ext>
            </a:extLst>
          </p:cNvPr>
          <p:cNvSpPr txBox="1">
            <a:spLocks/>
          </p:cNvSpPr>
          <p:nvPr/>
        </p:nvSpPr>
        <p:spPr bwMode="gray">
          <a:xfrm>
            <a:off x="163206" y="1865492"/>
            <a:ext cx="6702552" cy="8802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>
                <a:solidFill>
                  <a:srgbClr val="FFFFFF"/>
                </a:solidFill>
                <a:latin typeface="Mark Offc For MC Extra Light" panose="020B0404020101010102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swald" pitchFamily="2" charset="0"/>
              </a:rPr>
              <a:t>Design a student outreach and application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9229" y="727555"/>
            <a:ext cx="7798216" cy="3669516"/>
          </a:xfrm>
        </p:spPr>
        <p:txBody>
          <a:bodyPr/>
          <a:lstStyle/>
          <a:p>
            <a:pPr algn="just"/>
            <a:r>
              <a:rPr lang="en-US" sz="1800" b="1" dirty="0" err="1">
                <a:latin typeface="Raleway" pitchFamily="2" charset="0"/>
              </a:rPr>
              <a:t>Katalyst</a:t>
            </a:r>
            <a:r>
              <a:rPr lang="en-US" sz="1800" dirty="0">
                <a:latin typeface="Raleway" pitchFamily="2" charset="0"/>
              </a:rPr>
              <a:t> conducts annual outreach and enrollment drives to empower young women from low-income communities to pursue careers in </a:t>
            </a:r>
            <a:r>
              <a:rPr lang="en-US" sz="1800" b="1" dirty="0">
                <a:latin typeface="Raleway" pitchFamily="2" charset="0"/>
              </a:rPr>
              <a:t>STEM</a:t>
            </a:r>
            <a:r>
              <a:rPr lang="en-US" sz="1800" dirty="0">
                <a:latin typeface="Raleway" pitchFamily="2" charset="0"/>
              </a:rPr>
              <a:t>. However, its current student outreach and enrollment tracking process is heavily manual, relying on generic event links and paper-based forms. While this approach helps capture basic student interest.</a:t>
            </a:r>
          </a:p>
          <a:p>
            <a:pPr algn="just"/>
            <a:r>
              <a:rPr lang="en-US" sz="1800" b="1" dirty="0">
                <a:latin typeface="Raleway" pitchFamily="2" charset="0"/>
              </a:rPr>
              <a:t>Problems</a:t>
            </a:r>
            <a:r>
              <a:rPr lang="en-US" sz="1800" dirty="0">
                <a:latin typeface="Raleway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Track the performance of individual outreach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Monitor the complete journey of potential candidates from first interaction to final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Provide real-time, accurate, and consolidated data to stakeholders.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80131"/>
          </a:xfrm>
        </p:spPr>
        <p:txBody>
          <a:bodyPr/>
          <a:lstStyle/>
          <a:p>
            <a:pPr algn="ctr"/>
            <a:r>
              <a:rPr lang="en-US" sz="2800" b="1" dirty="0">
                <a:latin typeface="Oswald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6CE5C0-A55A-CF88-852C-7F02CBBC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50860"/>
              </p:ext>
            </p:extLst>
          </p:nvPr>
        </p:nvGraphicFramePr>
        <p:xfrm>
          <a:off x="271791" y="566358"/>
          <a:ext cx="8412854" cy="40056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06427">
                  <a:extLst>
                    <a:ext uri="{9D8B030D-6E8A-4147-A177-3AD203B41FA5}">
                      <a16:colId xmlns:a16="http://schemas.microsoft.com/office/drawing/2014/main" val="3281656568"/>
                    </a:ext>
                  </a:extLst>
                </a:gridCol>
                <a:gridCol w="4206427">
                  <a:extLst>
                    <a:ext uri="{9D8B030D-6E8A-4147-A177-3AD203B41FA5}">
                      <a16:colId xmlns:a16="http://schemas.microsoft.com/office/drawing/2014/main" val="973879488"/>
                    </a:ext>
                  </a:extLst>
                </a:gridCol>
              </a:tblGrid>
              <a:tr h="4005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1644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369332"/>
          </a:xfrm>
        </p:spPr>
        <p:txBody>
          <a:bodyPr/>
          <a:lstStyle/>
          <a:p>
            <a:pPr algn="ctr"/>
            <a:r>
              <a:rPr lang="en-IN" sz="2000" b="1" dirty="0">
                <a:latin typeface="Oswald" pitchFamily="2" charset="0"/>
              </a:rPr>
              <a:t>Technology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954447-43A0-CCB6-6DDA-F064202E4D5A}"/>
              </a:ext>
            </a:extLst>
          </p:cNvPr>
          <p:cNvSpPr/>
          <p:nvPr/>
        </p:nvSpPr>
        <p:spPr bwMode="gray">
          <a:xfrm>
            <a:off x="1000222" y="978592"/>
            <a:ext cx="3086748" cy="685219"/>
          </a:xfrm>
          <a:prstGeom prst="roundRect">
            <a:avLst/>
          </a:prstGeom>
          <a:solidFill>
            <a:srgbClr val="EB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Front-End</a:t>
            </a:r>
            <a:endParaRPr lang="en-IN" sz="1600" dirty="0">
              <a:latin typeface="Oswal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804098-D243-F4D7-AE62-E793D9C95630}"/>
              </a:ext>
            </a:extLst>
          </p:cNvPr>
          <p:cNvSpPr/>
          <p:nvPr/>
        </p:nvSpPr>
        <p:spPr bwMode="gray">
          <a:xfrm>
            <a:off x="960462" y="2077321"/>
            <a:ext cx="3126508" cy="685219"/>
          </a:xfrm>
          <a:prstGeom prst="round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Back-End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212FB-9845-96B6-E90E-EFB6DD7C611D}"/>
              </a:ext>
            </a:extLst>
          </p:cNvPr>
          <p:cNvSpPr/>
          <p:nvPr/>
        </p:nvSpPr>
        <p:spPr bwMode="gray">
          <a:xfrm>
            <a:off x="960462" y="3199904"/>
            <a:ext cx="3126508" cy="685219"/>
          </a:xfrm>
          <a:prstGeom prst="roundRect">
            <a:avLst/>
          </a:prstGeom>
          <a:solidFill>
            <a:srgbClr val="F7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Database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FA9F73A9-3235-865A-AEDE-31E4D16CBBC0}"/>
              </a:ext>
            </a:extLst>
          </p:cNvPr>
          <p:cNvGrpSpPr/>
          <p:nvPr/>
        </p:nvGrpSpPr>
        <p:grpSpPr>
          <a:xfrm>
            <a:off x="4603332" y="937014"/>
            <a:ext cx="763426" cy="714132"/>
            <a:chOff x="0" y="0"/>
            <a:chExt cx="6350013" cy="6349289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9B2333B-33DB-1988-7E2B-D43AEA6F0B2C}"/>
                </a:ext>
              </a:extLst>
            </p:cNvPr>
            <p:cNvSpPr/>
            <p:nvPr/>
          </p:nvSpPr>
          <p:spPr>
            <a:xfrm>
              <a:off x="-95250" y="-95136"/>
              <a:ext cx="6540526" cy="6539573"/>
            </a:xfrm>
            <a:custGeom>
              <a:avLst/>
              <a:gdLst/>
              <a:ahLst/>
              <a:cxnLst/>
              <a:rect l="l" t="t" r="r" b="b"/>
              <a:pathLst>
                <a:path w="6540526" h="6539573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l="-49988" r="-49988"/>
              </a:stretch>
            </a:blipFill>
          </p:spPr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78290610-5067-083B-EB0A-19B3A81589F7}"/>
              </a:ext>
            </a:extLst>
          </p:cNvPr>
          <p:cNvSpPr/>
          <p:nvPr/>
        </p:nvSpPr>
        <p:spPr>
          <a:xfrm>
            <a:off x="5694368" y="3199904"/>
            <a:ext cx="633029" cy="734974"/>
          </a:xfrm>
          <a:custGeom>
            <a:avLst/>
            <a:gdLst/>
            <a:ahLst/>
            <a:cxnLst/>
            <a:rect l="l" t="t" r="r" b="b"/>
            <a:pathLst>
              <a:path w="1667598" h="2020956">
                <a:moveTo>
                  <a:pt x="0" y="0"/>
                </a:moveTo>
                <a:lnTo>
                  <a:pt x="1667598" y="0"/>
                </a:lnTo>
                <a:lnTo>
                  <a:pt x="1667598" y="2020956"/>
                </a:lnTo>
                <a:lnTo>
                  <a:pt x="0" y="202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1731C20-2FA8-6E93-5C89-F6EFDE6BE75A}"/>
              </a:ext>
            </a:extLst>
          </p:cNvPr>
          <p:cNvSpPr/>
          <p:nvPr/>
        </p:nvSpPr>
        <p:spPr>
          <a:xfrm>
            <a:off x="4694781" y="2098929"/>
            <a:ext cx="529226" cy="637477"/>
          </a:xfrm>
          <a:custGeom>
            <a:avLst/>
            <a:gdLst/>
            <a:ahLst/>
            <a:cxnLst/>
            <a:rect l="l" t="t" r="r" b="b"/>
            <a:pathLst>
              <a:path w="1740334" h="1980465">
                <a:moveTo>
                  <a:pt x="0" y="0"/>
                </a:moveTo>
                <a:lnTo>
                  <a:pt x="1740334" y="0"/>
                </a:lnTo>
                <a:lnTo>
                  <a:pt x="1740334" y="1980466"/>
                </a:lnTo>
                <a:lnTo>
                  <a:pt x="0" y="198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90" b="95224" l="4082" r="97279">
                          <a14:foregroundMark x1="28571" y1="29851" x2="28571" y2="29851"/>
                          <a14:foregroundMark x1="15646" y1="32537" x2="15646" y2="32537"/>
                          <a14:foregroundMark x1="69728" y1="41194" x2="69728" y2="41194"/>
                          <a14:foregroundMark x1="10544" y1="21194" x2="35034" y2="64179"/>
                          <a14:foregroundMark x1="13946" y1="12537" x2="20408" y2="78507"/>
                          <a14:foregroundMark x1="39796" y1="17612" x2="16667" y2="63881"/>
                          <a14:foregroundMark x1="17347" y1="34925" x2="48299" y2="47761"/>
                          <a14:foregroundMark x1="4082" y1="5672" x2="34354" y2="12537"/>
                          <a14:foregroundMark x1="19388" y1="68955" x2="30952" y2="95522"/>
                          <a14:foregroundMark x1="41497" y1="92537" x2="77891" y2="92537"/>
                          <a14:foregroundMark x1="77891" y1="91940" x2="89116" y2="49552"/>
                          <a14:foregroundMark x1="90816" y1="57910" x2="88095" y2="2090"/>
                          <a14:foregroundMark x1="74830" y1="24179" x2="97279" y2="101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Logo Mysql PNG Images, Free Download - Free Transparent PNG ...">
            <a:extLst>
              <a:ext uri="{FF2B5EF4-FFF2-40B4-BE49-F238E27FC236}">
                <a16:creationId xmlns:a16="http://schemas.microsoft.com/office/drawing/2014/main" id="{35E87693-A312-0D80-8B16-A54AA6C4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40" y="3199904"/>
            <a:ext cx="645490" cy="6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logo in a circle&#10;&#10;AI-generated content may be incorrect.">
            <a:extLst>
              <a:ext uri="{FF2B5EF4-FFF2-40B4-BE49-F238E27FC236}">
                <a16:creationId xmlns:a16="http://schemas.microsoft.com/office/drawing/2014/main" id="{6C2C5947-0488-2492-3816-B1F7A0A4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23" y="926874"/>
            <a:ext cx="734974" cy="7349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55862-11ED-17EC-8EFC-39002D402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558" y="916708"/>
            <a:ext cx="734974" cy="73497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Node.js Logo PNG Vector (SVG) Free Download">
            <a:extLst>
              <a:ext uri="{FF2B5EF4-FFF2-40B4-BE49-F238E27FC236}">
                <a16:creationId xmlns:a16="http://schemas.microsoft.com/office/drawing/2014/main" id="{F6062AA5-A3C3-1249-168D-F54F0773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3" y="200416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C108B82-A108-2854-14A1-14EC36403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130" y="200407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06874" y="551484"/>
            <a:ext cx="1330253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ER-Diagram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AD069-0063-3F09-0F5F-8864F95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4" y="881451"/>
            <a:ext cx="6973428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8FE34-6580-5026-1A2F-285984C4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25FEE-4E51-C2F6-871E-52D481C9BA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F3CB-D0AF-27EC-9EAF-626421A9D4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718-2B21-CEA9-56C3-365B449FCB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23240-B40C-9C91-35C5-EDCDF69599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Use-Case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2AD939-808C-14C2-A6A3-3FCE4F2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CCC57-3C7B-D691-DCF6-B215EFB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2456" y="881451"/>
            <a:ext cx="3792044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5206-9DF0-7A0A-DC93-7A7F9CE7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9620-D070-F640-CF42-9D9811CF1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8DE7D-0AAD-1D7D-A07C-036D9B798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A0D6-1871-E8CF-9E44-EEFD543389C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6D5968-C4E4-6F56-FA1A-4A24E41E76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Flowchart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A15A97-6F4C-3885-70DF-37E9D682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1A8CA-B10E-C750-5D9D-A6CA38D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9245" y="881451"/>
            <a:ext cx="4531947" cy="3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z="800" dirty="0">
                <a:latin typeface="Oswald" pitchFamily="2" charset="0"/>
              </a:rPr>
              <a:t>Repo - https://github.com/Mastercard-Code-For-Change-2-0/Team-8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66847" y="3172384"/>
            <a:ext cx="2854518" cy="1550967"/>
          </a:xfrm>
        </p:spPr>
        <p:txBody>
          <a:bodyPr/>
          <a:lstStyle/>
          <a:p>
            <a:pPr marL="87313" indent="-87313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Non – Functional Requirements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AES – </a:t>
            </a:r>
            <a:r>
              <a:rPr lang="en-IN" dirty="0">
                <a:latin typeface="Raleway" pitchFamily="2" charset="0"/>
              </a:rPr>
              <a:t>Used to store sensitive data of user in database encryption.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JWT – </a:t>
            </a:r>
            <a:r>
              <a:rPr lang="en-IN" dirty="0">
                <a:latin typeface="Raleway" pitchFamily="2" charset="0"/>
              </a:rPr>
              <a:t>Used</a:t>
            </a:r>
            <a:r>
              <a:rPr lang="en-IN" b="1" dirty="0">
                <a:latin typeface="Raleway" pitchFamily="2" charset="0"/>
              </a:rPr>
              <a:t> </a:t>
            </a:r>
            <a:r>
              <a:rPr lang="en-IN" dirty="0">
                <a:latin typeface="Raleway" pitchFamily="2" charset="0"/>
              </a:rPr>
              <a:t>for authentication in web-apps.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Responsive UI </a:t>
            </a:r>
            <a:endParaRPr lang="en-IN" dirty="0">
              <a:latin typeface="Raleway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24732"/>
          </a:xfrm>
        </p:spPr>
        <p:txBody>
          <a:bodyPr/>
          <a:lstStyle/>
          <a:p>
            <a:pPr algn="ctr"/>
            <a:r>
              <a:rPr lang="en-IN" sz="2400" b="1" dirty="0">
                <a:latin typeface="Oswald" pitchFamily="2" charset="0"/>
              </a:rPr>
              <a:t>Demo/Prototype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F69AD92-C022-F9A9-AB0F-A5FF8B8EE8FF}"/>
              </a:ext>
            </a:extLst>
          </p:cNvPr>
          <p:cNvSpPr txBox="1">
            <a:spLocks/>
          </p:cNvSpPr>
          <p:nvPr/>
        </p:nvSpPr>
        <p:spPr bwMode="gray">
          <a:xfrm>
            <a:off x="214685" y="3212139"/>
            <a:ext cx="2721731" cy="1272400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Functional Requirements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Create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View Leads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Export CSV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Track Conversion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Simple Interface</a:t>
            </a: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  <a:latin typeface="Oswald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222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Mark Offc For MC</vt:lpstr>
      <vt:lpstr>Mark Offc For MC Extra Light</vt:lpstr>
      <vt:lpstr>Mark Offc For MC Medium</vt:lpstr>
      <vt:lpstr>MarkForMC Nrw O</vt:lpstr>
      <vt:lpstr>Oswald</vt:lpstr>
      <vt:lpstr>Raleway</vt:lpstr>
      <vt:lpstr>mc_template_20190705</vt:lpstr>
      <vt:lpstr>Problem Theme – Katalyst NGO</vt:lpstr>
      <vt:lpstr>Problem Statement</vt:lpstr>
      <vt:lpstr>Technology Stack</vt:lpstr>
      <vt:lpstr>Solution Overview</vt:lpstr>
      <vt:lpstr>Solution Overview</vt:lpstr>
      <vt:lpstr>Solution Overview</vt:lpstr>
      <vt:lpstr>Demo/Prototype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Arfat Kadvekar</cp:lastModifiedBy>
  <cp:revision>3</cp:revision>
  <dcterms:created xsi:type="dcterms:W3CDTF">2024-08-20T11:50:05Z</dcterms:created>
  <dcterms:modified xsi:type="dcterms:W3CDTF">2025-08-25T11:43:44Z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