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3"/>
  </p:notesMasterIdLst>
  <p:handoutMasterIdLst>
    <p:handoutMasterId r:id="rId14"/>
  </p:handoutMasterIdLst>
  <p:sldIdLst>
    <p:sldId id="390" r:id="rId2"/>
    <p:sldId id="257" r:id="rId3"/>
    <p:sldId id="258" r:id="rId4"/>
    <p:sldId id="392" r:id="rId5"/>
    <p:sldId id="393" r:id="rId6"/>
    <p:sldId id="394" r:id="rId7"/>
    <p:sldId id="395" r:id="rId8"/>
    <p:sldId id="260" r:id="rId9"/>
    <p:sldId id="259" r:id="rId10"/>
    <p:sldId id="261" r:id="rId11"/>
    <p:sldId id="391" r:id="rId12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92688" autoAdjust="0"/>
  </p:normalViewPr>
  <p:slideViewPr>
    <p:cSldViewPr snapToGrid="0">
      <p:cViewPr varScale="1">
        <p:scale>
          <a:sx n="93" d="100"/>
          <a:sy n="93" d="100"/>
        </p:scale>
        <p:origin x="8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39278-A34E-4D3E-B617-B1D519C8D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592" y="3466431"/>
            <a:ext cx="3124200" cy="1375761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1200" dirty="0"/>
              <a:t>Anaya Patil</a:t>
            </a:r>
            <a:br>
              <a:rPr lang="en-US" sz="1200" dirty="0"/>
            </a:br>
            <a:r>
              <a:rPr lang="en-US" sz="1200" dirty="0"/>
              <a:t>Sejal Band</a:t>
            </a:r>
            <a:br>
              <a:rPr lang="en-US" sz="1200" dirty="0"/>
            </a:br>
            <a:r>
              <a:rPr lang="en-US" sz="1200" dirty="0"/>
              <a:t>Ankita Dagade</a:t>
            </a:r>
            <a:br>
              <a:rPr lang="en-US" sz="1200" dirty="0"/>
            </a:br>
            <a:r>
              <a:rPr lang="en-US" sz="1200" dirty="0"/>
              <a:t>Anushka Kondkar</a:t>
            </a:r>
            <a:br>
              <a:rPr lang="en-US" sz="1200" dirty="0"/>
            </a:br>
            <a:r>
              <a:rPr lang="en-US" sz="1200" dirty="0"/>
              <a:t>Paramjeet Singh</a:t>
            </a:r>
            <a:br>
              <a:rPr lang="en-US" sz="1200" dirty="0"/>
            </a:br>
            <a:r>
              <a:rPr lang="en-US" sz="1200" dirty="0"/>
              <a:t>Ayush Vaidya</a:t>
            </a:r>
            <a:br>
              <a:rPr lang="en-US" sz="1200" dirty="0"/>
            </a:br>
            <a:r>
              <a:rPr lang="en-US" sz="1200" dirty="0"/>
              <a:t>Gaurav Pilania</a:t>
            </a:r>
            <a:br>
              <a:rPr lang="en-US" sz="1200" dirty="0"/>
            </a:br>
            <a:r>
              <a:rPr lang="en-US" sz="1200" dirty="0"/>
              <a:t>Prathamesh </a:t>
            </a:r>
            <a:r>
              <a:rPr lang="en-US" sz="1200" dirty="0" err="1"/>
              <a:t>Chinchole</a:t>
            </a:r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2830351"/>
            <a:ext cx="3123564" cy="273844"/>
          </a:xfrm>
        </p:spPr>
        <p:txBody>
          <a:bodyPr/>
          <a:lstStyle/>
          <a:p>
            <a:r>
              <a:rPr lang="en-US" sz="1000" dirty="0"/>
              <a:t>25</a:t>
            </a:r>
            <a:r>
              <a:rPr lang="en-US" sz="1000" baseline="30000" dirty="0"/>
              <a:t>th</a:t>
            </a:r>
            <a:r>
              <a:rPr lang="en-US" sz="1000" dirty="0"/>
              <a:t> August, 2025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No. 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1415708"/>
            <a:ext cx="6702552" cy="1288943"/>
          </a:xfrm>
        </p:spPr>
        <p:txBody>
          <a:bodyPr/>
          <a:lstStyle/>
          <a:p>
            <a:r>
              <a:rPr lang="en-US" dirty="0"/>
              <a:t>Build a Career Tracking Platform for Skilled Youth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54791D-95DC-C649-865C-8B3A6DCC3E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2467" y="685351"/>
            <a:ext cx="8757854" cy="355787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u="sng" dirty="0"/>
              <a:t>Impact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400" u="sng" dirty="0"/>
              <a:t>For Students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Continuous career support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Access to alumni network &amp; opportunities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400" u="sng" dirty="0"/>
              <a:t>For Institution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Strong evidence of student success (for marketing &amp; accreditations)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Data-driven placement improvement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Stronger alumni relations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1400" u="sng" dirty="0"/>
              <a:t>For Recruiters/Partners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Verified, updated talent pipeline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Easier collaboration for placements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90931"/>
          </a:xfrm>
        </p:spPr>
        <p:txBody>
          <a:bodyPr/>
          <a:lstStyle/>
          <a:p>
            <a:r>
              <a:rPr lang="en-IN" sz="3600" b="1" u="sng" dirty="0"/>
              <a:t>Impact &amp; Future scope :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BDD226-92B6-9CCB-30B9-125010E43A4D}"/>
              </a:ext>
            </a:extLst>
          </p:cNvPr>
          <p:cNvSpPr txBox="1">
            <a:spLocks/>
          </p:cNvSpPr>
          <p:nvPr/>
        </p:nvSpPr>
        <p:spPr bwMode="gray">
          <a:xfrm>
            <a:off x="92467" y="4020050"/>
            <a:ext cx="8556641" cy="1013939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u="sng" dirty="0"/>
              <a:t>Future Scope 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AI Driven Analytics &amp; Chat Bot.</a:t>
            </a:r>
          </a:p>
          <a:p>
            <a:pPr marL="628641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0" dirty="0"/>
              <a:t>Full Integrations With Career Site to maintain up to date beneficiary tracking and career update.</a:t>
            </a:r>
          </a:p>
        </p:txBody>
      </p:sp>
    </p:spTree>
    <p:extLst>
      <p:ext uri="{BB962C8B-B14F-4D97-AF65-F5344CB8AC3E}">
        <p14:creationId xmlns:p14="http://schemas.microsoft.com/office/powerpoint/2010/main" val="356636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6090" y="917611"/>
            <a:ext cx="8191354" cy="3762268"/>
          </a:xfrm>
        </p:spPr>
        <p:txBody>
          <a:bodyPr/>
          <a:lstStyle/>
          <a:p>
            <a:r>
              <a:rPr lang="en-US" sz="1800" dirty="0"/>
              <a:t>Y4D is taking a lot of initiative and effort in upskilling young aspirants, but a major gap exists in post-placement tracking.</a:t>
            </a:r>
          </a:p>
          <a:p>
            <a:r>
              <a:rPr lang="en-US" sz="1800" b="1" u="sng" dirty="0"/>
              <a:t>Key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Inability to track long-term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Lack of centralized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Manual data collection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Absence of a structured digital mechanism</a:t>
            </a:r>
          </a:p>
          <a:p>
            <a:r>
              <a:rPr lang="en-US" sz="1800" b="1" u="sng" dirty="0"/>
              <a:t>Expectation: </a:t>
            </a:r>
          </a:p>
          <a:p>
            <a:r>
              <a:rPr lang="en-US" sz="1800" dirty="0"/>
              <a:t>Build a solution for outgoing students and Y4D administrators to create/update/track the impact Y4D has created in students’ professional careers.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90931"/>
          </a:xfrm>
        </p:spPr>
        <p:txBody>
          <a:bodyPr/>
          <a:lstStyle/>
          <a:p>
            <a:r>
              <a:rPr lang="en-US" sz="3600" b="1" u="sng" dirty="0"/>
              <a:t>Problem Statement Brief:</a:t>
            </a:r>
          </a:p>
        </p:txBody>
      </p:sp>
      <p:pic>
        <p:nvPicPr>
          <p:cNvPr id="1026" name="Picture 2" descr="Y4D Foundation - Y4D Foundation ameongeza picha mpya">
            <a:extLst>
              <a:ext uri="{FF2B5EF4-FFF2-40B4-BE49-F238E27FC236}">
                <a16:creationId xmlns:a16="http://schemas.microsoft.com/office/drawing/2014/main" id="{2426491D-C13C-8D34-4321-7635E81E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75" y="14488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4431" y="829190"/>
            <a:ext cx="8935137" cy="4626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Centralized Beneficiary Database</a:t>
            </a:r>
            <a:r>
              <a:rPr lang="en-US" sz="1600" dirty="0"/>
              <a:t> with their career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Smart Automated data capture to </a:t>
            </a:r>
            <a:r>
              <a:rPr lang="en-IN" sz="1600" b="1" dirty="0"/>
              <a:t>keep</a:t>
            </a:r>
            <a:r>
              <a:rPr lang="en-IN" sz="1600" dirty="0"/>
              <a:t> </a:t>
            </a:r>
            <a:r>
              <a:rPr lang="en-IN" sz="1600" b="1" dirty="0"/>
              <a:t>relevant data via Admin Triggers</a:t>
            </a:r>
            <a:r>
              <a:rPr lang="en-IN" sz="1600" dirty="0"/>
              <a:t>: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Periodic profile review requests via SMS, email,  with rewards.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Auto sync via professional career network portals (e.g. Naukri.com, LinkedIn) with beneficiary consent.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Year-on-year growth tracking based on company tier.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Alumni engagement and their career advice for new joiners.</a:t>
            </a:r>
          </a:p>
          <a:p>
            <a:pPr marL="2857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latin typeface="Mark Offc For MC" panose="020B0504020101010102" pitchFamily="34" charset="0"/>
              </a:rPr>
              <a:t>Admin dashboard with </a:t>
            </a:r>
            <a:r>
              <a:rPr lang="en-US" sz="1600" dirty="0">
                <a:latin typeface="Mark Offc For MC" panose="020B0504020101010102" pitchFamily="34" charset="0"/>
              </a:rPr>
              <a:t>real time analytics </a:t>
            </a:r>
            <a:r>
              <a:rPr lang="en-US" sz="1600" b="0" dirty="0">
                <a:latin typeface="Mark Offc For MC" panose="020B0504020101010102" pitchFamily="34" charset="0"/>
              </a:rPr>
              <a:t>and reporting.</a:t>
            </a:r>
          </a:p>
          <a:p>
            <a:pPr marL="2857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Mark Offc For MC" panose="020B0504020101010102" pitchFamily="34" charset="0"/>
              </a:rPr>
              <a:t>Key Features :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dirty="0"/>
              <a:t>Multi Tenancy </a:t>
            </a:r>
            <a:r>
              <a:rPr lang="en-IN" sz="1600" b="0" dirty="0"/>
              <a:t>support scalability.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dirty="0"/>
              <a:t>Admin Portal </a:t>
            </a:r>
            <a:r>
              <a:rPr lang="en-IN" sz="1600" b="0" dirty="0"/>
              <a:t>to Manage Overall System &amp; Triggers For Periodic Data Upgrade with incentives.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dirty="0"/>
              <a:t>Clerk Module </a:t>
            </a:r>
            <a:r>
              <a:rPr lang="en-IN" sz="1600" b="0" dirty="0"/>
              <a:t>to Support Single And Bulk Student Registration.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dirty="0"/>
              <a:t>Student Module </a:t>
            </a:r>
            <a:r>
              <a:rPr lang="en-IN" sz="1600" b="0" dirty="0"/>
              <a:t>to Manage Profile  and Career Advice for juniors , to view their fellows &amp; Organization Progress.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endParaRPr lang="en-IN" sz="1600" b="0" dirty="0"/>
          </a:p>
          <a:p>
            <a:pPr marL="971533" lvl="2" indent="-285750">
              <a:buFont typeface="Courier New" panose="02070309020205020404" pitchFamily="49" charset="0"/>
              <a:buChar char="o"/>
            </a:pPr>
            <a:endParaRPr lang="en-IN" sz="1600" b="0" dirty="0"/>
          </a:p>
          <a:p>
            <a:pPr lvl="2"/>
            <a:endParaRPr lang="en-IN" b="0" dirty="0"/>
          </a:p>
          <a:p>
            <a:pPr lvl="2"/>
            <a:endParaRPr lang="en-IN" b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" y="118153"/>
            <a:ext cx="8412854" cy="590931"/>
          </a:xfrm>
        </p:spPr>
        <p:txBody>
          <a:bodyPr/>
          <a:lstStyle/>
          <a:p>
            <a:r>
              <a:rPr lang="en-IN" sz="3600" b="1" u="sng" dirty="0"/>
              <a:t>Solution Overview:</a:t>
            </a:r>
          </a:p>
        </p:txBody>
      </p:sp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900EF-96F8-32D0-3527-6AC090D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DDB7C-965A-4AC8-F22F-162FC3C4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6513-EC3F-2739-7098-0804D2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374D0-5B6B-14C8-91D1-FFDC844A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884516"/>
            <a:ext cx="7669844" cy="3643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72697A-13F9-A2C5-482B-C10B066D158D}"/>
              </a:ext>
            </a:extLst>
          </p:cNvPr>
          <p:cNvSpPr txBox="1"/>
          <p:nvPr/>
        </p:nvSpPr>
        <p:spPr bwMode="gray">
          <a:xfrm>
            <a:off x="2987211" y="232064"/>
            <a:ext cx="31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00" b="1" dirty="0"/>
              <a:t>Landing Page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9972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FD1D7-9130-6A68-FB93-3212BEA8AD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2BEF-B403-E02E-C51F-F1D8AD755F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623709-9B92-50C9-483D-D50ED273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92025"/>
            <a:ext cx="8412855" cy="369332"/>
          </a:xfrm>
        </p:spPr>
        <p:txBody>
          <a:bodyPr/>
          <a:lstStyle/>
          <a:p>
            <a:pPr algn="ctr"/>
            <a:r>
              <a:rPr lang="en-US" sz="2000" b="1" dirty="0"/>
              <a:t>Clerk Dashboard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FD7E7-BAEE-A16C-743A-D523FE31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1" y="744209"/>
            <a:ext cx="5714906" cy="3883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22128-E8A5-6345-91AB-D12911C3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59" y="658865"/>
            <a:ext cx="2911784" cy="40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D5239B-55E6-2F16-E74E-1E916F4BB3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6895-430B-625A-2905-853B4AF591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8DDB-D20C-DD0A-B7F7-CA25B7B2C8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B3A18C-B43E-91AB-F099-B8A52C61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92025"/>
            <a:ext cx="8412855" cy="369332"/>
          </a:xfrm>
        </p:spPr>
        <p:txBody>
          <a:bodyPr/>
          <a:lstStyle/>
          <a:p>
            <a:pPr algn="ctr"/>
            <a:r>
              <a:rPr lang="en-US" sz="2000" b="1" dirty="0"/>
              <a:t>Admin Dashboard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C9206-BE88-CABE-22DF-61406DE5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906"/>
            <a:ext cx="9144000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8814D-D365-5D71-6E40-AB04CE82C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257E-31CA-2317-D6D6-AEFECFB13B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80A4-E0AB-DCB7-5D1A-9A2463771B0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2779FF-3E7B-B28D-B7E7-4636415C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92025"/>
            <a:ext cx="8412855" cy="369332"/>
          </a:xfrm>
        </p:spPr>
        <p:txBody>
          <a:bodyPr/>
          <a:lstStyle/>
          <a:p>
            <a:pPr algn="ctr"/>
            <a:r>
              <a:rPr lang="en-US" sz="2000" b="1" dirty="0"/>
              <a:t>Student Dashboard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613D4-E527-091E-3A2A-604CE405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530317"/>
            <a:ext cx="8539326" cy="4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7492" y="907354"/>
            <a:ext cx="8412854" cy="13408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90931"/>
          </a:xfrm>
        </p:spPr>
        <p:txBody>
          <a:bodyPr/>
          <a:lstStyle/>
          <a:p>
            <a:r>
              <a:rPr lang="en-IN" sz="3600" b="1" u="sng" dirty="0"/>
              <a:t>Demo/Prototype</a:t>
            </a: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3E23E-97E6-7D2C-DE4F-4C4D78B7B6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4" y="864477"/>
            <a:ext cx="8247888" cy="4083257"/>
          </a:xfrm>
        </p:spPr>
        <p:txBody>
          <a:bodyPr/>
          <a:lstStyle/>
          <a:p>
            <a:r>
              <a:rPr lang="en-IN" b="1" dirty="0"/>
              <a:t>Frontend </a:t>
            </a:r>
            <a:r>
              <a:rPr lang="en-IN" dirty="0"/>
              <a:t>: React.js, Vite</a:t>
            </a:r>
          </a:p>
          <a:p>
            <a:r>
              <a:rPr lang="en-IN" b="1" dirty="0"/>
              <a:t>Backend Application Layer </a:t>
            </a:r>
            <a:r>
              <a:rPr lang="en-IN" dirty="0"/>
              <a:t>: Node.js, Express.</a:t>
            </a:r>
          </a:p>
          <a:p>
            <a:r>
              <a:rPr lang="en-IN" b="1" dirty="0"/>
              <a:t>Database </a:t>
            </a:r>
            <a:r>
              <a:rPr lang="en-IN" dirty="0"/>
              <a:t>: Mongo DB</a:t>
            </a:r>
          </a:p>
          <a:p>
            <a:r>
              <a:rPr lang="en-IN" b="1" dirty="0"/>
              <a:t>Security </a:t>
            </a:r>
            <a:r>
              <a:rPr lang="en-IN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Password based system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in transit secured with https (TLS 1.2).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at rest :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Password stored as Hash value only.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DB Level data encryption and Field level encryption planned in future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Privacy </a:t>
            </a:r>
            <a:r>
              <a:rPr lang="en-IN" dirty="0"/>
              <a:t>:	 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During Enrolment Admin will get Consent to use beneficiary contact details and carrier site public ID for message broadcasting and data </a:t>
            </a:r>
            <a:r>
              <a:rPr lang="en-IN" b="0"/>
              <a:t>refresh.</a:t>
            </a:r>
          </a:p>
          <a:p>
            <a:pPr lvl="1"/>
            <a:endParaRPr lang="en-IN" b="0" dirty="0"/>
          </a:p>
          <a:p>
            <a:pPr lvl="1"/>
            <a:r>
              <a:rPr lang="en-IN" b="0" dirty="0"/>
              <a:t>https://github.com/Mastercard-Code-For-Change-2-0/Team-9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35531"/>
          </a:xfrm>
        </p:spPr>
        <p:txBody>
          <a:bodyPr/>
          <a:lstStyle/>
          <a:p>
            <a:r>
              <a:rPr lang="en-IN" sz="3200" b="1" u="sng" dirty="0"/>
              <a:t>Technology Stack , Security &amp; Privacy</a:t>
            </a:r>
          </a:p>
        </p:txBody>
      </p:sp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500</Words>
  <Application>Microsoft Office PowerPoint</Application>
  <PresentationFormat>On-screen Show (16:9)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Mark Offc For MC</vt:lpstr>
      <vt:lpstr>Mark Offc For MC Extra Light</vt:lpstr>
      <vt:lpstr>Mark Offc For MC Medium</vt:lpstr>
      <vt:lpstr>MarkForMC Nrw O</vt:lpstr>
      <vt:lpstr>mc_template_20190705</vt:lpstr>
      <vt:lpstr>Build a Career Tracking Platform for Skilled Youth</vt:lpstr>
      <vt:lpstr>Problem Statement Brief:</vt:lpstr>
      <vt:lpstr>Solution Overview:</vt:lpstr>
      <vt:lpstr>PowerPoint Presentation</vt:lpstr>
      <vt:lpstr>Clerk Dashboard</vt:lpstr>
      <vt:lpstr>Admin Dashboard</vt:lpstr>
      <vt:lpstr>Student Dashboard</vt:lpstr>
      <vt:lpstr>Demo/Prototype</vt:lpstr>
      <vt:lpstr>Technology Stack , Security &amp; Privacy</vt:lpstr>
      <vt:lpstr>Impact &amp; Future scope : 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Anushka Kondkar</cp:lastModifiedBy>
  <cp:revision>4</cp:revision>
  <dcterms:created xsi:type="dcterms:W3CDTF">2024-08-20T11:50:05Z</dcterms:created>
  <dcterms:modified xsi:type="dcterms:W3CDTF">2025-08-25T11:52:07Z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