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9"/>
  </p:notesMasterIdLst>
  <p:handoutMasterIdLst>
    <p:handoutMasterId r:id="rId10"/>
  </p:handoutMasterIdLst>
  <p:sldIdLst>
    <p:sldId id="390" r:id="rId2"/>
    <p:sldId id="257" r:id="rId3"/>
    <p:sldId id="258" r:id="rId4"/>
    <p:sldId id="260" r:id="rId5"/>
    <p:sldId id="259" r:id="rId6"/>
    <p:sldId id="261" r:id="rId7"/>
    <p:sldId id="391" r:id="rId8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423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5" autoAdjust="0"/>
    <p:restoredTop sz="92688" autoAdjust="0"/>
  </p:normalViewPr>
  <p:slideViewPr>
    <p:cSldViewPr snapToGrid="0">
      <p:cViewPr varScale="1">
        <p:scale>
          <a:sx n="93" d="100"/>
          <a:sy n="93" d="100"/>
        </p:scale>
        <p:origin x="71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1C93-C6C5-43C9-BDBB-3B3926036F6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39278-A34E-4D3E-B617-B1D519C8D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592" y="3466431"/>
            <a:ext cx="3124200" cy="1375761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1200" dirty="0"/>
              <a:t>Anaya Patil</a:t>
            </a:r>
            <a:br>
              <a:rPr lang="en-US" sz="1200" dirty="0"/>
            </a:br>
            <a:r>
              <a:rPr lang="en-US" sz="1200" dirty="0"/>
              <a:t>Sejal Band</a:t>
            </a:r>
            <a:br>
              <a:rPr lang="en-US" sz="1200" dirty="0"/>
            </a:br>
            <a:r>
              <a:rPr lang="en-US" sz="1200" dirty="0"/>
              <a:t>Ankita Dagade</a:t>
            </a:r>
            <a:br>
              <a:rPr lang="en-US" sz="1200" dirty="0"/>
            </a:br>
            <a:r>
              <a:rPr lang="en-US" sz="1200" dirty="0"/>
              <a:t>Anushka Kondkar</a:t>
            </a:r>
            <a:br>
              <a:rPr lang="en-US" sz="1200" dirty="0"/>
            </a:br>
            <a:r>
              <a:rPr lang="en-US" sz="1200" dirty="0"/>
              <a:t>Paramjeet Singh</a:t>
            </a:r>
            <a:br>
              <a:rPr lang="en-US" sz="1200" dirty="0"/>
            </a:br>
            <a:r>
              <a:rPr lang="en-US" sz="1200" dirty="0"/>
              <a:t>Ayush Vaidya</a:t>
            </a:r>
            <a:br>
              <a:rPr lang="en-US" sz="1200" dirty="0"/>
            </a:br>
            <a:r>
              <a:rPr lang="en-US" sz="1200" dirty="0"/>
              <a:t>Gaurav Pilania</a:t>
            </a:r>
            <a:br>
              <a:rPr lang="en-US" sz="1200" dirty="0"/>
            </a:br>
            <a:r>
              <a:rPr lang="en-US" sz="1200" dirty="0"/>
              <a:t>Prathamesh </a:t>
            </a:r>
            <a:r>
              <a:rPr lang="en-US" sz="1200" dirty="0" err="1"/>
              <a:t>Chinchole</a:t>
            </a:r>
            <a:endParaRPr 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591" y="2830351"/>
            <a:ext cx="3123564" cy="273844"/>
          </a:xfrm>
        </p:spPr>
        <p:txBody>
          <a:bodyPr/>
          <a:lstStyle/>
          <a:p>
            <a:r>
              <a:rPr lang="en-US" sz="1000" dirty="0"/>
              <a:t>25</a:t>
            </a:r>
            <a:r>
              <a:rPr lang="en-US" sz="1000" baseline="30000" dirty="0"/>
              <a:t>th</a:t>
            </a:r>
            <a:r>
              <a:rPr lang="en-US" sz="1000" dirty="0"/>
              <a:t> August, 2025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No. 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" y="1415708"/>
            <a:ext cx="6702552" cy="1288943"/>
          </a:xfrm>
        </p:spPr>
        <p:txBody>
          <a:bodyPr/>
          <a:lstStyle/>
          <a:p>
            <a:r>
              <a:rPr lang="en-US" dirty="0"/>
              <a:t>Build a Career Tracking Platform for Skilled Youth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6090" y="917611"/>
            <a:ext cx="8191354" cy="3308278"/>
          </a:xfrm>
        </p:spPr>
        <p:txBody>
          <a:bodyPr/>
          <a:lstStyle/>
          <a:p>
            <a:r>
              <a:rPr lang="en-US" sz="1800" dirty="0"/>
              <a:t>Y4D is taking a lot of initiative and effort in upskilling young aspirants, but a major gap exists in post-placement tracking.</a:t>
            </a:r>
          </a:p>
          <a:p>
            <a:r>
              <a:rPr lang="en-US" sz="1800" u="sng" dirty="0"/>
              <a:t>Key 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Inability to track long-term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Lack of centralized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Manual data collection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Absence of a structured digital mechanism</a:t>
            </a:r>
          </a:p>
          <a:p>
            <a:r>
              <a:rPr lang="en-US" sz="1800" u="sng" dirty="0"/>
              <a:t>Expectation: </a:t>
            </a:r>
          </a:p>
          <a:p>
            <a:r>
              <a:rPr lang="en-US" sz="1800" dirty="0"/>
              <a:t>Build a solution for outgoing students and Y4D administrators to create/update/track the impact Y4D has created in students’ professional careers.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590931"/>
          </a:xfrm>
        </p:spPr>
        <p:txBody>
          <a:bodyPr/>
          <a:lstStyle/>
          <a:p>
            <a:r>
              <a:rPr lang="en-US" sz="3600" dirty="0"/>
              <a:t>Problem Statement Brief: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A42F98-6C9F-3F4D-6009-0D0C27F38FD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4431" y="639118"/>
            <a:ext cx="8935137" cy="46263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Centralized Beneficiary Database with their carrier progression.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Smart Automated data capture to keep relevant data via Admin Triggers: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Periodic profile review requests via SMS, email,  with rewards.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Auto sync via professional career network portals (e.g. Naukri.com, LinkedIn) with beneficiary consent.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Year-on-year growth tracking based on company tier.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Alumni Engagement And Their Carrier Advice for new joiners.</a:t>
            </a:r>
          </a:p>
          <a:p>
            <a:pPr marL="2857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latin typeface="Mark Offc For MC" panose="020B0504020101010102" pitchFamily="34" charset="0"/>
              </a:rPr>
              <a:t>Admin dashboard with real time analytics and reporting.</a:t>
            </a:r>
          </a:p>
          <a:p>
            <a:pPr marL="285750" lvl="2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0" dirty="0">
                <a:latin typeface="Mark Offc For MC" panose="020B0504020101010102" pitchFamily="34" charset="0"/>
              </a:rPr>
              <a:t>Key Features 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Multi Tenancy support scalability.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Admin Portal to Manage Overall System &amp; Triggers For Periodic Data Upgrade with incentives.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Clerk Module to Support Single And Bulk Student Registration.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r>
              <a:rPr lang="en-IN" sz="1600" b="0" dirty="0"/>
              <a:t>Student Module to Manage Profile  and Carrier Advice for </a:t>
            </a:r>
            <a:r>
              <a:rPr lang="en-IN" sz="1600" b="0" dirty="0" err="1"/>
              <a:t>junier</a:t>
            </a:r>
            <a:r>
              <a:rPr lang="en-IN" sz="1600" b="0" dirty="0"/>
              <a:t> , to view their fellow &amp; Organization Progress.</a:t>
            </a:r>
          </a:p>
          <a:p>
            <a:pPr marL="971533" lvl="2" indent="-285750">
              <a:buFont typeface="Courier New" panose="02070309020205020404" pitchFamily="49" charset="0"/>
              <a:buChar char="o"/>
            </a:pPr>
            <a:endParaRPr lang="en-IN" sz="1600" b="0" dirty="0"/>
          </a:p>
          <a:p>
            <a:pPr marL="971533" lvl="2" indent="-285750">
              <a:buFont typeface="Courier New" panose="02070309020205020404" pitchFamily="49" charset="0"/>
              <a:buChar char="o"/>
            </a:pPr>
            <a:endParaRPr lang="en-IN" sz="1600" b="0" dirty="0"/>
          </a:p>
          <a:p>
            <a:pPr lvl="2"/>
            <a:endParaRPr lang="en-IN" b="0" dirty="0"/>
          </a:p>
          <a:p>
            <a:pPr lvl="2"/>
            <a:endParaRPr lang="en-IN" b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12854" cy="590931"/>
          </a:xfrm>
        </p:spPr>
        <p:txBody>
          <a:bodyPr/>
          <a:lstStyle/>
          <a:p>
            <a:r>
              <a:rPr lang="en-IN" sz="3600" dirty="0"/>
              <a:t>Solution Overview:</a:t>
            </a:r>
          </a:p>
        </p:txBody>
      </p:sp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66C9E-0BA8-10F3-04DB-CB9888615D7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8412854" cy="1340880"/>
          </a:xfrm>
        </p:spPr>
        <p:txBody>
          <a:bodyPr/>
          <a:lstStyle/>
          <a:p>
            <a:r>
              <a:rPr lang="en-IN" b="1" dirty="0"/>
              <a:t>Guideline</a:t>
            </a:r>
            <a:r>
              <a:rPr lang="en-IN" dirty="0"/>
              <a:t>: URL of your working solution</a:t>
            </a:r>
          </a:p>
          <a:p>
            <a:r>
              <a:rPr lang="en-IN" b="1" dirty="0"/>
              <a:t>Nice to have: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add mock screens screenshot as well to demonstrate the user journey/workflow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 can add any analytics dashboard related screenshots if designed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Demo/Prototype</a:t>
            </a:r>
          </a:p>
        </p:txBody>
      </p:sp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3E23E-97E6-7D2C-DE4F-4C4D78B7B6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5"/>
            <a:ext cx="8247888" cy="4083257"/>
          </a:xfrm>
        </p:spPr>
        <p:txBody>
          <a:bodyPr/>
          <a:lstStyle/>
          <a:p>
            <a:r>
              <a:rPr lang="en-IN" b="1" dirty="0"/>
              <a:t>Frontend </a:t>
            </a:r>
            <a:r>
              <a:rPr lang="en-IN" dirty="0"/>
              <a:t>: </a:t>
            </a:r>
          </a:p>
          <a:p>
            <a:r>
              <a:rPr lang="en-IN" b="1" dirty="0"/>
              <a:t>Backend Application Layer</a:t>
            </a:r>
            <a:r>
              <a:rPr lang="en-IN" dirty="0"/>
              <a:t>: </a:t>
            </a:r>
          </a:p>
          <a:p>
            <a:r>
              <a:rPr lang="en-IN" b="1" dirty="0"/>
              <a:t>Database </a:t>
            </a:r>
            <a:r>
              <a:rPr lang="en-IN" dirty="0"/>
              <a:t>: </a:t>
            </a:r>
          </a:p>
          <a:p>
            <a:r>
              <a:rPr lang="en-IN" b="1" dirty="0"/>
              <a:t>Security </a:t>
            </a:r>
            <a:r>
              <a:rPr lang="en-IN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Password based system Login.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in transit secured with https (TLS 1.2).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at Rest :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IN" b="0" dirty="0"/>
              <a:t>Password stored as Hash value only.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IN" b="0" dirty="0"/>
              <a:t>DB Level data encryption and Field level encryption planned in future scope.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Privacy </a:t>
            </a:r>
            <a:r>
              <a:rPr lang="en-IN" dirty="0"/>
              <a:t>:	 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IN" b="0" dirty="0"/>
              <a:t>While Enrolment Admin will get Consent to use beneficiary contact details and carrier site public id for message broadcasting and data refresh.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B09AEC-A705-573C-E7B3-27770D52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, Security &amp; Privacy</a:t>
            </a:r>
          </a:p>
        </p:txBody>
      </p:sp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August 25, 2025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54791D-95DC-C649-865C-8B3A6DCC3E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3679" y="782956"/>
            <a:ext cx="8556641" cy="31273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00" b="1" u="sng" dirty="0"/>
              <a:t>Impact </a:t>
            </a:r>
          </a:p>
          <a:p>
            <a:pPr>
              <a:lnSpc>
                <a:spcPct val="100000"/>
              </a:lnSpc>
            </a:pPr>
            <a:r>
              <a:rPr lang="en-IN" sz="900" u="sng" dirty="0"/>
              <a:t>For Students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Continuous career support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Access to alumni network &amp; opportunities</a:t>
            </a:r>
          </a:p>
          <a:p>
            <a:pPr>
              <a:lnSpc>
                <a:spcPct val="100000"/>
              </a:lnSpc>
            </a:pPr>
            <a:r>
              <a:rPr lang="en-IN" sz="900" u="sng" dirty="0"/>
              <a:t>For Institution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Strong evidence of student success (for marketing &amp; accreditations)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Data-driven placement improvement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Stronger alumni relations</a:t>
            </a:r>
          </a:p>
          <a:p>
            <a:pPr>
              <a:lnSpc>
                <a:spcPct val="100000"/>
              </a:lnSpc>
            </a:pPr>
            <a:r>
              <a:rPr lang="en-IN" sz="900" u="sng" dirty="0"/>
              <a:t>For Recruiters/Partners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Verified, updated talent pipeline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Easier collaboration for placements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4" y="192025"/>
            <a:ext cx="8412854" cy="590931"/>
          </a:xfrm>
        </p:spPr>
        <p:txBody>
          <a:bodyPr/>
          <a:lstStyle/>
          <a:p>
            <a:r>
              <a:rPr lang="en-IN" sz="3600" dirty="0"/>
              <a:t>Impact &amp; Future scope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CBDD226-92B6-9CCB-30B9-125010E43A4D}"/>
              </a:ext>
            </a:extLst>
          </p:cNvPr>
          <p:cNvSpPr txBox="1">
            <a:spLocks/>
          </p:cNvSpPr>
          <p:nvPr/>
        </p:nvSpPr>
        <p:spPr bwMode="gray">
          <a:xfrm>
            <a:off x="271791" y="4070716"/>
            <a:ext cx="8556641" cy="1013939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>
            <a:lvl1pPr marL="0" indent="0" algn="l" defTabSz="685783" rtl="0" eaLnBrk="1" latinLnBrk="0" hangingPunct="1">
              <a:lnSpc>
                <a:spcPct val="90000"/>
              </a:lnSpc>
              <a:spcBef>
                <a:spcPts val="1200"/>
              </a:spcBef>
              <a:buFont typeface="Mark Offc For MC" panose="020B0504020101010102" pitchFamily="34" charset="0"/>
              <a:buNone/>
              <a:defRPr sz="1400" b="0" kern="1200">
                <a:solidFill>
                  <a:schemeClr val="tx1"/>
                </a:solidFill>
                <a:latin typeface="Mark Offc For MC" panose="020B0504020101010102" pitchFamily="34" charset="0"/>
                <a:ea typeface="+mn-ea"/>
                <a:cs typeface="+mn-cs"/>
              </a:defRPr>
            </a:lvl1pPr>
            <a:lvl2pPr marL="342891" indent="0" algn="l" defTabSz="685783" rtl="0" eaLnBrk="1" latinLnBrk="0" hangingPunct="1">
              <a:lnSpc>
                <a:spcPct val="90000"/>
              </a:lnSpc>
              <a:spcBef>
                <a:spcPts val="200"/>
              </a:spcBef>
              <a:buFont typeface="Mark Offc For MC" panose="020B0504020101010102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351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674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685783" rtl="0" eaLnBrk="1" latinLnBrk="0" hangingPunct="1">
              <a:lnSpc>
                <a:spcPct val="90000"/>
              </a:lnSpc>
              <a:spcBef>
                <a:spcPts val="300"/>
              </a:spcBef>
              <a:buFont typeface="Mark Offc For MC" panose="020B0504020101010102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457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349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40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131" indent="0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Mark Offc For MC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900" b="1" u="sng" dirty="0"/>
              <a:t>Future Scope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AI Driven Analytics &amp; Chat Bot.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900" dirty="0"/>
              <a:t>Full Integrations With Career Site to maintain up to date beneficiary tracking and carrier update.</a:t>
            </a:r>
          </a:p>
        </p:txBody>
      </p:sp>
    </p:spTree>
    <p:extLst>
      <p:ext uri="{BB962C8B-B14F-4D97-AF65-F5344CB8AC3E}">
        <p14:creationId xmlns:p14="http://schemas.microsoft.com/office/powerpoint/2010/main" val="356636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484</Words>
  <Application>Microsoft Office PowerPoint</Application>
  <PresentationFormat>On-screen Show (16:9)</PresentationFormat>
  <Paragraphs>75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Courier New</vt:lpstr>
      <vt:lpstr>Mark Offc For MC</vt:lpstr>
      <vt:lpstr>Mark Offc For MC Extra Light</vt:lpstr>
      <vt:lpstr>Mark Offc For MC Medium</vt:lpstr>
      <vt:lpstr>MarkForMC Nrw O</vt:lpstr>
      <vt:lpstr>mc_template_20190705</vt:lpstr>
      <vt:lpstr>Build a Career Tracking Platform for Skilled Youth</vt:lpstr>
      <vt:lpstr>Problem Statement Brief:</vt:lpstr>
      <vt:lpstr>Solution Overview:</vt:lpstr>
      <vt:lpstr>Demo/Prototype</vt:lpstr>
      <vt:lpstr>Technology Stack , Security &amp; Privacy</vt:lpstr>
      <vt:lpstr>Impact &amp; Future scope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Anushka Kondkar</cp:lastModifiedBy>
  <cp:revision>2</cp:revision>
  <dcterms:created xsi:type="dcterms:W3CDTF">2024-08-20T11:50:05Z</dcterms:created>
  <dcterms:modified xsi:type="dcterms:W3CDTF">2025-08-25T10:59:16Z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