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hUo+fVKIJbx+gUym8eu+qwQlRU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font" Target="fonts/RobotoSlab-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8d2b19cd12_0_388"/>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28d2b19cd12_0_388"/>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28d2b19cd12_0_388"/>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28d2b19cd12_0_388"/>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4" name="Google Shape;14;g28d2b19cd12_0_388"/>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5" name="Google Shape;15;g28d2b19cd12_0_38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28d2b19cd12_0_431"/>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g28d2b19cd12_0_431"/>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5" name="Google Shape;55;g28d2b19cd12_0_431"/>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6" name="Google Shape;56;g28d2b19cd12_0_4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28d2b19cd12_0_4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pic>
        <p:nvPicPr>
          <p:cNvPr descr="HD-ShadowLong.png" id="60" name="Google Shape;60;g28d2b19cd12_0_438"/>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61" name="Google Shape;61;g28d2b19cd12_0_438"/>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62" name="Google Shape;62;g28d2b19cd12_0_438"/>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8d2b19cd12_0_438"/>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28d2b19cd12_0_438"/>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5" name="Google Shape;65;g28d2b19cd12_0_438"/>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1600"/>
              </a:spcBef>
              <a:spcAft>
                <a:spcPts val="0"/>
              </a:spcAft>
              <a:buClr>
                <a:schemeClr val="lt1"/>
              </a:buClr>
              <a:buSzPts val="1800"/>
              <a:buChar char="○"/>
              <a:defRPr/>
            </a:lvl2pPr>
            <a:lvl3pPr indent="-342900" lvl="2" marL="1371600" rtl="0" algn="l">
              <a:lnSpc>
                <a:spcPct val="90000"/>
              </a:lnSpc>
              <a:spcBef>
                <a:spcPts val="1600"/>
              </a:spcBef>
              <a:spcAft>
                <a:spcPts val="0"/>
              </a:spcAft>
              <a:buClr>
                <a:schemeClr val="lt1"/>
              </a:buClr>
              <a:buSzPts val="1800"/>
              <a:buChar char="■"/>
              <a:defRPr/>
            </a:lvl3pPr>
            <a:lvl4pPr indent="-342900" lvl="3" marL="1828800" rtl="0" algn="l">
              <a:lnSpc>
                <a:spcPct val="90000"/>
              </a:lnSpc>
              <a:spcBef>
                <a:spcPts val="1600"/>
              </a:spcBef>
              <a:spcAft>
                <a:spcPts val="0"/>
              </a:spcAft>
              <a:buClr>
                <a:schemeClr val="lt1"/>
              </a:buClr>
              <a:buSzPts val="1800"/>
              <a:buChar char="●"/>
              <a:defRPr/>
            </a:lvl4pPr>
            <a:lvl5pPr indent="-342900" lvl="4" marL="2286000" rtl="0" algn="l">
              <a:lnSpc>
                <a:spcPct val="90000"/>
              </a:lnSpc>
              <a:spcBef>
                <a:spcPts val="1600"/>
              </a:spcBef>
              <a:spcAft>
                <a:spcPts val="0"/>
              </a:spcAft>
              <a:buClr>
                <a:schemeClr val="lt1"/>
              </a:buClr>
              <a:buSzPts val="1800"/>
              <a:buChar char="○"/>
              <a:defRPr/>
            </a:lvl5pPr>
            <a:lvl6pPr indent="-342900" lvl="5" marL="2743200" rtl="0" algn="l">
              <a:lnSpc>
                <a:spcPct val="90000"/>
              </a:lnSpc>
              <a:spcBef>
                <a:spcPts val="1600"/>
              </a:spcBef>
              <a:spcAft>
                <a:spcPts val="0"/>
              </a:spcAft>
              <a:buClr>
                <a:schemeClr val="lt1"/>
              </a:buClr>
              <a:buSzPts val="1800"/>
              <a:buChar char="■"/>
              <a:defRPr/>
            </a:lvl6pPr>
            <a:lvl7pPr indent="-342900" lvl="6" marL="3200400" rtl="0" algn="l">
              <a:lnSpc>
                <a:spcPct val="90000"/>
              </a:lnSpc>
              <a:spcBef>
                <a:spcPts val="1600"/>
              </a:spcBef>
              <a:spcAft>
                <a:spcPts val="0"/>
              </a:spcAft>
              <a:buClr>
                <a:schemeClr val="lt1"/>
              </a:buClr>
              <a:buSzPts val="1800"/>
              <a:buChar char="●"/>
              <a:defRPr/>
            </a:lvl7pPr>
            <a:lvl8pPr indent="-342900" lvl="7" marL="3657600" rtl="0" algn="l">
              <a:lnSpc>
                <a:spcPct val="90000"/>
              </a:lnSpc>
              <a:spcBef>
                <a:spcPts val="1600"/>
              </a:spcBef>
              <a:spcAft>
                <a:spcPts val="0"/>
              </a:spcAft>
              <a:buClr>
                <a:schemeClr val="lt1"/>
              </a:buClr>
              <a:buSzPts val="1800"/>
              <a:buChar char="○"/>
              <a:defRPr/>
            </a:lvl8pPr>
            <a:lvl9pPr indent="-342900" lvl="8" marL="4114800" rtl="0" algn="l">
              <a:lnSpc>
                <a:spcPct val="90000"/>
              </a:lnSpc>
              <a:spcBef>
                <a:spcPts val="1600"/>
              </a:spcBef>
              <a:spcAft>
                <a:spcPts val="1600"/>
              </a:spcAft>
              <a:buClr>
                <a:schemeClr val="lt1"/>
              </a:buClr>
              <a:buSzPts val="1800"/>
              <a:buChar char="■"/>
              <a:defRPr/>
            </a:lvl9pPr>
          </a:lstStyle>
          <a:p/>
        </p:txBody>
      </p:sp>
      <p:sp>
        <p:nvSpPr>
          <p:cNvPr id="66" name="Google Shape;66;g28d2b19cd12_0_438"/>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28d2b19cd12_0_438"/>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g28d2b19cd12_0_438"/>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28d2b19cd12_0_395"/>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28d2b19cd12_0_395"/>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9" name="Google Shape;19;g28d2b19cd12_0_39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28d2b19cd12_0_399"/>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8d2b19cd12_0_399"/>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g28d2b19cd12_0_399"/>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g28d2b19cd12_0_3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28d2b19cd12_0_404"/>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28d2b19cd12_0_404"/>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g28d2b19cd12_0_404"/>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g28d2b19cd12_0_404"/>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0" name="Google Shape;30;g28d2b19cd12_0_4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8d2b19cd12_0_410"/>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3" name="Google Shape;33;g28d2b19cd12_0_4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28d2b19cd12_0_413"/>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28d2b19cd12_0_413"/>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7" name="Google Shape;37;g28d2b19cd12_0_413"/>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g28d2b19cd12_0_4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8d2b19cd12_0_41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 name="Google Shape;41;g28d2b19cd12_0_4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8d2b19cd12_0_421"/>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 name="Google Shape;44;g28d2b19cd12_0_421"/>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28d2b19cd12_0_421"/>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6" name="Google Shape;46;g28d2b19cd12_0_421"/>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47" name="Google Shape;47;g28d2b19cd12_0_421"/>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8" name="Google Shape;48;g28d2b19cd12_0_4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28d2b19cd12_0_428"/>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1" name="Google Shape;51;g28d2b19cd12_0_4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28d2b19cd12_0_384"/>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7" name="Google Shape;7;g28d2b19cd12_0_384"/>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8" name="Google Shape;8;g28d2b19cd12_0_38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4F5C"/>
            </a:gs>
            <a:gs pos="88000">
              <a:srgbClr val="1FAAC6"/>
            </a:gs>
            <a:gs pos="100000">
              <a:srgbClr val="0A2161"/>
            </a:gs>
          </a:gsLst>
          <a:lin ang="2519868" scaled="0"/>
        </a:gradFill>
      </p:bgPr>
    </p:bg>
    <p:spTree>
      <p:nvGrpSpPr>
        <p:cNvPr id="72" name="Shape 72"/>
        <p:cNvGrpSpPr/>
        <p:nvPr/>
      </p:nvGrpSpPr>
      <p:grpSpPr>
        <a:xfrm>
          <a:off x="0" y="0"/>
          <a:ext cx="0" cy="0"/>
          <a:chOff x="0" y="0"/>
          <a:chExt cx="0" cy="0"/>
        </a:xfrm>
      </p:grpSpPr>
      <p:sp>
        <p:nvSpPr>
          <p:cNvPr id="73" name="Google Shape;73;p1"/>
          <p:cNvSpPr txBox="1"/>
          <p:nvPr>
            <p:ph type="ctrTitle"/>
          </p:nvPr>
        </p:nvSpPr>
        <p:spPr>
          <a:xfrm>
            <a:off x="2240402" y="1585234"/>
            <a:ext cx="7711200" cy="19431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CREDIT CARD DEFAULTS PREDICTION</a:t>
            </a:r>
            <a:endParaRPr/>
          </a:p>
        </p:txBody>
      </p:sp>
      <p:sp>
        <p:nvSpPr>
          <p:cNvPr id="74" name="Google Shape;74;p1"/>
          <p:cNvSpPr txBox="1"/>
          <p:nvPr/>
        </p:nvSpPr>
        <p:spPr>
          <a:xfrm>
            <a:off x="9647700" y="6209025"/>
            <a:ext cx="18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Roboto Slab"/>
                <a:ea typeface="Roboto Slab"/>
                <a:cs typeface="Roboto Slab"/>
                <a:sym typeface="Roboto Slab"/>
              </a:rPr>
              <a:t>Master_Neuron</a:t>
            </a:r>
            <a:endParaRPr b="1">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Model Selection</a:t>
            </a:r>
            <a:endParaRPr/>
          </a:p>
        </p:txBody>
      </p:sp>
      <p:sp>
        <p:nvSpPr>
          <p:cNvPr id="128" name="Google Shape;128;p1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1600"/>
              </a:spcAft>
              <a:buClr>
                <a:schemeClr val="lt1"/>
              </a:buClr>
              <a:buSzPts val="2400"/>
              <a:buNone/>
            </a:pPr>
            <a:r>
              <a:rPr lang="en-US"/>
              <a:t>We evaluate multiple models to determine the most suitable one for credit card default prediction based on their performance and efficiency.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Prediction</a:t>
            </a:r>
            <a:endParaRPr/>
          </a:p>
        </p:txBody>
      </p:sp>
      <p:sp>
        <p:nvSpPr>
          <p:cNvPr id="134" name="Google Shape;134;p1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1600"/>
              </a:spcAft>
              <a:buClr>
                <a:schemeClr val="lt1"/>
              </a:buClr>
              <a:buSzPts val="2400"/>
              <a:buNone/>
            </a:pPr>
            <a:r>
              <a:rPr lang="en-US"/>
              <a:t>Using the selected model, we make predictions on new data to assess the likelihood of credit card defaults for individual customers. This enables us to take proactive measures to manage credit risk effectively.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Conclusion</a:t>
            </a:r>
            <a:endParaRPr/>
          </a:p>
        </p:txBody>
      </p:sp>
      <p:sp>
        <p:nvSpPr>
          <p:cNvPr id="140" name="Google Shape;140;p1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1600"/>
              </a:spcAft>
              <a:buClr>
                <a:schemeClr val="lt1"/>
              </a:buClr>
              <a:buSzPts val="2400"/>
              <a:buNone/>
            </a:pPr>
            <a:r>
              <a:rPr lang="en-US"/>
              <a:t>In conclusion, our machine learning pipeline for credit card default prediction offers significant benefits in risk assessment, customer experience, and cost savings. By following strict data sharing agreements and employing robust data validation techniques, we ensure responsible and accurate predictions, aiding financial institutions in making informed decisions for sustainable growth and improved customer satisfaction.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Objective</a:t>
            </a:r>
            <a:endParaRPr/>
          </a:p>
        </p:txBody>
      </p:sp>
      <p:sp>
        <p:nvSpPr>
          <p:cNvPr id="80" name="Google Shape;80;p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1600"/>
              </a:spcAft>
              <a:buClr>
                <a:schemeClr val="lt1"/>
              </a:buClr>
              <a:buSzPts val="2400"/>
              <a:buNone/>
            </a:pPr>
            <a:r>
              <a:rPr lang="en-US"/>
              <a:t>The objective of this presentation is to showcase the end-to-end machine-learning pipeline for credit card default prediction. We will demonstrate the process from data collection and preprocessing to model training and prediction. By the end of this presentation, you will understand how the pipeline works and its potential benefits in predicting credit card defaults accurately.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Benefits</a:t>
            </a:r>
            <a:endParaRPr/>
          </a:p>
        </p:txBody>
      </p:sp>
      <p:sp>
        <p:nvSpPr>
          <p:cNvPr id="86" name="Google Shape;86;p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D1D5DB"/>
              </a:buClr>
              <a:buSzPts val="2400"/>
              <a:buChar char="●"/>
            </a:pPr>
            <a:r>
              <a:rPr b="0" i="0" lang="en-US">
                <a:solidFill>
                  <a:srgbClr val="D1D5DB"/>
                </a:solidFill>
                <a:latin typeface="Arial"/>
                <a:ea typeface="Arial"/>
                <a:cs typeface="Arial"/>
                <a:sym typeface="Arial"/>
              </a:rPr>
              <a:t>Improved Risk Assessment: By utilizing machine learning algorithms, we can identify high-risk customers and make more informed decisions on credit approvals and limits, reducing the risk of defaults.</a:t>
            </a:r>
            <a:endParaRPr/>
          </a:p>
          <a:p>
            <a:pPr indent="-228600" lvl="0" marL="228600" rtl="0" algn="l">
              <a:lnSpc>
                <a:spcPct val="90000"/>
              </a:lnSpc>
              <a:spcBef>
                <a:spcPts val="1000"/>
              </a:spcBef>
              <a:spcAft>
                <a:spcPts val="0"/>
              </a:spcAft>
              <a:buClr>
                <a:srgbClr val="D1D5DB"/>
              </a:buClr>
              <a:buSzPts val="2400"/>
              <a:buChar char="●"/>
            </a:pPr>
            <a:r>
              <a:rPr b="0" i="0" lang="en-US">
                <a:solidFill>
                  <a:srgbClr val="D1D5DB"/>
                </a:solidFill>
                <a:latin typeface="Arial"/>
                <a:ea typeface="Arial"/>
                <a:cs typeface="Arial"/>
                <a:sym typeface="Arial"/>
              </a:rPr>
              <a:t>Enhanced Customer Experience: Accurate prediction of credit defaults enables proactive communication with customers to provide suitable financial solutions, leading to better customer satisfaction.</a:t>
            </a:r>
            <a:endParaRPr/>
          </a:p>
          <a:p>
            <a:pPr indent="-228600" lvl="0" marL="228600" rtl="0" algn="l">
              <a:lnSpc>
                <a:spcPct val="90000"/>
              </a:lnSpc>
              <a:spcBef>
                <a:spcPts val="1000"/>
              </a:spcBef>
              <a:spcAft>
                <a:spcPts val="0"/>
              </a:spcAft>
              <a:buClr>
                <a:srgbClr val="D1D5DB"/>
              </a:buClr>
              <a:buSzPts val="2400"/>
              <a:buChar char="●"/>
            </a:pPr>
            <a:r>
              <a:rPr b="0" i="0" lang="en-US">
                <a:solidFill>
                  <a:srgbClr val="D1D5DB"/>
                </a:solidFill>
                <a:latin typeface="Arial"/>
                <a:ea typeface="Arial"/>
                <a:cs typeface="Arial"/>
                <a:sym typeface="Arial"/>
              </a:rPr>
              <a:t>Cost Savings: Identifying potential defaulters early on allows for targeted collection efforts, minimizing losses and reducing operational costs.</a:t>
            </a:r>
            <a:endParaRPr/>
          </a:p>
          <a:p>
            <a:pPr indent="0" lvl="0" marL="0" rtl="0" algn="l">
              <a:lnSpc>
                <a:spcPct val="90000"/>
              </a:lnSpc>
              <a:spcBef>
                <a:spcPts val="1000"/>
              </a:spcBef>
              <a:spcAft>
                <a:spcPts val="1600"/>
              </a:spcAft>
              <a:buClr>
                <a:schemeClr val="lt1"/>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Sharing Agreement</a:t>
            </a:r>
            <a:endParaRPr/>
          </a:p>
        </p:txBody>
      </p:sp>
      <p:sp>
        <p:nvSpPr>
          <p:cNvPr id="92" name="Google Shape;92;p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lt1"/>
              </a:buClr>
              <a:buSzPts val="2400"/>
              <a:buNone/>
            </a:pPr>
            <a:r>
              <a:rPr lang="en-US"/>
              <a:t>To ensure compliance with data protection regulations and maintain data privacy, we adhere to a robust data sharing agreement. Our data sharing agreement specifies the terms and conditions under which data is shared with stakeholders, ensuring responsible data usage and confidentiality.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Architecture</a:t>
            </a:r>
            <a:endParaRPr/>
          </a:p>
        </p:txBody>
      </p:sp>
      <p:pic>
        <p:nvPicPr>
          <p:cNvPr id="98" name="Google Shape;98;p5"/>
          <p:cNvPicPr preferRelativeResize="0"/>
          <p:nvPr/>
        </p:nvPicPr>
        <p:blipFill rotWithShape="1">
          <a:blip r:embed="rId3">
            <a:alphaModFix/>
          </a:blip>
          <a:srcRect b="0" l="0" r="0" t="0"/>
          <a:stretch/>
        </p:blipFill>
        <p:spPr>
          <a:xfrm>
            <a:off x="680321" y="2115938"/>
            <a:ext cx="9916909" cy="44487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90000"/>
              <a:buFont typeface="Trebuchet MS"/>
              <a:buNone/>
            </a:pPr>
            <a:r>
              <a:rPr lang="en-US"/>
              <a:t>Data Validation and Data Transformation</a:t>
            </a:r>
            <a:endParaRPr/>
          </a:p>
        </p:txBody>
      </p:sp>
      <p:sp>
        <p:nvSpPr>
          <p:cNvPr id="104" name="Google Shape;104;p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Data Collection: We collect credit card transaction data from various sources, including transaction history, customer demographics, and payment details.</a:t>
            </a:r>
            <a:endParaRPr/>
          </a:p>
          <a:p>
            <a:pPr indent="-228600" lvl="0" marL="228600" rtl="0" algn="l">
              <a:lnSpc>
                <a:spcPct val="90000"/>
              </a:lnSpc>
              <a:spcBef>
                <a:spcPts val="1000"/>
              </a:spcBef>
              <a:spcAft>
                <a:spcPts val="0"/>
              </a:spcAft>
              <a:buClr>
                <a:schemeClr val="lt1"/>
              </a:buClr>
              <a:buSzPts val="2400"/>
              <a:buChar char="●"/>
            </a:pPr>
            <a:r>
              <a:rPr lang="en-US"/>
              <a:t>Data Validation: The collected data undergoes thorough validation to check for missing values, outliers, and inconsistencies. Any discrepancies are addressed to ensure data quality.</a:t>
            </a:r>
            <a:endParaRPr/>
          </a:p>
          <a:p>
            <a:pPr indent="-228600" lvl="0" marL="228600" rtl="0" algn="l">
              <a:lnSpc>
                <a:spcPct val="90000"/>
              </a:lnSpc>
              <a:spcBef>
                <a:spcPts val="1000"/>
              </a:spcBef>
              <a:spcAft>
                <a:spcPts val="1600"/>
              </a:spcAft>
              <a:buClr>
                <a:schemeClr val="lt1"/>
              </a:buClr>
              <a:buSzPts val="2400"/>
              <a:buChar char="●"/>
            </a:pPr>
            <a:r>
              <a:rPr lang="en-US"/>
              <a:t>Data Transformation: We perform data transformation techniques such as one-hot encoding, scaling, and normalization to make the data suitable for model 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Insertion in Database</a:t>
            </a:r>
            <a:endParaRPr/>
          </a:p>
        </p:txBody>
      </p:sp>
      <p:sp>
        <p:nvSpPr>
          <p:cNvPr id="110" name="Google Shape;110;p7"/>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1600"/>
              </a:spcAft>
              <a:buClr>
                <a:schemeClr val="lt1"/>
              </a:buClr>
              <a:buSzPts val="2400"/>
              <a:buNone/>
            </a:pPr>
            <a:r>
              <a:rPr lang="en-US"/>
              <a:t>The preprocessed data is inserted into a database for easy access and retrieval during model training and prediction phases. A reliable database management system ensures efficient data storage and retrieval.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Model Training</a:t>
            </a:r>
            <a:endParaRPr/>
          </a:p>
        </p:txBody>
      </p:sp>
      <p:sp>
        <p:nvSpPr>
          <p:cNvPr id="116" name="Google Shape;116;p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400"/>
              <a:buChar char="●"/>
            </a:pPr>
            <a:r>
              <a:rPr lang="en-US"/>
              <a:t>Feature Selection: We identify the most relevant features from the preprocessed data to create an effective model.</a:t>
            </a:r>
            <a:endParaRPr/>
          </a:p>
          <a:p>
            <a:pPr indent="-228600" lvl="0" marL="228600" rtl="0" algn="just">
              <a:lnSpc>
                <a:spcPct val="90000"/>
              </a:lnSpc>
              <a:spcBef>
                <a:spcPts val="1000"/>
              </a:spcBef>
              <a:spcAft>
                <a:spcPts val="0"/>
              </a:spcAft>
              <a:buClr>
                <a:schemeClr val="lt1"/>
              </a:buClr>
              <a:buSzPts val="2400"/>
              <a:buChar char="●"/>
            </a:pPr>
            <a:r>
              <a:rPr lang="en-US"/>
              <a:t>Model Building: Using machine learning algorithm such as SVM, we build a predictive model for credit card default.</a:t>
            </a:r>
            <a:endParaRPr/>
          </a:p>
          <a:p>
            <a:pPr indent="-228600" lvl="0" marL="228600" rtl="0" algn="just">
              <a:lnSpc>
                <a:spcPct val="90000"/>
              </a:lnSpc>
              <a:spcBef>
                <a:spcPts val="1000"/>
              </a:spcBef>
              <a:spcAft>
                <a:spcPts val="1600"/>
              </a:spcAft>
              <a:buClr>
                <a:schemeClr val="lt1"/>
              </a:buClr>
              <a:buSzPts val="2400"/>
              <a:buChar char="●"/>
            </a:pPr>
            <a:r>
              <a:rPr lang="en-US"/>
              <a:t>Model Evaluation: If necessary, the trained model uses accuracy, precision, recall, and F1-score metrics to assess its performance and fine-tune hyperparameters.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SVM</a:t>
            </a:r>
            <a:endParaRPr/>
          </a:p>
        </p:txBody>
      </p:sp>
      <p:sp>
        <p:nvSpPr>
          <p:cNvPr id="122" name="Google Shape;122;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Effective in High-Dimensional Spaces: SVM performs well even in cases where the number of features is greater than the number of samples, making it suitable for complex datasets.</a:t>
            </a:r>
            <a:endParaRPr/>
          </a:p>
          <a:p>
            <a:pPr indent="-228600" lvl="0" marL="228600" rtl="0" algn="l">
              <a:lnSpc>
                <a:spcPct val="90000"/>
              </a:lnSpc>
              <a:spcBef>
                <a:spcPts val="1000"/>
              </a:spcBef>
              <a:spcAft>
                <a:spcPts val="0"/>
              </a:spcAft>
              <a:buClr>
                <a:schemeClr val="lt1"/>
              </a:buClr>
              <a:buSzPts val="2400"/>
              <a:buChar char="●"/>
            </a:pPr>
            <a:r>
              <a:rPr lang="en-US"/>
              <a:t>Robust against Overfitting: SVM uses regularization parameters to control overfitting, resulting in more generalized models.</a:t>
            </a:r>
            <a:endParaRPr/>
          </a:p>
          <a:p>
            <a:pPr indent="-228600" lvl="0" marL="228600" rtl="0" algn="l">
              <a:lnSpc>
                <a:spcPct val="90000"/>
              </a:lnSpc>
              <a:spcBef>
                <a:spcPts val="1000"/>
              </a:spcBef>
              <a:spcAft>
                <a:spcPts val="1600"/>
              </a:spcAft>
              <a:buClr>
                <a:schemeClr val="lt1"/>
              </a:buClr>
              <a:buSzPts val="2400"/>
              <a:buChar char="●"/>
            </a:pPr>
            <a:r>
              <a:rPr lang="en-US"/>
              <a:t>Versatility: SVM can handle both linear and non-linear classification tasks through the use of various kernel functions.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2023-07-30T03:35:50Z</dcterms:created>
  <dc:creator>Abhishek Kumar</dc:creator>
</cp:coreProperties>
</file>