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Fredoka" charset="1" panose="02000000000000000000"/>
      <p:regular r:id="rId17"/>
    </p:embeddedFont>
    <p:embeddedFont>
      <p:font typeface="Open Sans" charset="1" panose="020B0606030504020204"/>
      <p:regular r:id="rId18"/>
    </p:embeddedFont>
    <p:embeddedFont>
      <p:font typeface="Open Sans Bold" charset="1" panose="020B0806030504020204"/>
      <p:regular r:id="rId19"/>
    </p:embeddedFont>
    <p:embeddedFont>
      <p:font typeface="Open Sans Light" charset="1" panose="020B03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2749020"/>
            <a:ext cx="16230600" cy="2995365"/>
            <a:chOff x="0" y="0"/>
            <a:chExt cx="2202108" cy="406400"/>
          </a:xfrm>
        </p:grpSpPr>
        <p:sp>
          <p:nvSpPr>
            <p:cNvPr name="Freeform 3" id="3"/>
            <p:cNvSpPr/>
            <p:nvPr/>
          </p:nvSpPr>
          <p:spPr>
            <a:xfrm flipH="false" flipV="false" rot="0">
              <a:off x="0" y="0"/>
              <a:ext cx="2202108" cy="406400"/>
            </a:xfrm>
            <a:custGeom>
              <a:avLst/>
              <a:gdLst/>
              <a:ahLst/>
              <a:cxnLst/>
              <a:rect r="r" b="b" t="t" l="l"/>
              <a:pathLst>
                <a:path h="406400" w="2202108">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sp>
        <p:sp>
          <p:nvSpPr>
            <p:cNvPr name="TextBox 4" id="4"/>
            <p:cNvSpPr txBox="true"/>
            <p:nvPr/>
          </p:nvSpPr>
          <p:spPr>
            <a:xfrm>
              <a:off x="0" y="-38100"/>
              <a:ext cx="220210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62988" y="-962988"/>
            <a:ext cx="3983376" cy="398337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78253" y="-519233"/>
            <a:ext cx="3013905" cy="301390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863377" y="3622919"/>
            <a:ext cx="14561245" cy="1759160"/>
          </a:xfrm>
          <a:prstGeom prst="rect">
            <a:avLst/>
          </a:prstGeom>
        </p:spPr>
        <p:txBody>
          <a:bodyPr anchor="t" rtlCol="false" tIns="0" lIns="0" bIns="0" rIns="0">
            <a:spAutoFit/>
          </a:bodyPr>
          <a:lstStyle/>
          <a:p>
            <a:pPr algn="ctr">
              <a:lnSpc>
                <a:spcPts val="12413"/>
              </a:lnSpc>
            </a:pPr>
            <a:r>
              <a:rPr lang="en-US" sz="15324">
                <a:solidFill>
                  <a:srgbClr val="542622"/>
                </a:solidFill>
                <a:latin typeface="Fredoka"/>
                <a:ea typeface="Fredoka"/>
                <a:cs typeface="Fredoka"/>
                <a:sym typeface="Fredoka"/>
              </a:rPr>
              <a:t>Moodmap</a:t>
            </a:r>
          </a:p>
        </p:txBody>
      </p:sp>
      <p:grpSp>
        <p:nvGrpSpPr>
          <p:cNvPr name="Group 12" id="12"/>
          <p:cNvGrpSpPr/>
          <p:nvPr/>
        </p:nvGrpSpPr>
        <p:grpSpPr>
          <a:xfrm rot="0">
            <a:off x="-2921613" y="-514599"/>
            <a:ext cx="12065613" cy="1105149"/>
            <a:chOff x="0" y="0"/>
            <a:chExt cx="4436926" cy="406400"/>
          </a:xfrm>
        </p:grpSpPr>
        <p:sp>
          <p:nvSpPr>
            <p:cNvPr name="Freeform 13" id="13"/>
            <p:cNvSpPr/>
            <p:nvPr/>
          </p:nvSpPr>
          <p:spPr>
            <a:xfrm flipH="false" flipV="false" rot="0">
              <a:off x="0" y="0"/>
              <a:ext cx="4436926" cy="406400"/>
            </a:xfrm>
            <a:custGeom>
              <a:avLst/>
              <a:gdLst/>
              <a:ahLst/>
              <a:cxnLst/>
              <a:rect r="r" b="b" t="t" l="l"/>
              <a:pathLst>
                <a:path h="406400" w="4436926">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4436926"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5267612" y="6818099"/>
            <a:ext cx="3983376" cy="398337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752347" y="7751347"/>
            <a:ext cx="3013905" cy="301390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9144000" y="9696325"/>
            <a:ext cx="11864697" cy="1105149"/>
            <a:chOff x="0" y="0"/>
            <a:chExt cx="4363042" cy="406400"/>
          </a:xfrm>
        </p:grpSpPr>
        <p:sp>
          <p:nvSpPr>
            <p:cNvPr name="Freeform 22" id="22"/>
            <p:cNvSpPr/>
            <p:nvPr/>
          </p:nvSpPr>
          <p:spPr>
            <a:xfrm flipH="false" flipV="false" rot="0">
              <a:off x="0" y="0"/>
              <a:ext cx="4363043" cy="406400"/>
            </a:xfrm>
            <a:custGeom>
              <a:avLst/>
              <a:gdLst/>
              <a:ahLst/>
              <a:cxnLst/>
              <a:rect r="r" b="b" t="t" l="l"/>
              <a:pathLst>
                <a:path h="406400" w="4363043">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3" id="23"/>
            <p:cNvSpPr txBox="true"/>
            <p:nvPr/>
          </p:nvSpPr>
          <p:spPr>
            <a:xfrm>
              <a:off x="0" y="-38100"/>
              <a:ext cx="4363042"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138122" y="8154209"/>
            <a:ext cx="7074184" cy="1054099"/>
          </a:xfrm>
          <a:prstGeom prst="rect">
            <a:avLst/>
          </a:prstGeom>
        </p:spPr>
        <p:txBody>
          <a:bodyPr anchor="t" rtlCol="false" tIns="0" lIns="0" bIns="0" rIns="0">
            <a:spAutoFit/>
          </a:bodyPr>
          <a:lstStyle/>
          <a:p>
            <a:pPr algn="just">
              <a:lnSpc>
                <a:spcPts val="2800"/>
              </a:lnSpc>
            </a:pPr>
            <a:r>
              <a:rPr lang="en-US" sz="2000">
                <a:solidFill>
                  <a:srgbClr val="542622"/>
                </a:solidFill>
                <a:latin typeface="Open Sans"/>
                <a:ea typeface="Open Sans"/>
                <a:cs typeface="Open Sans"/>
                <a:sym typeface="Open Sans"/>
              </a:rPr>
              <a:t>Integrantes: Matías Catalán, Daniel Collao, Kevin Arucutipa</a:t>
            </a:r>
          </a:p>
          <a:p>
            <a:pPr algn="just">
              <a:lnSpc>
                <a:spcPts val="2800"/>
              </a:lnSpc>
            </a:pPr>
            <a:r>
              <a:rPr lang="en-US" sz="2000">
                <a:solidFill>
                  <a:srgbClr val="542622"/>
                </a:solidFill>
                <a:latin typeface="Open Sans"/>
                <a:ea typeface="Open Sans"/>
                <a:cs typeface="Open Sans"/>
                <a:sym typeface="Open Sans"/>
              </a:rPr>
              <a:t>Fecha: 01/04/2025</a:t>
            </a:r>
          </a:p>
          <a:p>
            <a:pPr algn="just">
              <a:lnSpc>
                <a:spcPts val="2800"/>
              </a:lnSpc>
            </a:pPr>
            <a:r>
              <a:rPr lang="en-US" sz="2000">
                <a:solidFill>
                  <a:srgbClr val="542622"/>
                </a:solidFill>
                <a:latin typeface="Open Sans"/>
                <a:ea typeface="Open Sans"/>
                <a:cs typeface="Open Sans"/>
                <a:sym typeface="Open Sans"/>
              </a:rPr>
              <a:t>Profesor: Aldo Martínez Ordenes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32605" y="155575"/>
            <a:ext cx="14795445"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Impacto y Beneficios</a:t>
            </a: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10401160" y="1497682"/>
            <a:ext cx="7886840" cy="5195456"/>
          </a:xfrm>
          <a:custGeom>
            <a:avLst/>
            <a:gdLst/>
            <a:ahLst/>
            <a:cxnLst/>
            <a:rect r="r" b="b" t="t" l="l"/>
            <a:pathLst>
              <a:path h="5195456" w="7886840">
                <a:moveTo>
                  <a:pt x="0" y="0"/>
                </a:moveTo>
                <a:lnTo>
                  <a:pt x="7886840" y="0"/>
                </a:lnTo>
                <a:lnTo>
                  <a:pt x="7886840" y="5195456"/>
                </a:lnTo>
                <a:lnTo>
                  <a:pt x="0" y="5195456"/>
                </a:lnTo>
                <a:lnTo>
                  <a:pt x="0" y="0"/>
                </a:lnTo>
                <a:close/>
              </a:path>
            </a:pathLst>
          </a:custGeom>
          <a:blipFill>
            <a:blip r:embed="rId2"/>
            <a:stretch>
              <a:fillRect l="0" t="0" r="0" b="0"/>
            </a:stretch>
          </a:blipFill>
        </p:spPr>
      </p:sp>
      <p:sp>
        <p:nvSpPr>
          <p:cNvPr name="TextBox 16" id="16"/>
          <p:cNvSpPr txBox="true"/>
          <p:nvPr/>
        </p:nvSpPr>
        <p:spPr>
          <a:xfrm rot="0">
            <a:off x="1028700" y="1819579"/>
            <a:ext cx="9905311" cy="4365962"/>
          </a:xfrm>
          <a:prstGeom prst="rect">
            <a:avLst/>
          </a:prstGeom>
        </p:spPr>
        <p:txBody>
          <a:bodyPr anchor="t" rtlCol="false" tIns="0" lIns="0" bIns="0" rIns="0">
            <a:spAutoFit/>
          </a:bodyPr>
          <a:lstStyle/>
          <a:p>
            <a:pPr algn="just">
              <a:lnSpc>
                <a:spcPts val="2472"/>
              </a:lnSpc>
            </a:pPr>
            <a:r>
              <a:rPr lang="en-US" sz="1766" b="true">
                <a:solidFill>
                  <a:srgbClr val="542622"/>
                </a:solidFill>
                <a:latin typeface="Open Sans Bold"/>
                <a:ea typeface="Open Sans Bold"/>
                <a:cs typeface="Open Sans Bold"/>
                <a:sym typeface="Open Sans Bold"/>
              </a:rPr>
              <a:t>Beneficios:</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Mayor conciencia sobre su estado emocional y bien</a:t>
            </a:r>
            <a:r>
              <a:rPr lang="en-US" sz="1766">
                <a:solidFill>
                  <a:srgbClr val="542622"/>
                </a:solidFill>
                <a:latin typeface="Open Sans Light"/>
                <a:ea typeface="Open Sans Light"/>
                <a:cs typeface="Open Sans Light"/>
                <a:sym typeface="Open Sans Light"/>
              </a:rPr>
              <a:t>estar.</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Acceso a herramientas de autogestión emocional.</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Mayor integreacion social.</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Mayor resilencia al estres y adversidades.</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Mejor funcionamiento cognitivo.</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Mejoras en la estabilidad emocional.</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Fortalecimiento de relaciones personales.</a:t>
            </a:r>
          </a:p>
          <a:p>
            <a:pPr algn="just">
              <a:lnSpc>
                <a:spcPts val="2472"/>
              </a:lnSpc>
            </a:pPr>
          </a:p>
          <a:p>
            <a:pPr algn="just">
              <a:lnSpc>
                <a:spcPts val="2472"/>
              </a:lnSpc>
              <a:spcBef>
                <a:spcPct val="0"/>
              </a:spcBef>
            </a:pPr>
          </a:p>
          <a:p>
            <a:pPr algn="just">
              <a:lnSpc>
                <a:spcPts val="2472"/>
              </a:lnSpc>
              <a:spcBef>
                <a:spcPct val="0"/>
              </a:spcBef>
            </a:pPr>
            <a:r>
              <a:rPr lang="en-US" b="true" sz="1766">
                <a:solidFill>
                  <a:srgbClr val="542622"/>
                </a:solidFill>
                <a:latin typeface="Open Sans Bold"/>
                <a:ea typeface="Open Sans Bold"/>
                <a:cs typeface="Open Sans Bold"/>
                <a:sym typeface="Open Sans Bold"/>
              </a:rPr>
              <a:t>Escalabilidad:</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Diseño modular permite la adaptación a distintos sectores (empresas, colegios, universidades).</a:t>
            </a:r>
          </a:p>
          <a:p>
            <a:pPr algn="just" marL="381360" indent="-190680" lvl="1">
              <a:lnSpc>
                <a:spcPts val="2472"/>
              </a:lnSpc>
              <a:buFont typeface="Arial"/>
              <a:buChar char="•"/>
            </a:pPr>
            <a:r>
              <a:rPr lang="en-US" sz="1766">
                <a:solidFill>
                  <a:srgbClr val="542622"/>
                </a:solidFill>
                <a:latin typeface="Open Sans Light"/>
                <a:ea typeface="Open Sans Light"/>
                <a:cs typeface="Open Sans Light"/>
                <a:sym typeface="Open Sans Light"/>
              </a:rPr>
              <a:t>Capacidad de integrarse con otras plataformas de gestión emocional.</a:t>
            </a:r>
          </a:p>
          <a:p>
            <a:pPr algn="just">
              <a:lnSpc>
                <a:spcPts val="2472"/>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76213" y="876471"/>
            <a:ext cx="8532944" cy="853294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DA9"/>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70548" y="771409"/>
            <a:ext cx="4112054" cy="667481"/>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31865" y="0"/>
            <a:ext cx="6808334" cy="1105149"/>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4240" y="8846996"/>
            <a:ext cx="8871226" cy="1440004"/>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010323" y="3955440"/>
            <a:ext cx="3359871" cy="2108319"/>
          </a:xfrm>
          <a:custGeom>
            <a:avLst/>
            <a:gdLst/>
            <a:ahLst/>
            <a:cxnLst/>
            <a:rect r="r" b="b" t="t" l="l"/>
            <a:pathLst>
              <a:path h="2108319" w="3359871">
                <a:moveTo>
                  <a:pt x="0" y="0"/>
                </a:moveTo>
                <a:lnTo>
                  <a:pt x="3359871" y="0"/>
                </a:lnTo>
                <a:lnTo>
                  <a:pt x="3359871" y="2108319"/>
                </a:lnTo>
                <a:lnTo>
                  <a:pt x="0" y="2108319"/>
                </a:lnTo>
                <a:lnTo>
                  <a:pt x="0" y="0"/>
                </a:lnTo>
                <a:close/>
              </a:path>
            </a:pathLst>
          </a:custGeom>
          <a:blipFill>
            <a:blip r:embed="rId2"/>
            <a:stretch>
              <a:fillRect l="0" t="0" r="0" b="0"/>
            </a:stretch>
          </a:blipFill>
        </p:spPr>
      </p:sp>
      <p:sp>
        <p:nvSpPr>
          <p:cNvPr name="TextBox 15" id="15"/>
          <p:cNvSpPr txBox="true"/>
          <p:nvPr/>
        </p:nvSpPr>
        <p:spPr>
          <a:xfrm rot="0">
            <a:off x="8189436" y="200163"/>
            <a:ext cx="8866564"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Conclusión</a:t>
            </a:r>
          </a:p>
        </p:txBody>
      </p:sp>
      <p:sp>
        <p:nvSpPr>
          <p:cNvPr name="TextBox 16" id="16"/>
          <p:cNvSpPr txBox="true"/>
          <p:nvPr/>
        </p:nvSpPr>
        <p:spPr>
          <a:xfrm rot="0">
            <a:off x="8108116" y="1834681"/>
            <a:ext cx="9580603" cy="4315579"/>
          </a:xfrm>
          <a:prstGeom prst="rect">
            <a:avLst/>
          </a:prstGeom>
        </p:spPr>
        <p:txBody>
          <a:bodyPr anchor="t" rtlCol="false" tIns="0" lIns="0" bIns="0" rIns="0">
            <a:spAutoFit/>
          </a:bodyPr>
          <a:lstStyle/>
          <a:p>
            <a:pPr algn="just">
              <a:lnSpc>
                <a:spcPts val="2899"/>
              </a:lnSpc>
            </a:pPr>
            <a:r>
              <a:rPr lang="en-US" sz="1858" spc="37">
                <a:solidFill>
                  <a:srgbClr val="542622"/>
                </a:solidFill>
                <a:latin typeface="Open Sans"/>
                <a:ea typeface="Open Sans"/>
                <a:cs typeface="Open Sans"/>
                <a:sym typeface="Open Sans"/>
              </a:rPr>
              <a:t>MoodMap representa una solución innovadora y basada en datos para abordar el bienestar emocional en entornos organizacionales y educativos. Su implementación permite no solo mejorar la productividad y el desempeño de los usuarios, sino también fomentar una cultura de cuidado y prevención en salud mental.</a:t>
            </a:r>
          </a:p>
          <a:p>
            <a:pPr algn="just">
              <a:lnSpc>
                <a:spcPts val="2899"/>
              </a:lnSpc>
            </a:pPr>
          </a:p>
          <a:p>
            <a:pPr algn="just">
              <a:lnSpc>
                <a:spcPts val="2899"/>
              </a:lnSpc>
            </a:pPr>
            <a:r>
              <a:rPr lang="en-US" sz="1858" spc="37">
                <a:solidFill>
                  <a:srgbClr val="542622"/>
                </a:solidFill>
                <a:latin typeface="Open Sans"/>
                <a:ea typeface="Open Sans"/>
                <a:cs typeface="Open Sans"/>
                <a:sym typeface="Open Sans"/>
              </a:rPr>
              <a:t>Hoy más que nunca, es fundamental tomar conciencia sobre el impacto de nuestro estado emocional en la vida diaria. La salud mental no debe ser un tema secundario, sino una prioridad. Con herramientas como MoodMap, podemos dar el primer paso hacia un futuro donde el bienestar sea parte esencial de nuestra vida personal y profesional.</a:t>
            </a:r>
          </a:p>
          <a:p>
            <a:pPr algn="just">
              <a:lnSpc>
                <a:spcPts val="28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19729" y="830201"/>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555466" y="-46503"/>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6884839" y="8713359"/>
            <a:ext cx="4112054" cy="667481"/>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5830436" y="9181851"/>
            <a:ext cx="6808334" cy="1105149"/>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5505155" y="506071"/>
            <a:ext cx="2107940" cy="3133424"/>
          </a:xfrm>
          <a:custGeom>
            <a:avLst/>
            <a:gdLst/>
            <a:ahLst/>
            <a:cxnLst/>
            <a:rect r="r" b="b" t="t" l="l"/>
            <a:pathLst>
              <a:path h="3133424" w="2107940">
                <a:moveTo>
                  <a:pt x="0" y="0"/>
                </a:moveTo>
                <a:lnTo>
                  <a:pt x="2107940" y="0"/>
                </a:lnTo>
                <a:lnTo>
                  <a:pt x="2107940" y="3133425"/>
                </a:lnTo>
                <a:lnTo>
                  <a:pt x="0" y="3133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192325" y="2513273"/>
            <a:ext cx="13632063" cy="5452325"/>
          </a:xfrm>
          <a:prstGeom prst="rect">
            <a:avLst/>
          </a:prstGeom>
        </p:spPr>
        <p:txBody>
          <a:bodyPr anchor="t" rtlCol="false" tIns="0" lIns="0" bIns="0" rIns="0">
            <a:spAutoFit/>
          </a:bodyPr>
          <a:lstStyle/>
          <a:p>
            <a:pPr algn="just">
              <a:lnSpc>
                <a:spcPts val="3112"/>
              </a:lnSpc>
            </a:pPr>
            <a:r>
              <a:rPr lang="en-US" b="true" sz="1995" spc="39">
                <a:solidFill>
                  <a:srgbClr val="542622"/>
                </a:solidFill>
                <a:latin typeface="Open Sans Bold"/>
                <a:ea typeface="Open Sans Bold"/>
                <a:cs typeface="Open Sans Bold"/>
                <a:sym typeface="Open Sans Bold"/>
              </a:rPr>
              <a:t>MoodMap </a:t>
            </a:r>
            <a:r>
              <a:rPr lang="en-US" sz="1995" spc="39">
                <a:solidFill>
                  <a:srgbClr val="542622"/>
                </a:solidFill>
                <a:latin typeface="Open Sans"/>
                <a:ea typeface="Open Sans"/>
                <a:cs typeface="Open Sans"/>
                <a:sym typeface="Open Sans"/>
              </a:rPr>
              <a:t>surge como una solución innovadora para abordar la creciente preocupación por el bienestar emocional de las personas en entornos organizacionales y educativos. Actualmente, la falta de herramientas efectivas para apoyar el estado emocional de los personas, afecta la capacidad de estas misma para tener un buen desempeño en sus instituciones y/o empresas.</a:t>
            </a:r>
          </a:p>
          <a:p>
            <a:pPr algn="just">
              <a:lnSpc>
                <a:spcPts val="3112"/>
              </a:lnSpc>
            </a:pPr>
          </a:p>
          <a:p>
            <a:pPr algn="just">
              <a:lnSpc>
                <a:spcPts val="3112"/>
              </a:lnSpc>
            </a:pPr>
            <a:r>
              <a:rPr lang="en-US" sz="1995" spc="39">
                <a:solidFill>
                  <a:srgbClr val="542622"/>
                </a:solidFill>
                <a:latin typeface="Open Sans"/>
                <a:ea typeface="Open Sans"/>
                <a:cs typeface="Open Sans"/>
                <a:sym typeface="Open Sans"/>
              </a:rPr>
              <a:t>La importancia de este problema radica en su impacto directo en la productividad, la salud mental y el rendimiento de los individuos. Identificar y atender el estado anímico de los usuarios permite mejorar la toma de decisiones y generar entornos más saludables y productivos.</a:t>
            </a:r>
          </a:p>
          <a:p>
            <a:pPr algn="just">
              <a:lnSpc>
                <a:spcPts val="3112"/>
              </a:lnSpc>
            </a:pPr>
          </a:p>
          <a:p>
            <a:pPr algn="just">
              <a:lnSpc>
                <a:spcPts val="3112"/>
              </a:lnSpc>
            </a:pPr>
            <a:r>
              <a:rPr lang="en-US" sz="1995" spc="39">
                <a:solidFill>
                  <a:srgbClr val="542622"/>
                </a:solidFill>
                <a:latin typeface="Open Sans"/>
                <a:ea typeface="Open Sans"/>
                <a:cs typeface="Open Sans"/>
                <a:sym typeface="Open Sans"/>
              </a:rPr>
              <a:t>MoodMap busca apoyar un problema crítico en salud mental: la falta de acceso rápido y efectivo a herramientas de apoyo psicológico.</a:t>
            </a:r>
          </a:p>
          <a:p>
            <a:pPr algn="just">
              <a:lnSpc>
                <a:spcPts val="3112"/>
              </a:lnSpc>
            </a:pPr>
          </a:p>
          <a:p>
            <a:pPr algn="just">
              <a:lnSpc>
                <a:spcPts val="3112"/>
              </a:lnSpc>
            </a:pPr>
          </a:p>
          <a:p>
            <a:pPr algn="just">
              <a:lnSpc>
                <a:spcPts val="3112"/>
              </a:lnSpc>
            </a:pPr>
          </a:p>
        </p:txBody>
      </p:sp>
      <p:sp>
        <p:nvSpPr>
          <p:cNvPr name="TextBox 16" id="16"/>
          <p:cNvSpPr txBox="true"/>
          <p:nvPr/>
        </p:nvSpPr>
        <p:spPr>
          <a:xfrm rot="0">
            <a:off x="4445729" y="258955"/>
            <a:ext cx="8866564"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Introducción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17279"/>
            <a:ext cx="16230600" cy="1948367"/>
            <a:chOff x="0" y="0"/>
            <a:chExt cx="2202108" cy="264347"/>
          </a:xfrm>
        </p:grpSpPr>
        <p:sp>
          <p:nvSpPr>
            <p:cNvPr name="Freeform 3" id="3"/>
            <p:cNvSpPr/>
            <p:nvPr/>
          </p:nvSpPr>
          <p:spPr>
            <a:xfrm flipH="false" flipV="false" rot="0">
              <a:off x="0" y="0"/>
              <a:ext cx="2202108" cy="264347"/>
            </a:xfrm>
            <a:custGeom>
              <a:avLst/>
              <a:gdLst/>
              <a:ahLst/>
              <a:cxnLst/>
              <a:rect r="r" b="b" t="t" l="l"/>
              <a:pathLst>
                <a:path h="264347" w="2202108">
                  <a:moveTo>
                    <a:pt x="1998908" y="0"/>
                  </a:moveTo>
                  <a:cubicBezTo>
                    <a:pt x="2111132" y="0"/>
                    <a:pt x="2202108" y="59176"/>
                    <a:pt x="2202108" y="132174"/>
                  </a:cubicBezTo>
                  <a:cubicBezTo>
                    <a:pt x="2202108" y="205171"/>
                    <a:pt x="2111132" y="264347"/>
                    <a:pt x="1998908" y="264347"/>
                  </a:cubicBezTo>
                  <a:lnTo>
                    <a:pt x="203200" y="264347"/>
                  </a:lnTo>
                  <a:cubicBezTo>
                    <a:pt x="90976" y="264347"/>
                    <a:pt x="0" y="205171"/>
                    <a:pt x="0" y="132174"/>
                  </a:cubicBezTo>
                  <a:cubicBezTo>
                    <a:pt x="0" y="59176"/>
                    <a:pt x="90976" y="0"/>
                    <a:pt x="203200" y="0"/>
                  </a:cubicBezTo>
                  <a:close/>
                </a:path>
              </a:pathLst>
            </a:custGeom>
            <a:solidFill>
              <a:srgbClr val="FFDDA9"/>
            </a:solidFill>
          </p:spPr>
        </p:sp>
        <p:sp>
          <p:nvSpPr>
            <p:cNvPr name="TextBox 4" id="4"/>
            <p:cNvSpPr txBox="true"/>
            <p:nvPr/>
          </p:nvSpPr>
          <p:spPr>
            <a:xfrm>
              <a:off x="0" y="-38100"/>
              <a:ext cx="2202108" cy="30244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773413" y="2176652"/>
            <a:ext cx="14741175" cy="8213884"/>
          </a:xfrm>
          <a:prstGeom prst="rect">
            <a:avLst/>
          </a:prstGeom>
        </p:spPr>
        <p:txBody>
          <a:bodyPr anchor="t" rtlCol="false" tIns="0" lIns="0" bIns="0" rIns="0">
            <a:spAutoFit/>
          </a:bodyPr>
          <a:lstStyle/>
          <a:p>
            <a:pPr algn="just">
              <a:lnSpc>
                <a:spcPts val="2441"/>
              </a:lnSpc>
            </a:pPr>
            <a:r>
              <a:rPr lang="en-US" sz="1743" b="true">
                <a:solidFill>
                  <a:srgbClr val="542622"/>
                </a:solidFill>
                <a:latin typeface="Open Sans Bold"/>
                <a:ea typeface="Open Sans Bold"/>
                <a:cs typeface="Open Sans Bold"/>
                <a:sym typeface="Open Sans Bold"/>
              </a:rPr>
              <a:t>Problema: </a:t>
            </a:r>
          </a:p>
          <a:p>
            <a:pPr algn="just">
              <a:lnSpc>
                <a:spcPts val="2441"/>
              </a:lnSpc>
            </a:pPr>
            <a:r>
              <a:rPr lang="en-US" sz="1743">
                <a:solidFill>
                  <a:srgbClr val="542622"/>
                </a:solidFill>
                <a:latin typeface="Open Sans"/>
                <a:ea typeface="Open Sans"/>
                <a:cs typeface="Open Sans"/>
                <a:sym typeface="Open Sans"/>
              </a:rPr>
              <a:t>En la actualidad, muchas personas enfrentan dificultades emocionales como estrés, ansiedad y otros trastornos mentales sin acceso a herramientas efectivas para gestionarlas. La falta de recursos accesibles y rápidos de apoyo psicológico agrava esta situación, ya que no todas las personas pueden acceder a terapia profesional o tratamientos adecuados debido a barreras económicas, geográficas o de disponibilidad de especialistas.</a:t>
            </a:r>
          </a:p>
          <a:p>
            <a:pPr algn="just">
              <a:lnSpc>
                <a:spcPts val="2441"/>
              </a:lnSpc>
            </a:pPr>
          </a:p>
          <a:p>
            <a:pPr algn="just">
              <a:lnSpc>
                <a:spcPts val="2441"/>
              </a:lnSpc>
            </a:pPr>
            <a:r>
              <a:rPr lang="en-US" sz="1743" b="true">
                <a:solidFill>
                  <a:srgbClr val="542622"/>
                </a:solidFill>
                <a:latin typeface="Open Sans Bold"/>
                <a:ea typeface="Open Sans Bold"/>
                <a:cs typeface="Open Sans Bold"/>
                <a:sym typeface="Open Sans Bold"/>
              </a:rPr>
              <a:t>Consecuencias de no atender el problema: Aumento de trastornos psicológicos: </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Impacto en la calidad de vida: </a:t>
            </a:r>
            <a:r>
              <a:rPr lang="en-US" sz="1743">
                <a:solidFill>
                  <a:srgbClr val="542622"/>
                </a:solidFill>
                <a:latin typeface="Open Sans"/>
                <a:ea typeface="Open Sans"/>
                <a:cs typeface="Open Sans"/>
                <a:sym typeface="Open Sans"/>
              </a:rPr>
              <a:t>El estrés y la ansiedad sin tratamiento pueden afectar negativamente el bienestar general, reduciendo la calidad del sueño, la concentración y el rendimiento en actividades diarias. </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Disminución del rendimiento laboral y académico: </a:t>
            </a:r>
            <a:r>
              <a:rPr lang="en-US" sz="1743">
                <a:solidFill>
                  <a:srgbClr val="542622"/>
                </a:solidFill>
                <a:latin typeface="Open Sans"/>
                <a:ea typeface="Open Sans"/>
                <a:cs typeface="Open Sans"/>
                <a:sym typeface="Open Sans"/>
              </a:rPr>
              <a:t>El mal manejo del estrés y la ansiedad puede interferir en la productividad y el desempeño en el trabajo o los estudios.</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 Aislamiento social: </a:t>
            </a:r>
            <a:r>
              <a:rPr lang="en-US" sz="1743">
                <a:solidFill>
                  <a:srgbClr val="542622"/>
                </a:solidFill>
                <a:latin typeface="Open Sans"/>
                <a:ea typeface="Open Sans"/>
                <a:cs typeface="Open Sans"/>
                <a:sym typeface="Open Sans"/>
              </a:rPr>
              <a:t>La acumulación de problemas emocionales no gestionados puede llevar a la evitación de interacciones sociales, afectando las relaciones personales y familiares. </a:t>
            </a:r>
          </a:p>
          <a:p>
            <a:pPr algn="just">
              <a:lnSpc>
                <a:spcPts val="2441"/>
              </a:lnSpc>
            </a:pPr>
          </a:p>
          <a:p>
            <a:pPr algn="just" marL="376477" indent="-188239" lvl="1">
              <a:lnSpc>
                <a:spcPts val="2441"/>
              </a:lnSpc>
              <a:buFont typeface="Arial"/>
              <a:buChar char="•"/>
            </a:pPr>
            <a:r>
              <a:rPr lang="en-US" b="true" sz="1743">
                <a:solidFill>
                  <a:srgbClr val="542622"/>
                </a:solidFill>
                <a:latin typeface="Open Sans Bold"/>
                <a:ea typeface="Open Sans Bold"/>
                <a:cs typeface="Open Sans Bold"/>
                <a:sym typeface="Open Sans Bold"/>
              </a:rPr>
              <a:t>Mayor riesgo de crisis emocionales: </a:t>
            </a:r>
            <a:r>
              <a:rPr lang="en-US" sz="1743">
                <a:solidFill>
                  <a:srgbClr val="542622"/>
                </a:solidFill>
                <a:latin typeface="Open Sans"/>
                <a:ea typeface="Open Sans"/>
                <a:cs typeface="Open Sans"/>
                <a:sym typeface="Open Sans"/>
              </a:rPr>
              <a:t>La falta de herramientas para gestionar emociones puede provocar episodios de crisis emocional, que pueden derivar en consecuencias más serias, como conductas autodestructivas.</a:t>
            </a:r>
          </a:p>
          <a:p>
            <a:pPr algn="ctr">
              <a:lnSpc>
                <a:spcPts val="2441"/>
              </a:lnSpc>
            </a:pPr>
          </a:p>
          <a:p>
            <a:pPr algn="ctr">
              <a:lnSpc>
                <a:spcPts val="2441"/>
              </a:lnSpc>
            </a:pPr>
          </a:p>
          <a:p>
            <a:pPr algn="ctr">
              <a:lnSpc>
                <a:spcPts val="2441"/>
              </a:lnSpc>
            </a:pPr>
          </a:p>
          <a:p>
            <a:pPr algn="ctr">
              <a:lnSpc>
                <a:spcPts val="2441"/>
              </a:lnSpc>
            </a:pPr>
          </a:p>
          <a:p>
            <a:pPr algn="ctr">
              <a:lnSpc>
                <a:spcPts val="2441"/>
              </a:lnSpc>
            </a:pPr>
          </a:p>
          <a:p>
            <a:pPr algn="ctr">
              <a:lnSpc>
                <a:spcPts val="2441"/>
              </a:lnSpc>
            </a:pPr>
          </a:p>
          <a:p>
            <a:pPr algn="ctr">
              <a:lnSpc>
                <a:spcPts val="2441"/>
              </a:lnSpc>
            </a:pPr>
          </a:p>
          <a:p>
            <a:pPr algn="ctr">
              <a:lnSpc>
                <a:spcPts val="2441"/>
              </a:lnSpc>
            </a:pPr>
          </a:p>
        </p:txBody>
      </p:sp>
      <p:sp>
        <p:nvSpPr>
          <p:cNvPr name="Freeform 6" id="6"/>
          <p:cNvSpPr/>
          <p:nvPr/>
        </p:nvSpPr>
        <p:spPr>
          <a:xfrm flipH="false" flipV="false" rot="0">
            <a:off x="8243805" y="8300646"/>
            <a:ext cx="1800389" cy="1915308"/>
          </a:xfrm>
          <a:custGeom>
            <a:avLst/>
            <a:gdLst/>
            <a:ahLst/>
            <a:cxnLst/>
            <a:rect r="r" b="b" t="t" l="l"/>
            <a:pathLst>
              <a:path h="1915308" w="1800389">
                <a:moveTo>
                  <a:pt x="0" y="0"/>
                </a:moveTo>
                <a:lnTo>
                  <a:pt x="1800390" y="0"/>
                </a:lnTo>
                <a:lnTo>
                  <a:pt x="1800390" y="1915308"/>
                </a:lnTo>
                <a:lnTo>
                  <a:pt x="0" y="1915308"/>
                </a:lnTo>
                <a:lnTo>
                  <a:pt x="0" y="0"/>
                </a:lnTo>
                <a:close/>
              </a:path>
            </a:pathLst>
          </a:custGeom>
          <a:blipFill>
            <a:blip r:embed="rId2"/>
            <a:stretch>
              <a:fillRect l="0" t="0" r="0" b="0"/>
            </a:stretch>
          </a:blipFill>
        </p:spPr>
      </p:sp>
      <p:sp>
        <p:nvSpPr>
          <p:cNvPr name="TextBox 7" id="7"/>
          <p:cNvSpPr txBox="true"/>
          <p:nvPr/>
        </p:nvSpPr>
        <p:spPr>
          <a:xfrm rot="0">
            <a:off x="2567444" y="457454"/>
            <a:ext cx="13770131"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Problemas/Consecuencias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540884" y="208801"/>
            <a:ext cx="9206232" cy="2096073"/>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Solucion Propuesta</a:t>
            </a:r>
          </a:p>
          <a:p>
            <a:pPr algn="ctr">
              <a:lnSpc>
                <a:spcPts val="8426"/>
              </a:lnSpc>
            </a:pP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261425" y="2069248"/>
            <a:ext cx="18026575" cy="6116392"/>
          </a:xfrm>
          <a:prstGeom prst="rect">
            <a:avLst/>
          </a:prstGeom>
        </p:spPr>
        <p:txBody>
          <a:bodyPr anchor="t" rtlCol="false" tIns="0" lIns="0" bIns="0" rIns="0">
            <a:spAutoFit/>
          </a:bodyPr>
          <a:lstStyle/>
          <a:p>
            <a:pPr algn="l">
              <a:lnSpc>
                <a:spcPts val="2551"/>
              </a:lnSpc>
              <a:spcBef>
                <a:spcPct val="0"/>
              </a:spcBef>
            </a:pPr>
            <a:r>
              <a:rPr lang="en-US" sz="1822">
                <a:solidFill>
                  <a:srgbClr val="542622"/>
                </a:solidFill>
                <a:latin typeface="Open Sans Light"/>
                <a:ea typeface="Open Sans Light"/>
                <a:cs typeface="Open Sans Light"/>
                <a:sym typeface="Open Sans Light"/>
              </a:rPr>
              <a:t>MoodMap es una aplicación móvil dis</a:t>
            </a:r>
            <a:r>
              <a:rPr lang="en-US" sz="1822">
                <a:solidFill>
                  <a:srgbClr val="542622"/>
                </a:solidFill>
                <a:latin typeface="Open Sans Light"/>
                <a:ea typeface="Open Sans Light"/>
                <a:cs typeface="Open Sans Light"/>
                <a:sym typeface="Open Sans Light"/>
              </a:rPr>
              <a:t>eñada para brindar apoyo en la gestión emocional a través de herramientas digitales accesibles e interactivas. Su objetivo es ofrecer un recurso complementario para quienes enfrentan estrés, ansiedad u otras dificultades emocionales, facilitando la autorregulación y el bienestar mental.</a:t>
            </a:r>
          </a:p>
          <a:p>
            <a:pPr algn="l">
              <a:lnSpc>
                <a:spcPts val="241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MoodMap cuenta con dos funciones principales:</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Registro Emocional Inteligente:</a:t>
            </a:r>
            <a:r>
              <a:rPr lang="en-US" sz="1822">
                <a:solidFill>
                  <a:srgbClr val="542622"/>
                </a:solidFill>
                <a:latin typeface="Open Sans Light"/>
                <a:ea typeface="Open Sans Light"/>
                <a:cs typeface="Open Sans Light"/>
                <a:sym typeface="Open Sans Light"/>
              </a:rPr>
              <a:t> Permite a los usuarios registrar su estado de ánimo diariamente, identificando patrones emocionales y proporcionando recomendaciones personalizadas. Estas sugerencias incluyen técnicas como la respiración diafragmática, la relajación muscular progresiva y la meditación guiada. </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Chatbot de Primeros Auxilios Psicológicos</a:t>
            </a:r>
            <a:r>
              <a:rPr lang="en-US" sz="1822">
                <a:solidFill>
                  <a:srgbClr val="542622"/>
                </a:solidFill>
                <a:latin typeface="Open Sans Light"/>
                <a:ea typeface="Open Sans Light"/>
                <a:cs typeface="Open Sans Light"/>
                <a:sym typeface="Open Sans Light"/>
              </a:rPr>
              <a:t>: Basado en protocolos de la Organización Mundial de la Salud (OMS), ofrece apoyo inmediato mediante ejercicios específicos para gestionar el estrés y la ansiedad, así como estrategias para afrontar crisis emocionales.</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Beneficios de MoodMap </a:t>
            </a:r>
          </a:p>
          <a:p>
            <a:pPr algn="l">
              <a:lnSpc>
                <a:spcPts val="2551"/>
              </a:lnSpc>
              <a:spcBef>
                <a:spcPct val="0"/>
              </a:spcBef>
            </a:pPr>
          </a:p>
          <a:p>
            <a:pPr algn="l">
              <a:lnSpc>
                <a:spcPts val="2551"/>
              </a:lnSpc>
              <a:spcBef>
                <a:spcPct val="0"/>
              </a:spcBef>
            </a:pPr>
            <a:r>
              <a:rPr lang="en-US" b="true" sz="1822">
                <a:solidFill>
                  <a:srgbClr val="542622"/>
                </a:solidFill>
                <a:latin typeface="Open Sans Bold"/>
                <a:ea typeface="Open Sans Bold"/>
                <a:cs typeface="Open Sans Bold"/>
                <a:sym typeface="Open Sans Bold"/>
              </a:rPr>
              <a:t>-Accesibilidad inmediata:</a:t>
            </a:r>
            <a:r>
              <a:rPr lang="en-US" sz="1822">
                <a:solidFill>
                  <a:srgbClr val="542622"/>
                </a:solidFill>
                <a:latin typeface="Open Sans Light"/>
                <a:ea typeface="Open Sans Light"/>
                <a:cs typeface="Open Sans Light"/>
                <a:sym typeface="Open Sans Light"/>
              </a:rPr>
              <a:t> Permite el acceso rápido a herramientas de apoyo emocional sin necesidad de una consulta presencial.</a:t>
            </a:r>
          </a:p>
          <a:p>
            <a:pPr algn="l">
              <a:lnSpc>
                <a:spcPts val="2551"/>
              </a:lnSpc>
              <a:spcBef>
                <a:spcPct val="0"/>
              </a:spcBef>
            </a:pPr>
            <a:r>
              <a:rPr lang="en-US" b="true" sz="1822">
                <a:solidFill>
                  <a:srgbClr val="542622"/>
                </a:solidFill>
                <a:latin typeface="Open Sans Bold"/>
                <a:ea typeface="Open Sans Bold"/>
                <a:cs typeface="Open Sans Bold"/>
                <a:sym typeface="Open Sans Bold"/>
              </a:rPr>
              <a:t>-Personalización:</a:t>
            </a:r>
            <a:r>
              <a:rPr lang="en-US" sz="1822">
                <a:solidFill>
                  <a:srgbClr val="542622"/>
                </a:solidFill>
                <a:latin typeface="Open Sans Light"/>
                <a:ea typeface="Open Sans Light"/>
                <a:cs typeface="Open Sans Light"/>
                <a:sym typeface="Open Sans Light"/>
              </a:rPr>
              <a:t> Ofrece recomendaciones adaptadas a cada usuario, favoreciendo estrategias efectivas de regulación emocional. </a:t>
            </a:r>
          </a:p>
          <a:p>
            <a:pPr algn="l">
              <a:lnSpc>
                <a:spcPts val="2551"/>
              </a:lnSpc>
              <a:spcBef>
                <a:spcPct val="0"/>
              </a:spcBef>
            </a:pPr>
            <a:r>
              <a:rPr lang="en-US" b="true" sz="1822">
                <a:solidFill>
                  <a:srgbClr val="542622"/>
                </a:solidFill>
                <a:latin typeface="Open Sans Bold"/>
                <a:ea typeface="Open Sans Bold"/>
                <a:cs typeface="Open Sans Bold"/>
                <a:sym typeface="Open Sans Bold"/>
              </a:rPr>
              <a:t>-Monitoreo del bienestar</a:t>
            </a:r>
            <a:r>
              <a:rPr lang="en-US" sz="1822">
                <a:solidFill>
                  <a:srgbClr val="542622"/>
                </a:solidFill>
                <a:latin typeface="Open Sans Light"/>
                <a:ea typeface="Open Sans Light"/>
                <a:cs typeface="Open Sans Light"/>
                <a:sym typeface="Open Sans Light"/>
              </a:rPr>
              <a:t>: Facilita el seguimiento del estado de ánimo y permite a los usuarios identificar patrones emocionales. </a:t>
            </a:r>
          </a:p>
          <a:p>
            <a:pPr algn="l">
              <a:lnSpc>
                <a:spcPts val="2551"/>
              </a:lnSpc>
              <a:spcBef>
                <a:spcPct val="0"/>
              </a:spcBef>
            </a:pPr>
            <a:r>
              <a:rPr lang="en-US" b="true" sz="1822">
                <a:solidFill>
                  <a:srgbClr val="542622"/>
                </a:solidFill>
                <a:latin typeface="Open Sans Bold"/>
                <a:ea typeface="Open Sans Bold"/>
                <a:cs typeface="Open Sans Bold"/>
                <a:sym typeface="Open Sans Bold"/>
              </a:rPr>
              <a:t>-Apoyo en crisis:</a:t>
            </a:r>
            <a:r>
              <a:rPr lang="en-US" sz="1822">
                <a:solidFill>
                  <a:srgbClr val="542622"/>
                </a:solidFill>
                <a:latin typeface="Open Sans Light"/>
                <a:ea typeface="Open Sans Light"/>
                <a:cs typeface="Open Sans Light"/>
                <a:sym typeface="Open Sans Light"/>
              </a:rPr>
              <a:t> Proporciona estrategias validadas por la OMS para afrontar situaciones de estrés y ansiedad. </a:t>
            </a:r>
          </a:p>
          <a:p>
            <a:pPr algn="l">
              <a:lnSpc>
                <a:spcPts val="2551"/>
              </a:lnSpc>
              <a:spcBef>
                <a:spcPct val="0"/>
              </a:spcBef>
            </a:pPr>
            <a:r>
              <a:rPr lang="en-US" b="true" sz="1822">
                <a:solidFill>
                  <a:srgbClr val="542622"/>
                </a:solidFill>
                <a:latin typeface="Open Sans Bold"/>
                <a:ea typeface="Open Sans Bold"/>
                <a:cs typeface="Open Sans Bold"/>
                <a:sym typeface="Open Sans Bold"/>
              </a:rPr>
              <a:t>-Herramienta para profesionales:</a:t>
            </a:r>
            <a:r>
              <a:rPr lang="en-US" sz="1822">
                <a:solidFill>
                  <a:srgbClr val="542622"/>
                </a:solidFill>
                <a:latin typeface="Open Sans Light"/>
                <a:ea typeface="Open Sans Light"/>
                <a:cs typeface="Open Sans Light"/>
                <a:sym typeface="Open Sans Light"/>
              </a:rPr>
              <a:t> Complementa las terapias psicológicas, permitiendo una mejor gestión y seguimiento de los pacientes.</a:t>
            </a:r>
          </a:p>
          <a:p>
            <a:pPr algn="l">
              <a:lnSpc>
                <a:spcPts val="2551"/>
              </a:lnSpc>
              <a:spcBef>
                <a:spcPct val="0"/>
              </a:spcBef>
            </a:pPr>
          </a:p>
        </p:txBody>
      </p:sp>
      <p:sp>
        <p:nvSpPr>
          <p:cNvPr name="Freeform 16" id="16"/>
          <p:cNvSpPr/>
          <p:nvPr/>
        </p:nvSpPr>
        <p:spPr>
          <a:xfrm flipH="false" flipV="false" rot="0">
            <a:off x="16504399" y="7846560"/>
            <a:ext cx="1204851" cy="1733598"/>
          </a:xfrm>
          <a:custGeom>
            <a:avLst/>
            <a:gdLst/>
            <a:ahLst/>
            <a:cxnLst/>
            <a:rect r="r" b="b" t="t" l="l"/>
            <a:pathLst>
              <a:path h="1733598" w="1204851">
                <a:moveTo>
                  <a:pt x="0" y="0"/>
                </a:moveTo>
                <a:lnTo>
                  <a:pt x="1204851" y="0"/>
                </a:lnTo>
                <a:lnTo>
                  <a:pt x="1204851" y="1733598"/>
                </a:lnTo>
                <a:lnTo>
                  <a:pt x="0" y="17335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58541" y="830201"/>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710220" y="-46503"/>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779449" y="8713359"/>
            <a:ext cx="4112054" cy="667481"/>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127589" y="9181851"/>
            <a:ext cx="6808334" cy="1105149"/>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7101869" y="7450202"/>
            <a:ext cx="3300411" cy="2526314"/>
          </a:xfrm>
          <a:custGeom>
            <a:avLst/>
            <a:gdLst/>
            <a:ahLst/>
            <a:cxnLst/>
            <a:rect r="r" b="b" t="t" l="l"/>
            <a:pathLst>
              <a:path h="2526314" w="3300411">
                <a:moveTo>
                  <a:pt x="0" y="0"/>
                </a:moveTo>
                <a:lnTo>
                  <a:pt x="3300411" y="0"/>
                </a:lnTo>
                <a:lnTo>
                  <a:pt x="3300411" y="2526314"/>
                </a:lnTo>
                <a:lnTo>
                  <a:pt x="0" y="2526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540884" y="208801"/>
            <a:ext cx="9206232" cy="1028744"/>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Desarrollo de MoodMap</a:t>
            </a:r>
          </a:p>
        </p:txBody>
      </p:sp>
      <p:sp>
        <p:nvSpPr>
          <p:cNvPr name="TextBox 16" id="16"/>
          <p:cNvSpPr txBox="true"/>
          <p:nvPr/>
        </p:nvSpPr>
        <p:spPr>
          <a:xfrm rot="0">
            <a:off x="580498" y="1719558"/>
            <a:ext cx="15458245" cy="6269355"/>
          </a:xfrm>
          <a:prstGeom prst="rect">
            <a:avLst/>
          </a:prstGeom>
        </p:spPr>
        <p:txBody>
          <a:bodyPr anchor="t" rtlCol="false" tIns="0" lIns="0" bIns="0" rIns="0">
            <a:spAutoFit/>
          </a:bodyPr>
          <a:lstStyle/>
          <a:p>
            <a:pPr algn="just">
              <a:lnSpc>
                <a:spcPts val="2520"/>
              </a:lnSpc>
              <a:spcBef>
                <a:spcPct val="0"/>
              </a:spcBef>
            </a:pPr>
            <a:r>
              <a:rPr lang="en-US" b="true" sz="1800">
                <a:solidFill>
                  <a:srgbClr val="542622"/>
                </a:solidFill>
                <a:latin typeface="Open Sans Bold"/>
                <a:ea typeface="Open Sans Bold"/>
                <a:cs typeface="Open Sans Bold"/>
                <a:sym typeface="Open Sans Bold"/>
              </a:rPr>
              <a:t>Tecnologías usadas:</a:t>
            </a:r>
          </a:p>
          <a:p>
            <a:pPr algn="just">
              <a:lnSpc>
                <a:spcPts val="2520"/>
              </a:lnSpc>
              <a:spcBef>
                <a:spcPct val="0"/>
              </a:spcBef>
            </a:pP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Frontend:</a:t>
            </a:r>
            <a:r>
              <a:rPr lang="en-US" sz="1800">
                <a:solidFill>
                  <a:srgbClr val="542622"/>
                </a:solidFill>
                <a:latin typeface="Open Sans Light"/>
                <a:ea typeface="Open Sans Light"/>
                <a:cs typeface="Open Sans Light"/>
                <a:sym typeface="Open Sans Light"/>
              </a:rPr>
              <a:t> React Native (JavaScript/TypeScript) - Permite desarrollar una aplicación móvil multiplataforma con un solo código base, optimizando tiempos de desarrollo y mantenimiento.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Backend:</a:t>
            </a:r>
            <a:r>
              <a:rPr lang="en-US" sz="1800">
                <a:solidFill>
                  <a:srgbClr val="542622"/>
                </a:solidFill>
                <a:latin typeface="Open Sans Light"/>
                <a:ea typeface="Open Sans Light"/>
                <a:cs typeface="Open Sans Light"/>
                <a:sym typeface="Open Sans Light"/>
              </a:rPr>
              <a:t> Spring Boot (Java) - Proporciona una estructura robusta y escalable para gestionar las lógicas de negocio y la comunicación con la base de datos.</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Base de datos: </a:t>
            </a:r>
            <a:r>
              <a:rPr lang="en-US" sz="1800">
                <a:solidFill>
                  <a:srgbClr val="542622"/>
                </a:solidFill>
                <a:latin typeface="Open Sans Light"/>
                <a:ea typeface="Open Sans Light"/>
                <a:cs typeface="Open Sans Light"/>
                <a:sym typeface="Open Sans Light"/>
              </a:rPr>
              <a:t>PostgreSQL - Ofrece un almacenamiento seguro y eficiente para la gestión de registros emocionales y datos de usuarios.</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APIs de IA:</a:t>
            </a:r>
            <a:r>
              <a:rPr lang="en-US" sz="1800">
                <a:solidFill>
                  <a:srgbClr val="542622"/>
                </a:solidFill>
                <a:latin typeface="Open Sans Light"/>
                <a:ea typeface="Open Sans Light"/>
                <a:cs typeface="Open Sans Light"/>
                <a:sym typeface="Open Sans Light"/>
              </a:rPr>
              <a:t> ChatGpt - Integración de inteligencia artificial para mejorar la interacción del chatbot y ofrecer recomendaciones personalizadas.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Docker:</a:t>
            </a:r>
            <a:r>
              <a:rPr lang="en-US" sz="1800">
                <a:solidFill>
                  <a:srgbClr val="542622"/>
                </a:solidFill>
                <a:latin typeface="Open Sans Light"/>
                <a:ea typeface="Open Sans Light"/>
                <a:cs typeface="Open Sans Light"/>
                <a:sym typeface="Open Sans Light"/>
              </a:rPr>
              <a:t> Para la contenedorización y despliegue eficiente del backend y la base de datos.</a:t>
            </a:r>
          </a:p>
          <a:p>
            <a:pPr algn="just">
              <a:lnSpc>
                <a:spcPts val="2520"/>
              </a:lnSpc>
              <a:spcBef>
                <a:spcPct val="0"/>
              </a:spcBef>
            </a:pPr>
          </a:p>
          <a:p>
            <a:pPr algn="just">
              <a:lnSpc>
                <a:spcPts val="2520"/>
              </a:lnSpc>
              <a:spcBef>
                <a:spcPct val="0"/>
              </a:spcBef>
            </a:pPr>
            <a:r>
              <a:rPr lang="en-US" b="true" sz="1800">
                <a:solidFill>
                  <a:srgbClr val="542622"/>
                </a:solidFill>
                <a:latin typeface="Open Sans Bold"/>
                <a:ea typeface="Open Sans Bold"/>
                <a:cs typeface="Open Sans Bold"/>
                <a:sym typeface="Open Sans Bold"/>
              </a:rPr>
              <a:t>Arquitectura de MoodMap:</a:t>
            </a:r>
          </a:p>
          <a:p>
            <a:pPr algn="just">
              <a:lnSpc>
                <a:spcPts val="2520"/>
              </a:lnSpc>
              <a:spcBef>
                <a:spcPct val="0"/>
              </a:spcBef>
            </a:pP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Aplicación Móvil (Frontend):</a:t>
            </a:r>
            <a:r>
              <a:rPr lang="en-US" sz="1800">
                <a:solidFill>
                  <a:srgbClr val="542622"/>
                </a:solidFill>
                <a:latin typeface="Open Sans Light"/>
                <a:ea typeface="Open Sans Light"/>
                <a:cs typeface="Open Sans Light"/>
                <a:sym typeface="Open Sans Light"/>
              </a:rPr>
              <a:t> Desarrollada con React Native, se encarga de la interfaz de usuario y la interacción con los servicios backend.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Servidor Backend:</a:t>
            </a:r>
            <a:r>
              <a:rPr lang="en-US" sz="1800">
                <a:solidFill>
                  <a:srgbClr val="542622"/>
                </a:solidFill>
                <a:latin typeface="Open Sans Light"/>
                <a:ea typeface="Open Sans Light"/>
                <a:cs typeface="Open Sans Light"/>
                <a:sym typeface="Open Sans Light"/>
              </a:rPr>
              <a:t> Implementado con Spring Boot, expone APIs RESTful para gestionar la lógica de negocio y la conexión con la base de datos.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Base de Datos:</a:t>
            </a:r>
            <a:r>
              <a:rPr lang="en-US" sz="1800">
                <a:solidFill>
                  <a:srgbClr val="542622"/>
                </a:solidFill>
                <a:latin typeface="Open Sans Light"/>
                <a:ea typeface="Open Sans Light"/>
                <a:cs typeface="Open Sans Light"/>
                <a:sym typeface="Open Sans Light"/>
              </a:rPr>
              <a:t> PostgreSQL almacena la información de usuarios, registros emocionales y recomendaciones personalizadas. </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Chatbot de IA:</a:t>
            </a:r>
            <a:r>
              <a:rPr lang="en-US" sz="1800">
                <a:solidFill>
                  <a:srgbClr val="542622"/>
                </a:solidFill>
                <a:latin typeface="Open Sans Light"/>
                <a:ea typeface="Open Sans Light"/>
                <a:cs typeface="Open Sans Light"/>
                <a:sym typeface="Open Sans Light"/>
              </a:rPr>
              <a:t> Basado en APIs de inteligencia artificial, ofrece respuestas automáticas y ejercicios adaptados a las emociones del usuario.</a:t>
            </a:r>
          </a:p>
          <a:p>
            <a:pPr algn="just" marL="388620" indent="-194310" lvl="1">
              <a:lnSpc>
                <a:spcPts val="2520"/>
              </a:lnSpc>
              <a:buFont typeface="Arial"/>
              <a:buChar char="•"/>
            </a:pPr>
            <a:r>
              <a:rPr lang="en-US" b="true" sz="1800">
                <a:solidFill>
                  <a:srgbClr val="542622"/>
                </a:solidFill>
                <a:latin typeface="Open Sans Bold"/>
                <a:ea typeface="Open Sans Bold"/>
                <a:cs typeface="Open Sans Bold"/>
                <a:sym typeface="Open Sans Bold"/>
              </a:rPr>
              <a:t>Seguridad y Privacidad:</a:t>
            </a:r>
            <a:r>
              <a:rPr lang="en-US" sz="1800">
                <a:solidFill>
                  <a:srgbClr val="542622"/>
                </a:solidFill>
                <a:latin typeface="Open Sans Light"/>
                <a:ea typeface="Open Sans Light"/>
                <a:cs typeface="Open Sans Light"/>
                <a:sym typeface="Open Sans Light"/>
              </a:rPr>
              <a:t> Se implementan medidas como encriptación de datos y cumplimiento con regulaciones como GDPR para garantizar la protección de la información.</a:t>
            </a:r>
          </a:p>
          <a:p>
            <a:pPr algn="just">
              <a:lnSpc>
                <a:spcPts val="2520"/>
              </a:lnSpc>
            </a:pPr>
          </a:p>
          <a:p>
            <a:pPr algn="just">
              <a:lnSpc>
                <a:spcPts val="25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0548" y="771409"/>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931865" y="0"/>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4240" y="8846996"/>
            <a:ext cx="8871226" cy="1440004"/>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1083805" y="5832406"/>
            <a:ext cx="7204195" cy="4454594"/>
          </a:xfrm>
          <a:custGeom>
            <a:avLst/>
            <a:gdLst/>
            <a:ahLst/>
            <a:cxnLst/>
            <a:rect r="r" b="b" t="t" l="l"/>
            <a:pathLst>
              <a:path h="4454594" w="7204195">
                <a:moveTo>
                  <a:pt x="0" y="0"/>
                </a:moveTo>
                <a:lnTo>
                  <a:pt x="7204195" y="0"/>
                </a:lnTo>
                <a:lnTo>
                  <a:pt x="7204195" y="4454594"/>
                </a:lnTo>
                <a:lnTo>
                  <a:pt x="0" y="4454594"/>
                </a:lnTo>
                <a:lnTo>
                  <a:pt x="0" y="0"/>
                </a:lnTo>
                <a:close/>
              </a:path>
            </a:pathLst>
          </a:custGeom>
          <a:blipFill>
            <a:blip r:embed="rId2"/>
            <a:stretch>
              <a:fillRect l="0" t="0" r="0" b="0"/>
            </a:stretch>
          </a:blipFill>
        </p:spPr>
      </p:sp>
      <p:sp>
        <p:nvSpPr>
          <p:cNvPr name="TextBox 12" id="12"/>
          <p:cNvSpPr txBox="true"/>
          <p:nvPr/>
        </p:nvSpPr>
        <p:spPr>
          <a:xfrm rot="0">
            <a:off x="835181" y="1771663"/>
            <a:ext cx="14963031" cy="4455793"/>
          </a:xfrm>
          <a:prstGeom prst="rect">
            <a:avLst/>
          </a:prstGeom>
        </p:spPr>
        <p:txBody>
          <a:bodyPr anchor="t" rtlCol="false" tIns="0" lIns="0" bIns="0" rIns="0">
            <a:spAutoFit/>
          </a:bodyPr>
          <a:lstStyle/>
          <a:p>
            <a:pPr algn="l">
              <a:lnSpc>
                <a:spcPts val="2730"/>
              </a:lnSpc>
            </a:pPr>
            <a:r>
              <a:rPr lang="en-US" sz="1950" b="true">
                <a:solidFill>
                  <a:srgbClr val="542622"/>
                </a:solidFill>
                <a:latin typeface="Open Sans Bold"/>
                <a:ea typeface="Open Sans Bold"/>
                <a:cs typeface="Open Sans Bold"/>
                <a:sym typeface="Open Sans Bold"/>
              </a:rPr>
              <a:t>Metodología: </a:t>
            </a:r>
          </a:p>
          <a:p>
            <a:pPr algn="l">
              <a:lnSpc>
                <a:spcPts val="2730"/>
              </a:lnSpc>
            </a:pPr>
            <a:r>
              <a:rPr lang="en-US" sz="1950">
                <a:solidFill>
                  <a:srgbClr val="542622"/>
                </a:solidFill>
                <a:latin typeface="Open Sans Light"/>
                <a:ea typeface="Open Sans Light"/>
                <a:cs typeface="Open Sans Light"/>
                <a:sym typeface="Open Sans Light"/>
              </a:rPr>
              <a:t>Para la implementación del proyecto, utilizaremos la metodología Scrum, un marco ágil que nos permitirá adaptarnos a cambios y entregar valor de manera iterativa e incremental. Scrum es ideal para proyectos de desarrollo de software debido a su enfoque en:</a:t>
            </a:r>
          </a:p>
          <a:p>
            <a:pPr algn="l">
              <a:lnSpc>
                <a:spcPts val="2730"/>
              </a:lnSpc>
            </a:pPr>
          </a:p>
          <a:p>
            <a:pPr algn="l" marL="371347" indent="-185674" lvl="1">
              <a:lnSpc>
                <a:spcPts val="2407"/>
              </a:lnSpc>
              <a:buFont typeface="Arial"/>
              <a:buChar char="•"/>
            </a:pPr>
            <a:r>
              <a:rPr lang="en-US" b="true" sz="1719">
                <a:solidFill>
                  <a:srgbClr val="542622"/>
                </a:solidFill>
                <a:latin typeface="Open Sans Bold"/>
                <a:ea typeface="Open Sans Bold"/>
                <a:cs typeface="Open Sans Bold"/>
                <a:sym typeface="Open Sans Bold"/>
              </a:rPr>
              <a:t>Flexibilidad y adaptabilidad.</a:t>
            </a:r>
          </a:p>
          <a:p>
            <a:pPr algn="l" marL="371347" indent="-185674" lvl="1">
              <a:lnSpc>
                <a:spcPts val="2407"/>
              </a:lnSpc>
              <a:buFont typeface="Arial"/>
              <a:buChar char="•"/>
            </a:pPr>
            <a:r>
              <a:rPr lang="en-US" b="true" sz="1719">
                <a:solidFill>
                  <a:srgbClr val="542622"/>
                </a:solidFill>
                <a:latin typeface="Open Sans Bold"/>
                <a:ea typeface="Open Sans Bold"/>
                <a:cs typeface="Open Sans Bold"/>
                <a:sym typeface="Open Sans Bold"/>
              </a:rPr>
              <a:t>Entrega continua de valor.</a:t>
            </a:r>
          </a:p>
          <a:p>
            <a:pPr algn="l" marL="371347" indent="-185674" lvl="1">
              <a:lnSpc>
                <a:spcPts val="2407"/>
              </a:lnSpc>
              <a:buFont typeface="Arial"/>
              <a:buChar char="•"/>
            </a:pPr>
            <a:r>
              <a:rPr lang="en-US" b="true" sz="1719">
                <a:solidFill>
                  <a:srgbClr val="542622"/>
                </a:solidFill>
                <a:latin typeface="Open Sans Bold"/>
                <a:ea typeface="Open Sans Bold"/>
                <a:cs typeface="Open Sans Bold"/>
                <a:sym typeface="Open Sans Bold"/>
              </a:rPr>
              <a:t>Colaboración constante.</a:t>
            </a:r>
          </a:p>
          <a:p>
            <a:pPr algn="l">
              <a:lnSpc>
                <a:spcPts val="2407"/>
              </a:lnSpc>
            </a:pPr>
          </a:p>
          <a:p>
            <a:pPr algn="l">
              <a:lnSpc>
                <a:spcPts val="2407"/>
              </a:lnSpc>
            </a:pPr>
          </a:p>
          <a:p>
            <a:pPr algn="l">
              <a:lnSpc>
                <a:spcPts val="2407"/>
              </a:lnSpc>
            </a:pPr>
          </a:p>
          <a:p>
            <a:pPr algn="l">
              <a:lnSpc>
                <a:spcPts val="2407"/>
              </a:lnSpc>
            </a:pPr>
            <a:r>
              <a:rPr lang="en-US" sz="1719">
                <a:solidFill>
                  <a:srgbClr val="542622"/>
                </a:solidFill>
                <a:latin typeface="Open Sans Light"/>
                <a:ea typeface="Open Sans Light"/>
                <a:cs typeface="Open Sans Light"/>
                <a:sym typeface="Open Sans Light"/>
              </a:rPr>
              <a:t>El proyecto se desarrolla en un semestre de 18 semanas (del 10 de marzo al 12 de julio), con una dedicación de 6-10 horas semanales para alumnos con disponibilidad completa y 4-6 horas para quienes tienen compromisos laborales.</a:t>
            </a:r>
          </a:p>
          <a:p>
            <a:pPr algn="l">
              <a:lnSpc>
                <a:spcPts val="2407"/>
              </a:lnSpc>
              <a:spcBef>
                <a:spcPct val="0"/>
              </a:spcBef>
            </a:pPr>
            <a:r>
              <a:rPr lang="en-US" sz="1719">
                <a:solidFill>
                  <a:srgbClr val="542622"/>
                </a:solidFill>
                <a:latin typeface="Open Sans Light"/>
                <a:ea typeface="Open Sans Light"/>
                <a:cs typeface="Open Sans Light"/>
                <a:sym typeface="Open Sans Light"/>
              </a:rPr>
              <a:t>Se trabajan sprints semanales con reuniones cortas para coordinar avances y resolver bloqueos de forma ágil.</a:t>
            </a:r>
          </a:p>
          <a:p>
            <a:pPr algn="l">
              <a:lnSpc>
                <a:spcPts val="2730"/>
              </a:lnSpc>
              <a:spcBef>
                <a:spcPct val="0"/>
              </a:spcBef>
            </a:pPr>
          </a:p>
        </p:txBody>
      </p:sp>
      <p:sp>
        <p:nvSpPr>
          <p:cNvPr name="TextBox 13" id="13"/>
          <p:cNvSpPr txBox="true"/>
          <p:nvPr/>
        </p:nvSpPr>
        <p:spPr>
          <a:xfrm rot="0">
            <a:off x="4540884" y="208801"/>
            <a:ext cx="9206232" cy="1028744"/>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Desarrollo de MoodMap</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70548" y="771409"/>
            <a:ext cx="4112054" cy="667481"/>
            <a:chOff x="0" y="0"/>
            <a:chExt cx="2503650" cy="406400"/>
          </a:xfrm>
        </p:grpSpPr>
        <p:sp>
          <p:nvSpPr>
            <p:cNvPr name="Freeform 3" id="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4931865" y="0"/>
            <a:ext cx="6808334" cy="1105149"/>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84240" y="8846996"/>
            <a:ext cx="8871226" cy="1440004"/>
            <a:chOff x="0" y="0"/>
            <a:chExt cx="2503650" cy="406400"/>
          </a:xfrm>
        </p:grpSpPr>
        <p:sp>
          <p:nvSpPr>
            <p:cNvPr name="Freeform 9" id="9"/>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835181" y="2877110"/>
            <a:ext cx="15898568" cy="5497449"/>
          </a:xfrm>
          <a:prstGeom prst="rect">
            <a:avLst/>
          </a:prstGeom>
        </p:spPr>
        <p:txBody>
          <a:bodyPr anchor="t" rtlCol="false" tIns="0" lIns="0" bIns="0" rIns="0">
            <a:spAutoFit/>
          </a:bodyPr>
          <a:lstStyle/>
          <a:p>
            <a:pPr algn="just">
              <a:lnSpc>
                <a:spcPts val="2925"/>
              </a:lnSpc>
            </a:pPr>
            <a:r>
              <a:rPr lang="en-US" b="true" sz="1899" spc="157">
                <a:solidFill>
                  <a:srgbClr val="542622"/>
                </a:solidFill>
                <a:latin typeface="Open Sans Bold"/>
                <a:ea typeface="Open Sans Bold"/>
                <a:cs typeface="Open Sans Bold"/>
                <a:sym typeface="Open Sans Bold"/>
              </a:rPr>
              <a:t>1. Sprint 0: Documentación (18 mar - 6 abr) Objetivo: </a:t>
            </a:r>
            <a:r>
              <a:rPr lang="en-US" sz="1899" spc="157">
                <a:solidFill>
                  <a:srgbClr val="542622"/>
                </a:solidFill>
                <a:latin typeface="Open Sans"/>
                <a:ea typeface="Open Sans"/>
                <a:cs typeface="Open Sans"/>
                <a:sym typeface="Open Sans"/>
              </a:rPr>
              <a:t>Creación de documentos base (definición, herramientas, roles, mocks)</a:t>
            </a:r>
          </a:p>
          <a:p>
            <a:pPr algn="just">
              <a:lnSpc>
                <a:spcPts val="2925"/>
              </a:lnSpc>
            </a:pPr>
            <a:r>
              <a:rPr lang="en-US" b="true" sz="1899" spc="157">
                <a:solidFill>
                  <a:srgbClr val="542622"/>
                </a:solidFill>
                <a:latin typeface="Open Sans Bold"/>
                <a:ea typeface="Open Sans Bold"/>
                <a:cs typeface="Open Sans Bold"/>
                <a:sym typeface="Open Sans Bold"/>
              </a:rPr>
              <a:t>2. Sprint 1: Registro/Login (8 - 14 abril) Tecnologías: </a:t>
            </a:r>
            <a:r>
              <a:rPr lang="en-US" sz="1899" spc="157">
                <a:solidFill>
                  <a:srgbClr val="542622"/>
                </a:solidFill>
                <a:latin typeface="Open Sans"/>
                <a:ea typeface="Open Sans"/>
                <a:cs typeface="Open Sans"/>
                <a:sym typeface="Open Sans"/>
              </a:rPr>
              <a:t>React Native, Firebase/Auth0, Spring Boot.</a:t>
            </a:r>
          </a:p>
          <a:p>
            <a:pPr algn="just">
              <a:lnSpc>
                <a:spcPts val="2925"/>
              </a:lnSpc>
            </a:pPr>
            <a:r>
              <a:rPr lang="en-US" b="true" sz="1899" spc="157">
                <a:solidFill>
                  <a:srgbClr val="542622"/>
                </a:solidFill>
                <a:latin typeface="Open Sans Bold"/>
                <a:ea typeface="Open Sans Bold"/>
                <a:cs typeface="Open Sans Bold"/>
                <a:sym typeface="Open Sans Bold"/>
              </a:rPr>
              <a:t>Foco: </a:t>
            </a:r>
            <a:r>
              <a:rPr lang="en-US" sz="1899" spc="157">
                <a:solidFill>
                  <a:srgbClr val="542622"/>
                </a:solidFill>
                <a:latin typeface="Open Sans"/>
                <a:ea typeface="Open Sans"/>
                <a:cs typeface="Open Sans"/>
                <a:sym typeface="Open Sans"/>
              </a:rPr>
              <a:t>Seguridad de credenciales (PostgreSQL + Docker).</a:t>
            </a:r>
          </a:p>
          <a:p>
            <a:pPr algn="just">
              <a:lnSpc>
                <a:spcPts val="2925"/>
              </a:lnSpc>
            </a:pPr>
            <a:r>
              <a:rPr lang="en-US" b="true" sz="1899" spc="157">
                <a:solidFill>
                  <a:srgbClr val="542622"/>
                </a:solidFill>
                <a:latin typeface="Open Sans Bold"/>
                <a:ea typeface="Open Sans Bold"/>
                <a:cs typeface="Open Sans Bold"/>
                <a:sym typeface="Open Sans Bold"/>
              </a:rPr>
              <a:t>3. Sprint 2: Estado de ánimo + Chatbot (15 - 21 abr) Funcionalidad: </a:t>
            </a:r>
            <a:r>
              <a:rPr lang="en-US" sz="1899" spc="157">
                <a:solidFill>
                  <a:srgbClr val="542622"/>
                </a:solidFill>
                <a:latin typeface="Open Sans"/>
                <a:ea typeface="Open Sans"/>
                <a:cs typeface="Open Sans"/>
                <a:sym typeface="Open Sans"/>
              </a:rPr>
              <a:t>Registro de ánimo + integración API ChatGPT.</a:t>
            </a:r>
          </a:p>
          <a:p>
            <a:pPr algn="just">
              <a:lnSpc>
                <a:spcPts val="2925"/>
              </a:lnSpc>
            </a:pPr>
            <a:r>
              <a:rPr lang="en-US" b="true" sz="1899" spc="157">
                <a:solidFill>
                  <a:srgbClr val="542622"/>
                </a:solidFill>
                <a:latin typeface="Open Sans Bold"/>
                <a:ea typeface="Open Sans Bold"/>
                <a:cs typeface="Open Sans Bold"/>
                <a:sym typeface="Open Sans Bold"/>
              </a:rPr>
              <a:t>Validación:</a:t>
            </a:r>
            <a:r>
              <a:rPr lang="en-US" sz="1899" spc="157">
                <a:solidFill>
                  <a:srgbClr val="542622"/>
                </a:solidFill>
                <a:latin typeface="Open Sans"/>
                <a:ea typeface="Open Sans"/>
                <a:cs typeface="Open Sans"/>
                <a:sym typeface="Open Sans"/>
              </a:rPr>
              <a:t> Feedback de psicólogo (Product Owner).</a:t>
            </a:r>
          </a:p>
          <a:p>
            <a:pPr algn="just">
              <a:lnSpc>
                <a:spcPts val="2925"/>
              </a:lnSpc>
            </a:pPr>
            <a:r>
              <a:rPr lang="en-US" b="true" sz="1899" spc="157">
                <a:solidFill>
                  <a:srgbClr val="542622"/>
                </a:solidFill>
                <a:latin typeface="Open Sans Bold"/>
                <a:ea typeface="Open Sans Bold"/>
                <a:cs typeface="Open Sans Bold"/>
                <a:sym typeface="Open Sans Bold"/>
              </a:rPr>
              <a:t>4. Sprint 3: Recomendaciones (22 - 28 abr): </a:t>
            </a:r>
            <a:r>
              <a:rPr lang="en-US" sz="1899" spc="157">
                <a:solidFill>
                  <a:srgbClr val="542622"/>
                </a:solidFill>
                <a:latin typeface="Open Sans"/>
                <a:ea typeface="Open Sans"/>
                <a:cs typeface="Open Sans"/>
                <a:sym typeface="Open Sans"/>
              </a:rPr>
              <a:t>Recomendaciones personalizadas + normativas de privacidad.</a:t>
            </a:r>
          </a:p>
          <a:p>
            <a:pPr algn="just">
              <a:lnSpc>
                <a:spcPts val="2925"/>
              </a:lnSpc>
            </a:pPr>
            <a:r>
              <a:rPr lang="en-US" b="true" sz="1899" spc="157">
                <a:solidFill>
                  <a:srgbClr val="542622"/>
                </a:solidFill>
                <a:latin typeface="Open Sans Bold"/>
                <a:ea typeface="Open Sans Bold"/>
                <a:cs typeface="Open Sans Bold"/>
                <a:sym typeface="Open Sans Bold"/>
              </a:rPr>
              <a:t>5. Sprint 4: </a:t>
            </a:r>
            <a:r>
              <a:rPr lang="en-US" sz="1899" spc="157">
                <a:solidFill>
                  <a:srgbClr val="542622"/>
                </a:solidFill>
                <a:latin typeface="Open Sans"/>
                <a:ea typeface="Open Sans"/>
                <a:cs typeface="Open Sans"/>
                <a:sym typeface="Open Sans"/>
              </a:rPr>
              <a:t>Recuperar contraseña + Biblioteca (29 abr - 5 may)</a:t>
            </a:r>
          </a:p>
          <a:p>
            <a:pPr algn="just">
              <a:lnSpc>
                <a:spcPts val="2925"/>
              </a:lnSpc>
            </a:pPr>
            <a:r>
              <a:rPr lang="en-US" b="true" sz="1899" spc="157">
                <a:solidFill>
                  <a:srgbClr val="542622"/>
                </a:solidFill>
                <a:latin typeface="Open Sans Bold"/>
                <a:ea typeface="Open Sans Bold"/>
                <a:cs typeface="Open Sans Bold"/>
                <a:sym typeface="Open Sans Bold"/>
              </a:rPr>
              <a:t>6. Sprint 5: MVP (6 - 12 may) Entrega: </a:t>
            </a:r>
            <a:r>
              <a:rPr lang="en-US" sz="1899" spc="157">
                <a:solidFill>
                  <a:srgbClr val="542622"/>
                </a:solidFill>
                <a:latin typeface="Open Sans"/>
                <a:ea typeface="Open Sans"/>
                <a:cs typeface="Open Sans"/>
                <a:sym typeface="Open Sans"/>
              </a:rPr>
              <a:t>Integración total + pruebas (Jest, Postman).</a:t>
            </a:r>
          </a:p>
          <a:p>
            <a:pPr algn="just">
              <a:lnSpc>
                <a:spcPts val="2925"/>
              </a:lnSpc>
            </a:pPr>
            <a:r>
              <a:rPr lang="en-US" b="true" sz="1899" spc="157">
                <a:solidFill>
                  <a:srgbClr val="542622"/>
                </a:solidFill>
                <a:latin typeface="Open Sans Bold"/>
                <a:ea typeface="Open Sans Bold"/>
                <a:cs typeface="Open Sans Bold"/>
                <a:sym typeface="Open Sans Bold"/>
              </a:rPr>
              <a:t>7. Sprint 6-10:</a:t>
            </a:r>
            <a:r>
              <a:rPr lang="en-US" sz="1899" spc="157">
                <a:solidFill>
                  <a:srgbClr val="542622"/>
                </a:solidFill>
                <a:latin typeface="Open Sans"/>
                <a:ea typeface="Open Sans"/>
                <a:cs typeface="Open Sans"/>
                <a:sym typeface="Open Sans"/>
              </a:rPr>
              <a:t> Mejoras (13 may - 16 jun)</a:t>
            </a:r>
          </a:p>
          <a:p>
            <a:pPr algn="just">
              <a:lnSpc>
                <a:spcPts val="2925"/>
              </a:lnSpc>
            </a:pPr>
            <a:r>
              <a:rPr lang="en-US" sz="1899" spc="157">
                <a:solidFill>
                  <a:srgbClr val="542622"/>
                </a:solidFill>
                <a:latin typeface="Open Sans"/>
                <a:ea typeface="Open Sans"/>
                <a:cs typeface="Open Sans"/>
                <a:sym typeface="Open Sans"/>
              </a:rPr>
              <a:t>Historial de ánimo, notificaciones push, dashboard analítico, temas claro/oscuro.</a:t>
            </a:r>
          </a:p>
          <a:p>
            <a:pPr algn="just">
              <a:lnSpc>
                <a:spcPts val="2925"/>
              </a:lnSpc>
            </a:pPr>
            <a:r>
              <a:rPr lang="en-US" b="true" sz="1899" spc="157">
                <a:solidFill>
                  <a:srgbClr val="542622"/>
                </a:solidFill>
                <a:latin typeface="Open Sans Bold"/>
                <a:ea typeface="Open Sans Bold"/>
                <a:cs typeface="Open Sans Bold"/>
                <a:sym typeface="Open Sans Bold"/>
              </a:rPr>
              <a:t>8. Spri</a:t>
            </a:r>
            <a:r>
              <a:rPr lang="en-US" b="true" sz="1899" spc="157">
                <a:solidFill>
                  <a:srgbClr val="542622"/>
                </a:solidFill>
                <a:latin typeface="Open Sans Bold"/>
                <a:ea typeface="Open Sans Bold"/>
                <a:cs typeface="Open Sans Bold"/>
                <a:sym typeface="Open Sans Bold"/>
              </a:rPr>
              <a:t>nt 11: </a:t>
            </a:r>
            <a:r>
              <a:rPr lang="en-US" sz="1899" spc="157">
                <a:solidFill>
                  <a:srgbClr val="542622"/>
                </a:solidFill>
                <a:latin typeface="Open Sans"/>
                <a:ea typeface="Open Sans"/>
                <a:cs typeface="Open Sans"/>
                <a:sym typeface="Open Sans"/>
              </a:rPr>
              <a:t>QA y Publicación (7 - 21 jun)</a:t>
            </a:r>
          </a:p>
          <a:p>
            <a:pPr algn="just">
              <a:lnSpc>
                <a:spcPts val="2925"/>
              </a:lnSpc>
            </a:pPr>
          </a:p>
          <a:p>
            <a:pPr algn="just">
              <a:lnSpc>
                <a:spcPts val="2659"/>
              </a:lnSpc>
            </a:pPr>
          </a:p>
          <a:p>
            <a:pPr algn="just">
              <a:lnSpc>
                <a:spcPts val="2659"/>
              </a:lnSpc>
              <a:spcBef>
                <a:spcPct val="0"/>
              </a:spcBef>
            </a:pPr>
          </a:p>
        </p:txBody>
      </p:sp>
      <p:sp>
        <p:nvSpPr>
          <p:cNvPr name="TextBox 12" id="12"/>
          <p:cNvSpPr txBox="true"/>
          <p:nvPr/>
        </p:nvSpPr>
        <p:spPr>
          <a:xfrm rot="0">
            <a:off x="4540884" y="208801"/>
            <a:ext cx="9206232" cy="1028744"/>
          </a:xfrm>
          <a:prstGeom prst="rect">
            <a:avLst/>
          </a:prstGeom>
        </p:spPr>
        <p:txBody>
          <a:bodyPr anchor="t" rtlCol="false" tIns="0" lIns="0" bIns="0" rIns="0">
            <a:spAutoFit/>
          </a:bodyPr>
          <a:lstStyle/>
          <a:p>
            <a:pPr algn="ctr">
              <a:lnSpc>
                <a:spcPts val="8426"/>
              </a:lnSpc>
            </a:pPr>
            <a:r>
              <a:rPr lang="en-US" sz="6019">
                <a:solidFill>
                  <a:srgbClr val="542622"/>
                </a:solidFill>
                <a:latin typeface="Fredoka"/>
                <a:ea typeface="Fredoka"/>
                <a:cs typeface="Fredoka"/>
                <a:sym typeface="Fredoka"/>
              </a:rPr>
              <a:t>Definición de sprint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32605" y="155575"/>
            <a:ext cx="14795445"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Mockups</a:t>
            </a: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313836" y="1855164"/>
            <a:ext cx="2660280" cy="5762339"/>
          </a:xfrm>
          <a:custGeom>
            <a:avLst/>
            <a:gdLst/>
            <a:ahLst/>
            <a:cxnLst/>
            <a:rect r="r" b="b" t="t" l="l"/>
            <a:pathLst>
              <a:path h="5762339" w="2660280">
                <a:moveTo>
                  <a:pt x="0" y="0"/>
                </a:moveTo>
                <a:lnTo>
                  <a:pt x="2660280" y="0"/>
                </a:lnTo>
                <a:lnTo>
                  <a:pt x="2660280" y="5762339"/>
                </a:lnTo>
                <a:lnTo>
                  <a:pt x="0" y="5762339"/>
                </a:lnTo>
                <a:lnTo>
                  <a:pt x="0" y="0"/>
                </a:lnTo>
                <a:close/>
              </a:path>
            </a:pathLst>
          </a:custGeom>
          <a:blipFill>
            <a:blip r:embed="rId2"/>
            <a:stretch>
              <a:fillRect l="0" t="0" r="0" b="0"/>
            </a:stretch>
          </a:blipFill>
        </p:spPr>
      </p:sp>
      <p:sp>
        <p:nvSpPr>
          <p:cNvPr name="Freeform 16" id="16"/>
          <p:cNvSpPr/>
          <p:nvPr/>
        </p:nvSpPr>
        <p:spPr>
          <a:xfrm flipH="false" flipV="false" rot="0">
            <a:off x="3145566" y="1855164"/>
            <a:ext cx="2660280" cy="5762339"/>
          </a:xfrm>
          <a:custGeom>
            <a:avLst/>
            <a:gdLst/>
            <a:ahLst/>
            <a:cxnLst/>
            <a:rect r="r" b="b" t="t" l="l"/>
            <a:pathLst>
              <a:path h="5762339" w="2660280">
                <a:moveTo>
                  <a:pt x="0" y="0"/>
                </a:moveTo>
                <a:lnTo>
                  <a:pt x="2660279" y="0"/>
                </a:lnTo>
                <a:lnTo>
                  <a:pt x="2660279" y="5762339"/>
                </a:lnTo>
                <a:lnTo>
                  <a:pt x="0" y="5762339"/>
                </a:lnTo>
                <a:lnTo>
                  <a:pt x="0" y="0"/>
                </a:lnTo>
                <a:close/>
              </a:path>
            </a:pathLst>
          </a:custGeom>
          <a:blipFill>
            <a:blip r:embed="rId3"/>
            <a:stretch>
              <a:fillRect l="0" t="0" r="0" b="0"/>
            </a:stretch>
          </a:blipFill>
        </p:spPr>
      </p:sp>
      <p:sp>
        <p:nvSpPr>
          <p:cNvPr name="Freeform 17" id="17"/>
          <p:cNvSpPr/>
          <p:nvPr/>
        </p:nvSpPr>
        <p:spPr>
          <a:xfrm flipH="false" flipV="false" rot="0">
            <a:off x="5977295" y="1855164"/>
            <a:ext cx="2660280" cy="5762339"/>
          </a:xfrm>
          <a:custGeom>
            <a:avLst/>
            <a:gdLst/>
            <a:ahLst/>
            <a:cxnLst/>
            <a:rect r="r" b="b" t="t" l="l"/>
            <a:pathLst>
              <a:path h="5762339" w="2660280">
                <a:moveTo>
                  <a:pt x="0" y="0"/>
                </a:moveTo>
                <a:lnTo>
                  <a:pt x="2660280" y="0"/>
                </a:lnTo>
                <a:lnTo>
                  <a:pt x="2660280" y="5762339"/>
                </a:lnTo>
                <a:lnTo>
                  <a:pt x="0" y="5762339"/>
                </a:lnTo>
                <a:lnTo>
                  <a:pt x="0" y="0"/>
                </a:lnTo>
                <a:close/>
              </a:path>
            </a:pathLst>
          </a:custGeom>
          <a:blipFill>
            <a:blip r:embed="rId4"/>
            <a:stretch>
              <a:fillRect l="0" t="0" r="0" b="0"/>
            </a:stretch>
          </a:blipFill>
        </p:spPr>
      </p:sp>
      <p:sp>
        <p:nvSpPr>
          <p:cNvPr name="Freeform 18" id="18"/>
          <p:cNvSpPr/>
          <p:nvPr/>
        </p:nvSpPr>
        <p:spPr>
          <a:xfrm flipH="false" flipV="false" rot="0">
            <a:off x="8809025" y="1865076"/>
            <a:ext cx="2651127" cy="5742514"/>
          </a:xfrm>
          <a:custGeom>
            <a:avLst/>
            <a:gdLst/>
            <a:ahLst/>
            <a:cxnLst/>
            <a:rect r="r" b="b" t="t" l="l"/>
            <a:pathLst>
              <a:path h="5742514" w="2651127">
                <a:moveTo>
                  <a:pt x="0" y="0"/>
                </a:moveTo>
                <a:lnTo>
                  <a:pt x="2651128" y="0"/>
                </a:lnTo>
                <a:lnTo>
                  <a:pt x="2651128" y="5742515"/>
                </a:lnTo>
                <a:lnTo>
                  <a:pt x="0" y="5742515"/>
                </a:lnTo>
                <a:lnTo>
                  <a:pt x="0" y="0"/>
                </a:lnTo>
                <a:close/>
              </a:path>
            </a:pathLst>
          </a:custGeom>
          <a:blipFill>
            <a:blip r:embed="rId5"/>
            <a:stretch>
              <a:fillRect l="0" t="0" r="0" b="0"/>
            </a:stretch>
          </a:blipFill>
        </p:spPr>
      </p:sp>
      <p:sp>
        <p:nvSpPr>
          <p:cNvPr name="Freeform 19" id="19"/>
          <p:cNvSpPr/>
          <p:nvPr/>
        </p:nvSpPr>
        <p:spPr>
          <a:xfrm flipH="false" flipV="false" rot="0">
            <a:off x="11631603" y="1855164"/>
            <a:ext cx="2651127" cy="5742514"/>
          </a:xfrm>
          <a:custGeom>
            <a:avLst/>
            <a:gdLst/>
            <a:ahLst/>
            <a:cxnLst/>
            <a:rect r="r" b="b" t="t" l="l"/>
            <a:pathLst>
              <a:path h="5742514" w="2651127">
                <a:moveTo>
                  <a:pt x="0" y="0"/>
                </a:moveTo>
                <a:lnTo>
                  <a:pt x="2651127" y="0"/>
                </a:lnTo>
                <a:lnTo>
                  <a:pt x="2651127" y="5742514"/>
                </a:lnTo>
                <a:lnTo>
                  <a:pt x="0" y="5742514"/>
                </a:lnTo>
                <a:lnTo>
                  <a:pt x="0" y="0"/>
                </a:lnTo>
                <a:close/>
              </a:path>
            </a:pathLst>
          </a:custGeom>
          <a:blipFill>
            <a:blip r:embed="rId6"/>
            <a:stretch>
              <a:fillRect l="0" t="0" r="0" b="0"/>
            </a:stretch>
          </a:blipFill>
        </p:spPr>
      </p:sp>
      <p:sp>
        <p:nvSpPr>
          <p:cNvPr name="Freeform 20" id="20"/>
          <p:cNvSpPr/>
          <p:nvPr/>
        </p:nvSpPr>
        <p:spPr>
          <a:xfrm flipH="false" flipV="false" rot="0">
            <a:off x="14454180" y="1835339"/>
            <a:ext cx="2660280" cy="5762339"/>
          </a:xfrm>
          <a:custGeom>
            <a:avLst/>
            <a:gdLst/>
            <a:ahLst/>
            <a:cxnLst/>
            <a:rect r="r" b="b" t="t" l="l"/>
            <a:pathLst>
              <a:path h="5762339" w="2660280">
                <a:moveTo>
                  <a:pt x="0" y="0"/>
                </a:moveTo>
                <a:lnTo>
                  <a:pt x="2660280" y="0"/>
                </a:lnTo>
                <a:lnTo>
                  <a:pt x="2660280" y="5762339"/>
                </a:lnTo>
                <a:lnTo>
                  <a:pt x="0" y="5762339"/>
                </a:lnTo>
                <a:lnTo>
                  <a:pt x="0" y="0"/>
                </a:lnTo>
                <a:close/>
              </a:path>
            </a:pathLst>
          </a:custGeom>
          <a:blipFill>
            <a:blip r:embed="rId7"/>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32605" y="155575"/>
            <a:ext cx="14795445" cy="1028192"/>
          </a:xfrm>
          <a:prstGeom prst="rect">
            <a:avLst/>
          </a:prstGeom>
        </p:spPr>
        <p:txBody>
          <a:bodyPr anchor="t" rtlCol="false" tIns="0" lIns="0" bIns="0" rIns="0">
            <a:spAutoFit/>
          </a:bodyPr>
          <a:lstStyle/>
          <a:p>
            <a:pPr algn="ctr">
              <a:lnSpc>
                <a:spcPts val="8428"/>
              </a:lnSpc>
            </a:pPr>
            <a:r>
              <a:rPr lang="en-US" sz="6020">
                <a:solidFill>
                  <a:srgbClr val="542622"/>
                </a:solidFill>
                <a:latin typeface="Fredoka"/>
                <a:ea typeface="Fredoka"/>
                <a:cs typeface="Fredoka"/>
                <a:sym typeface="Fredoka"/>
              </a:rPr>
              <a:t>Mockups</a:t>
            </a:r>
          </a:p>
        </p:txBody>
      </p:sp>
      <p:grpSp>
        <p:nvGrpSpPr>
          <p:cNvPr name="Group 3" id="3"/>
          <p:cNvGrpSpPr/>
          <p:nvPr/>
        </p:nvGrpSpPr>
        <p:grpSpPr>
          <a:xfrm rot="0">
            <a:off x="16758541" y="830201"/>
            <a:ext cx="4112054" cy="667481"/>
            <a:chOff x="0" y="0"/>
            <a:chExt cx="2503650" cy="406400"/>
          </a:xfrm>
        </p:grpSpPr>
        <p:sp>
          <p:nvSpPr>
            <p:cNvPr name="Freeform 4" id="4"/>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710220" y="-46503"/>
            <a:ext cx="6808334" cy="1105149"/>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779449" y="8713359"/>
            <a:ext cx="4112054" cy="667481"/>
            <a:chOff x="0" y="0"/>
            <a:chExt cx="2503650" cy="406400"/>
          </a:xfrm>
        </p:grpSpPr>
        <p:sp>
          <p:nvSpPr>
            <p:cNvPr name="Freeform 10" id="10"/>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1" id="11"/>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4127589" y="9181851"/>
            <a:ext cx="6808334" cy="1105149"/>
            <a:chOff x="0" y="0"/>
            <a:chExt cx="2503650" cy="406400"/>
          </a:xfrm>
        </p:grpSpPr>
        <p:sp>
          <p:nvSpPr>
            <p:cNvPr name="Freeform 13" id="13"/>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4" id="14"/>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5" id="15"/>
          <p:cNvSpPr/>
          <p:nvPr/>
        </p:nvSpPr>
        <p:spPr>
          <a:xfrm flipH="false" flipV="false" rot="0">
            <a:off x="2928068" y="1375360"/>
            <a:ext cx="12431865" cy="8287910"/>
          </a:xfrm>
          <a:custGeom>
            <a:avLst/>
            <a:gdLst/>
            <a:ahLst/>
            <a:cxnLst/>
            <a:rect r="r" b="b" t="t" l="l"/>
            <a:pathLst>
              <a:path h="8287910" w="12431865">
                <a:moveTo>
                  <a:pt x="0" y="0"/>
                </a:moveTo>
                <a:lnTo>
                  <a:pt x="12431864" y="0"/>
                </a:lnTo>
                <a:lnTo>
                  <a:pt x="12431864" y="8287910"/>
                </a:lnTo>
                <a:lnTo>
                  <a:pt x="0" y="828791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DAGADU1rUhQ</dc:identifier>
  <dcterms:modified xsi:type="dcterms:W3CDTF">2011-08-01T06:04:30Z</dcterms:modified>
  <cp:revision>1</cp:revision>
  <dc:title>Presentación para Proyectos Simple Rojo y Naranja</dc:title>
</cp:coreProperties>
</file>