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8" r:id="rId3"/>
    <p:sldId id="289" r:id="rId4"/>
    <p:sldId id="328" r:id="rId5"/>
    <p:sldId id="290" r:id="rId6"/>
    <p:sldId id="343" r:id="rId7"/>
    <p:sldId id="345" r:id="rId8"/>
    <p:sldId id="339" r:id="rId9"/>
    <p:sldId id="342" r:id="rId10"/>
    <p:sldId id="347" r:id="rId11"/>
    <p:sldId id="329" r:id="rId12"/>
    <p:sldId id="348" r:id="rId13"/>
    <p:sldId id="346" r:id="rId14"/>
    <p:sldId id="349" r:id="rId15"/>
    <p:sldId id="354" r:id="rId16"/>
    <p:sldId id="330" r:id="rId17"/>
    <p:sldId id="350" r:id="rId18"/>
    <p:sldId id="331" r:id="rId19"/>
    <p:sldId id="332" r:id="rId20"/>
    <p:sldId id="333" r:id="rId21"/>
    <p:sldId id="351" r:id="rId22"/>
    <p:sldId id="334" r:id="rId23"/>
    <p:sldId id="335" r:id="rId24"/>
    <p:sldId id="336" r:id="rId25"/>
    <p:sldId id="337" r:id="rId26"/>
    <p:sldId id="355" r:id="rId27"/>
    <p:sldId id="356" r:id="rId28"/>
    <p:sldId id="357" r:id="rId29"/>
    <p:sldId id="352" r:id="rId30"/>
    <p:sldId id="353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6374" autoAdjust="0"/>
  </p:normalViewPr>
  <p:slideViewPr>
    <p:cSldViewPr>
      <p:cViewPr>
        <p:scale>
          <a:sx n="97" d="100"/>
          <a:sy n="97" d="100"/>
        </p:scale>
        <p:origin x="522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DC82D-DAA3-4948-A179-67EEC6BB4D59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42A3-0836-4812-BF55-DFBAD91BAA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22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9439C-6AC8-4CE8-B12F-8909F281E1F2}" type="slidenum">
              <a:rPr lang="nl-NL"/>
              <a:pPr/>
              <a:t>1</a:t>
            </a:fld>
            <a:endParaRPr lang="nl-NL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2378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689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26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629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889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49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2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499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63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871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7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11ACF-5D80-404B-AF0E-75CCE7C8D205}" type="slidenum">
              <a:rPr lang="nl-NL"/>
              <a:pPr/>
              <a:t>2</a:t>
            </a:fld>
            <a:endParaRPr lang="nl-NL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54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237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89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4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3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653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97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90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1EA77-ADB0-41B2-A07D-4EB8F3FA93E4}" type="slidenum">
              <a:rPr lang="nl-NL"/>
              <a:pPr/>
              <a:t>9</a:t>
            </a:fld>
            <a:endParaRPr lang="nl-NL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22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E42A3-0836-4812-BF55-DFBAD91BAAB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23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6185" y="2306638"/>
            <a:ext cx="9673167" cy="550862"/>
          </a:xfrm>
        </p:spPr>
        <p:txBody>
          <a:bodyPr anchor="ctr"/>
          <a:lstStyle>
            <a:lvl1pPr>
              <a:defRPr b="1"/>
            </a:lvl1pPr>
          </a:lstStyle>
          <a:p>
            <a:r>
              <a:rPr lang="nl-NL"/>
              <a:t>Klik om de stijl te bewerken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6185" y="2820988"/>
            <a:ext cx="9673167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/>
            </a:lvl1pPr>
          </a:lstStyle>
          <a:p>
            <a:r>
              <a:rPr lang="nl-NL"/>
              <a:t>Klik om het opmaakprofiel van de modelondertitel te bewerken</a:t>
            </a:r>
            <a:endParaRPr lang="en-GB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636185" y="3373438"/>
            <a:ext cx="9673167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57580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03" y="288000"/>
            <a:ext cx="936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19403" y="1556792"/>
            <a:ext cx="10753195" cy="432048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101337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072331" y="1114426"/>
            <a:ext cx="2400267" cy="47593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19403" y="1114426"/>
            <a:ext cx="8160907" cy="47593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/>
            <a:fld id="{0F95BF7B-D311-4A70-A4D8-7B3F6F265E16}" type="slidenum">
              <a:rPr lang="nl-NL" smtClean="0"/>
              <a:pPr algn="r"/>
              <a:t>‹nr.›</a:t>
            </a:fld>
            <a:endParaRPr lang="nl-NL" dirty="0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73560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936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19403" y="1600201"/>
            <a:ext cx="10862997" cy="4530725"/>
          </a:xfrm>
        </p:spPr>
        <p:txBody>
          <a:bodyPr/>
          <a:lstStyle/>
          <a:p>
            <a:r>
              <a:rPr lang="nl-NL"/>
              <a:t>Klik op het pictogram als u een tabel wilt toevoegen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171067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859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1556792"/>
            <a:ext cx="10849205" cy="432048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479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320069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03" y="288000"/>
            <a:ext cx="9360000" cy="1080000"/>
          </a:xfrm>
        </p:spPr>
        <p:txBody>
          <a:bodyPr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19403" y="1772816"/>
            <a:ext cx="5184576" cy="4244950"/>
          </a:xfrm>
        </p:spPr>
        <p:txBody>
          <a:bodyPr/>
          <a:lstStyle>
            <a:lvl1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84032" y="1700809"/>
            <a:ext cx="5184576" cy="42479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13935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03" y="288000"/>
            <a:ext cx="10862997" cy="1143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3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5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7289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03" y="288000"/>
            <a:ext cx="1080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4119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65066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1" y="288000"/>
            <a:ext cx="4011084" cy="1080000"/>
          </a:xfrm>
        </p:spPr>
        <p:txBody>
          <a:bodyPr anchor="t"/>
          <a:lstStyle>
            <a:lvl1pPr algn="l"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43872" y="620689"/>
            <a:ext cx="6638528" cy="5505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19403" y="1435101"/>
            <a:ext cx="4032448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1667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552000"/>
            <a:ext cx="2844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552000"/>
            <a:ext cx="28448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552000"/>
            <a:ext cx="3860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34871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288000"/>
            <a:ext cx="936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403" y="1556792"/>
            <a:ext cx="1027314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2"/>
          </p:nvPr>
        </p:nvSpPr>
        <p:spPr>
          <a:xfrm>
            <a:off x="609600" y="6552000"/>
            <a:ext cx="2844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nl-NL" dirty="0"/>
              <a:t>2015-12-01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552000"/>
            <a:ext cx="28448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3"/>
          </p:nvPr>
        </p:nvSpPr>
        <p:spPr>
          <a:xfrm>
            <a:off x="4165600" y="6552000"/>
            <a:ext cx="38608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  <p:extLst>
      <p:ext uri="{BB962C8B-B14F-4D97-AF65-F5344CB8AC3E}">
        <p14:creationId xmlns:p14="http://schemas.microsoft.com/office/powerpoint/2010/main" val="138818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4500" indent="-1651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23900" indent="-1778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965200" indent="-1397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703512" y="1340768"/>
            <a:ext cx="3307687" cy="550862"/>
          </a:xfrm>
          <a:solidFill>
            <a:schemeClr val="bg1"/>
          </a:solidFill>
        </p:spPr>
        <p:txBody>
          <a:bodyPr/>
          <a:lstStyle/>
          <a:p>
            <a:r>
              <a:rPr lang="nl-NL" sz="4000" dirty="0"/>
              <a:t>Webdesign</a:t>
            </a:r>
          </a:p>
        </p:txBody>
      </p:sp>
      <p:pic>
        <p:nvPicPr>
          <p:cNvPr id="9218" name="Picture 2" descr="http://www.2x.com/wp-content/uploads/2014/08/Picture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692696"/>
            <a:ext cx="5759524" cy="57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7104112" y="5229200"/>
            <a:ext cx="4363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bron: http://www.emt.ae/products/2x-software/2x-rdp-client</a:t>
            </a:r>
          </a:p>
        </p:txBody>
      </p:sp>
      <p:pic>
        <p:nvPicPr>
          <p:cNvPr id="9224" name="Picture 8" descr="https://s3.amazonaws.com/media-p.slid.es/uploads/kd-chang/images/117068/html5-css3-j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437112"/>
            <a:ext cx="3408512" cy="17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1703512" y="1916832"/>
            <a:ext cx="4968552" cy="648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Arial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nl-NL" sz="2400" kern="0" dirty="0"/>
              <a:t>met HTML, CSS en JavaScript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631504" y="3212976"/>
            <a:ext cx="4464496" cy="936104"/>
          </a:xfrm>
          <a:solidFill>
            <a:schemeClr val="bg1"/>
          </a:solidFill>
        </p:spPr>
        <p:txBody>
          <a:bodyPr/>
          <a:lstStyle/>
          <a:p>
            <a:r>
              <a:rPr lang="nl-NL" dirty="0"/>
              <a:t>Training 3 – JavaScript</a:t>
            </a:r>
          </a:p>
        </p:txBody>
      </p:sp>
    </p:spTree>
    <p:extLst>
      <p:ext uri="{BB962C8B-B14F-4D97-AF65-F5344CB8AC3E}">
        <p14:creationId xmlns:p14="http://schemas.microsoft.com/office/powerpoint/2010/main" val="79791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2015-12-01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95BF7B-D311-4A70-A4D8-7B3F6F265E16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nl-NL"/>
              <a:t>Avans Hogeschool - AE&amp;I - Informatica</a:t>
            </a:r>
            <a:endParaRPr lang="nl-NL" dirty="0"/>
          </a:p>
        </p:txBody>
      </p:sp>
      <p:pic>
        <p:nvPicPr>
          <p:cNvPr id="17410" name="Picture 2" descr="Formation HTML5, CSS3, JS : fondamenta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204864"/>
            <a:ext cx="91821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1919536" y="479715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Structuur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5087888" y="4797152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Vormgeving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472264" y="479715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Dynamiek</a:t>
            </a:r>
          </a:p>
        </p:txBody>
      </p:sp>
    </p:spTree>
    <p:extLst>
      <p:ext uri="{BB962C8B-B14F-4D97-AF65-F5344CB8AC3E}">
        <p14:creationId xmlns:p14="http://schemas.microsoft.com/office/powerpoint/2010/main" val="288356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JavaScript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1556792"/>
            <a:ext cx="10273141" cy="4968552"/>
          </a:xfrm>
        </p:spPr>
        <p:txBody>
          <a:bodyPr/>
          <a:lstStyle/>
          <a:p>
            <a:r>
              <a:rPr lang="nl-NL" dirty="0"/>
              <a:t>Met JavaScript hebben we een programmeertaal die in de browser werkt</a:t>
            </a:r>
          </a:p>
          <a:p>
            <a:pPr lvl="1"/>
            <a:r>
              <a:rPr lang="nl-NL" dirty="0"/>
              <a:t>Wordt, net als HTML en CSS, op de webserver opgeslagen</a:t>
            </a:r>
          </a:p>
          <a:p>
            <a:pPr lvl="1"/>
            <a:r>
              <a:rPr lang="nl-NL" dirty="0"/>
              <a:t>Wordt, net als HTML en CSS, naar de browser gedownload</a:t>
            </a:r>
          </a:p>
          <a:p>
            <a:pPr lvl="1"/>
            <a:r>
              <a:rPr lang="nl-NL" dirty="0"/>
              <a:t>Is, net als HTML en CSS, een tekstbestand dat je zelf kunt schrijven</a:t>
            </a:r>
          </a:p>
          <a:p>
            <a:pPr lvl="1"/>
            <a:endParaRPr lang="nl-NL" dirty="0"/>
          </a:p>
          <a:p>
            <a:r>
              <a:rPr lang="nl-NL" dirty="0"/>
              <a:t>Je kunt bestaande JavaScript code (her)gebruiken</a:t>
            </a:r>
            <a:br>
              <a:rPr lang="nl-NL" dirty="0"/>
            </a:br>
            <a:endParaRPr lang="nl-NL" dirty="0"/>
          </a:p>
          <a:p>
            <a:r>
              <a:rPr lang="nl-NL" dirty="0"/>
              <a:t>We kunnen vanuit JavaScript alle elementen van een pagina ‘bereiken’</a:t>
            </a:r>
          </a:p>
          <a:p>
            <a:pPr lvl="1"/>
            <a:r>
              <a:rPr lang="nl-NL" dirty="0"/>
              <a:t>En alles wat we kunnen bereiken, kunnen we aanpassen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NL" dirty="0"/>
              <a:t>Dit is de basis voor onze dynamische website.</a:t>
            </a:r>
          </a:p>
        </p:txBody>
      </p:sp>
    </p:spTree>
    <p:extLst>
      <p:ext uri="{BB962C8B-B14F-4D97-AF65-F5344CB8AC3E}">
        <p14:creationId xmlns:p14="http://schemas.microsoft.com/office/powerpoint/2010/main" val="16461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JavaScript </a:t>
            </a:r>
            <a:r>
              <a:rPr lang="nl-NL" dirty="0" err="1"/>
              <a:t>vs</a:t>
            </a:r>
            <a:r>
              <a:rPr lang="nl-NL" dirty="0"/>
              <a:t> Java</a:t>
            </a:r>
            <a:br>
              <a:rPr lang="nl-NL" dirty="0"/>
            </a:b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Java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Draait in een virtual machine</a:t>
            </a:r>
          </a:p>
          <a:p>
            <a:r>
              <a:rPr lang="nl-NL" dirty="0"/>
              <a:t>Object </a:t>
            </a:r>
            <a:r>
              <a:rPr lang="nl-NL" dirty="0" err="1"/>
              <a:t>Oriented</a:t>
            </a:r>
            <a:endParaRPr lang="nl-NL" dirty="0"/>
          </a:p>
          <a:p>
            <a:pPr lvl="1"/>
            <a:r>
              <a:rPr lang="nl-NL" dirty="0"/>
              <a:t>Private, public, overerving</a:t>
            </a:r>
          </a:p>
          <a:p>
            <a:r>
              <a:rPr lang="nl-NL" dirty="0"/>
              <a:t>Methods</a:t>
            </a:r>
          </a:p>
          <a:p>
            <a:r>
              <a:rPr lang="nl-NL" dirty="0"/>
              <a:t>Variabelen hebben type</a:t>
            </a:r>
          </a:p>
          <a:p>
            <a:pPr lvl="1"/>
            <a:r>
              <a:rPr lang="nl-NL" dirty="0"/>
              <a:t>String, Integer, </a:t>
            </a:r>
            <a:r>
              <a:rPr lang="nl-NL" dirty="0" err="1"/>
              <a:t>ArrayList</a:t>
            </a:r>
            <a:r>
              <a:rPr lang="nl-NL" dirty="0"/>
              <a:t>, </a:t>
            </a:r>
            <a:r>
              <a:rPr lang="nl-NL" dirty="0" err="1"/>
              <a:t>Boolean</a:t>
            </a:r>
            <a:endParaRPr lang="nl-NL" dirty="0"/>
          </a:p>
          <a:p>
            <a:pPr lvl="1"/>
            <a:r>
              <a:rPr lang="nl-NL" dirty="0"/>
              <a:t>Compiler controleert of types ‘matchen’</a:t>
            </a:r>
          </a:p>
          <a:p>
            <a:pPr lvl="1"/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JavaScript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/>
              <a:t>Draait vooral in de browser</a:t>
            </a:r>
          </a:p>
          <a:p>
            <a:r>
              <a:rPr lang="nl-NL" dirty="0"/>
              <a:t>Objecten, maar</a:t>
            </a:r>
          </a:p>
          <a:p>
            <a:pPr lvl="1"/>
            <a:r>
              <a:rPr lang="nl-NL" dirty="0"/>
              <a:t>Geen private/public/overerving</a:t>
            </a:r>
          </a:p>
          <a:p>
            <a:r>
              <a:rPr lang="nl-NL" dirty="0" err="1"/>
              <a:t>Functions</a:t>
            </a:r>
            <a:endParaRPr lang="nl-NL" dirty="0"/>
          </a:p>
          <a:p>
            <a:r>
              <a:rPr lang="nl-NL" dirty="0"/>
              <a:t>Variabelen hebben geen type</a:t>
            </a:r>
          </a:p>
          <a:p>
            <a:pPr lvl="1"/>
            <a:r>
              <a:rPr lang="nl-NL" dirty="0"/>
              <a:t>Var</a:t>
            </a:r>
          </a:p>
          <a:p>
            <a:pPr lvl="1"/>
            <a:r>
              <a:rPr lang="nl-NL" dirty="0"/>
              <a:t>JavaScript Engine leidt type af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135560" y="5661248"/>
            <a:ext cx="718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Er zijn meer verschillen dan overeenkomsten</a:t>
            </a:r>
          </a:p>
        </p:txBody>
      </p:sp>
    </p:spTree>
    <p:extLst>
      <p:ext uri="{BB962C8B-B14F-4D97-AF65-F5344CB8AC3E}">
        <p14:creationId xmlns:p14="http://schemas.microsoft.com/office/powerpoint/2010/main" val="190433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HTML structuur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980728"/>
            <a:ext cx="8829687" cy="5256584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583832" y="2060848"/>
            <a:ext cx="5904656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007768" y="1772816"/>
            <a:ext cx="6552728" cy="1368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3503712" y="1556792"/>
            <a:ext cx="7128792" cy="1872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5087888" y="4005064"/>
            <a:ext cx="1512168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4727848" y="4581128"/>
            <a:ext cx="2664296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ige toelichting 11"/>
          <p:cNvSpPr/>
          <p:nvPr/>
        </p:nvSpPr>
        <p:spPr>
          <a:xfrm>
            <a:off x="479376" y="1988840"/>
            <a:ext cx="1922512" cy="1008112"/>
          </a:xfrm>
          <a:prstGeom prst="wedgeRectCallout">
            <a:avLst>
              <a:gd name="adj1" fmla="val 109167"/>
              <a:gd name="adj2" fmla="val -2041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Elementen binnen </a:t>
            </a:r>
            <a:r>
              <a:rPr lang="nl-NL" dirty="0" err="1">
                <a:solidFill>
                  <a:schemeClr val="tx1"/>
                </a:solidFill>
              </a:rPr>
              <a:t>hierarchie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ige toelichting 12"/>
          <p:cNvSpPr/>
          <p:nvPr/>
        </p:nvSpPr>
        <p:spPr>
          <a:xfrm>
            <a:off x="839416" y="3861048"/>
            <a:ext cx="2930624" cy="720080"/>
          </a:xfrm>
          <a:prstGeom prst="wedgeRectCallout">
            <a:avLst>
              <a:gd name="adj1" fmla="val 74845"/>
              <a:gd name="adj2" fmla="val -1195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Elementen met </a:t>
            </a:r>
            <a:r>
              <a:rPr lang="nl-NL" dirty="0" err="1">
                <a:solidFill>
                  <a:schemeClr val="tx1"/>
                </a:solidFill>
              </a:rPr>
              <a:t>id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ige toelichting 13"/>
          <p:cNvSpPr/>
          <p:nvPr/>
        </p:nvSpPr>
        <p:spPr>
          <a:xfrm>
            <a:off x="119336" y="4869160"/>
            <a:ext cx="2930624" cy="720080"/>
          </a:xfrm>
          <a:prstGeom prst="wedgeRectCallout">
            <a:avLst>
              <a:gd name="adj1" fmla="val 92526"/>
              <a:gd name="adj2" fmla="val -4440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Elementen met class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6456040" y="5445224"/>
            <a:ext cx="4796317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 HTML van een site wordt door de </a:t>
            </a:r>
          </a:p>
          <a:p>
            <a:pPr algn="ctr"/>
            <a:r>
              <a:rPr lang="nl-NL" dirty="0"/>
              <a:t>browser vertaald in een </a:t>
            </a:r>
            <a:br>
              <a:rPr lang="nl-NL" dirty="0"/>
            </a:br>
            <a:r>
              <a:rPr lang="nl-NL" dirty="0"/>
              <a:t>Document Object Model (DOM).</a:t>
            </a:r>
          </a:p>
        </p:txBody>
      </p:sp>
    </p:spTree>
    <p:extLst>
      <p:ext uri="{BB962C8B-B14F-4D97-AF65-F5344CB8AC3E}">
        <p14:creationId xmlns:p14="http://schemas.microsoft.com/office/powerpoint/2010/main" val="367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 Object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1556792"/>
            <a:ext cx="10273141" cy="5040560"/>
          </a:xfrm>
        </p:spPr>
        <p:txBody>
          <a:bodyPr/>
          <a:lstStyle/>
          <a:p>
            <a:r>
              <a:rPr lang="nl-NL" dirty="0"/>
              <a:t>Het Document Object Model </a:t>
            </a:r>
          </a:p>
          <a:p>
            <a:pPr lvl="1"/>
            <a:r>
              <a:rPr lang="nl-NL" dirty="0"/>
              <a:t>boomstructuur met alle elementen, classes en </a:t>
            </a:r>
            <a:r>
              <a:rPr lang="nl-NL" dirty="0" err="1"/>
              <a:t>id’s</a:t>
            </a:r>
            <a:r>
              <a:rPr lang="nl-NL" dirty="0"/>
              <a:t> </a:t>
            </a:r>
          </a:p>
          <a:p>
            <a:pPr lvl="1"/>
            <a:endParaRPr lang="nl-NL" dirty="0"/>
          </a:p>
          <a:p>
            <a:r>
              <a:rPr lang="nl-NL" dirty="0"/>
              <a:t>We kunnen onderdelen van het DOM opvragen en wijzigen</a:t>
            </a:r>
          </a:p>
          <a:p>
            <a:pPr lvl="1"/>
            <a:r>
              <a:rPr lang="nl-NL" dirty="0"/>
              <a:t>Tekst zichtbaar of onzichtbaar maken</a:t>
            </a:r>
          </a:p>
          <a:p>
            <a:pPr lvl="1"/>
            <a:r>
              <a:rPr lang="nl-NL" dirty="0"/>
              <a:t>Achtergronden tonen of verbergen</a:t>
            </a:r>
          </a:p>
          <a:p>
            <a:pPr lvl="1"/>
            <a:r>
              <a:rPr lang="nl-NL" dirty="0"/>
              <a:t>Tekst aanvullen</a:t>
            </a:r>
          </a:p>
          <a:p>
            <a:pPr lvl="1"/>
            <a:r>
              <a:rPr lang="nl-NL" dirty="0"/>
              <a:t>Reageren op acties van de gebruiker</a:t>
            </a:r>
          </a:p>
          <a:p>
            <a:pPr lvl="1"/>
            <a:r>
              <a:rPr lang="nl-NL" dirty="0"/>
              <a:t>En nog veel meer</a:t>
            </a:r>
          </a:p>
          <a:p>
            <a:pPr lvl="1"/>
            <a:endParaRPr lang="nl-NL" dirty="0"/>
          </a:p>
          <a:p>
            <a:r>
              <a:rPr lang="nl-NL" dirty="0"/>
              <a:t>Het DOM kunnen we in JavaScript ‘bereiken’ via </a:t>
            </a:r>
            <a:r>
              <a:rPr lang="nl-NL" i="1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3944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document object model (do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32656"/>
            <a:ext cx="8640960" cy="60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9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JavaScript – 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4581128"/>
            <a:ext cx="10273141" cy="576064"/>
          </a:xfrm>
        </p:spPr>
        <p:txBody>
          <a:bodyPr/>
          <a:lstStyle/>
          <a:p>
            <a:r>
              <a:rPr lang="nl-NL" dirty="0"/>
              <a:t>JavaScript kan de inhoud van een HTML element veranderen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2" y="1340768"/>
            <a:ext cx="10618930" cy="280831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2711624" y="3212976"/>
            <a:ext cx="4176464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639616" y="2492896"/>
            <a:ext cx="2376264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Boog 8"/>
          <p:cNvSpPr/>
          <p:nvPr/>
        </p:nvSpPr>
        <p:spPr>
          <a:xfrm>
            <a:off x="4079776" y="2564904"/>
            <a:ext cx="2304256" cy="1080120"/>
          </a:xfrm>
          <a:prstGeom prst="arc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5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JavaScript – 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2564904"/>
            <a:ext cx="10273141" cy="576064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JavaScript kan een attribuut van een HTML element veranderen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268760"/>
            <a:ext cx="11658600" cy="11906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356992"/>
            <a:ext cx="8905875" cy="59055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085184"/>
            <a:ext cx="8286750" cy="590550"/>
          </a:xfrm>
          <a:prstGeom prst="rect">
            <a:avLst/>
          </a:prstGeom>
        </p:spPr>
      </p:pic>
      <p:sp>
        <p:nvSpPr>
          <p:cNvPr id="11" name="Tijdelijke aanduiding voor inhoud 2"/>
          <p:cNvSpPr txBox="1">
            <a:spLocks/>
          </p:cNvSpPr>
          <p:nvPr/>
        </p:nvSpPr>
        <p:spPr bwMode="auto">
          <a:xfrm>
            <a:off x="623392" y="4005064"/>
            <a:ext cx="1027314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445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7239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65200" indent="-1397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nl-NL" kern="0" dirty="0"/>
              <a:t>JavaScript kan de layout (CSS) van een HTML element veranderen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 bwMode="auto">
          <a:xfrm>
            <a:off x="623392" y="5661248"/>
            <a:ext cx="1027314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445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7239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65200" indent="-1397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nl-NL" kern="0" dirty="0"/>
              <a:t>JavaScript kan de zichtbaarheid van een HTML element veranderen</a:t>
            </a:r>
          </a:p>
        </p:txBody>
      </p:sp>
    </p:spTree>
    <p:extLst>
      <p:ext uri="{BB962C8B-B14F-4D97-AF65-F5344CB8AC3E}">
        <p14:creationId xmlns:p14="http://schemas.microsoft.com/office/powerpoint/2010/main" val="35765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Manieren om JavaScript in HTML te plaatsen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262062"/>
            <a:ext cx="9696450" cy="433387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775520" y="2204864"/>
            <a:ext cx="8928992" cy="100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271464" y="1916832"/>
            <a:ext cx="9505056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ige toelichting 6"/>
          <p:cNvSpPr/>
          <p:nvPr/>
        </p:nvSpPr>
        <p:spPr>
          <a:xfrm>
            <a:off x="7968208" y="3933056"/>
            <a:ext cx="2808312" cy="1440160"/>
          </a:xfrm>
          <a:prstGeom prst="wedgeRectCallout">
            <a:avLst>
              <a:gd name="adj1" fmla="val -29052"/>
              <a:gd name="adj2" fmla="val -6818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Binnen &lt;script&gt; tag in de </a:t>
            </a:r>
            <a:r>
              <a:rPr lang="nl-NL" dirty="0" err="1">
                <a:solidFill>
                  <a:schemeClr val="tx1"/>
                </a:solidFill>
              </a:rPr>
              <a:t>head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816080" y="5661248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 Opmerking: deze code klopt, maar toch zal de tekstkleur niet rood zijn. Waarom niet?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0200456" y="2204864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786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Manieren om JavaScript in HTML te plaatsen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40768"/>
            <a:ext cx="11372850" cy="471487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055440" y="4221088"/>
            <a:ext cx="10657184" cy="100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9376" y="2924944"/>
            <a:ext cx="11377264" cy="2664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ige toelichting 7"/>
          <p:cNvSpPr/>
          <p:nvPr/>
        </p:nvSpPr>
        <p:spPr>
          <a:xfrm>
            <a:off x="7824192" y="1196752"/>
            <a:ext cx="2448272" cy="133272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Binnen &lt;script&gt; tag in de body</a:t>
            </a:r>
          </a:p>
        </p:txBody>
      </p:sp>
    </p:spTree>
    <p:extLst>
      <p:ext uri="{BB962C8B-B14F-4D97-AF65-F5344CB8AC3E}">
        <p14:creationId xmlns:p14="http://schemas.microsoft.com/office/powerpoint/2010/main" val="205677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module Webdesign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Onderwerpen</a:t>
            </a:r>
          </a:p>
          <a:p>
            <a:pPr lvl="1"/>
            <a:r>
              <a:rPr lang="nl-NL" dirty="0"/>
              <a:t>Techniek – HTML5, CSS3, JavaScript, Bootstrap</a:t>
            </a:r>
          </a:p>
          <a:p>
            <a:pPr lvl="1"/>
            <a:r>
              <a:rPr lang="nl-NL" dirty="0"/>
              <a:t>Vormgeving van websites</a:t>
            </a:r>
          </a:p>
          <a:p>
            <a:endParaRPr lang="nl-NL" dirty="0"/>
          </a:p>
          <a:p>
            <a:r>
              <a:rPr lang="nl-NL" dirty="0"/>
              <a:t>Opzet van deze module</a:t>
            </a:r>
          </a:p>
          <a:p>
            <a:pPr lvl="1"/>
            <a:r>
              <a:rPr lang="nl-NL" dirty="0"/>
              <a:t>Sheets, Codecademy.com, w3schools, …</a:t>
            </a:r>
          </a:p>
          <a:p>
            <a:pPr lvl="1"/>
            <a:r>
              <a:rPr lang="nl-NL" dirty="0"/>
              <a:t>Practicum, zie Blackboard</a:t>
            </a:r>
          </a:p>
          <a:p>
            <a:pPr lvl="1"/>
            <a:r>
              <a:rPr lang="nl-NL" dirty="0"/>
              <a:t>Duo opdracht, zie Blackboard</a:t>
            </a:r>
          </a:p>
          <a:p>
            <a:pPr lvl="1"/>
            <a:endParaRPr lang="nl-NL" dirty="0"/>
          </a:p>
          <a:p>
            <a:r>
              <a:rPr lang="nl-NL" dirty="0"/>
              <a:t>Leerwijzer geeft alle informatie. Lezen dus!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600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Manieren om JavaScript in HTML te plaatsen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12776"/>
            <a:ext cx="15519975" cy="4104456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2279576" y="4149080"/>
            <a:ext cx="1072919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Rechthoekige toelichting 5"/>
          <p:cNvSpPr/>
          <p:nvPr/>
        </p:nvSpPr>
        <p:spPr>
          <a:xfrm>
            <a:off x="7896200" y="2420888"/>
            <a:ext cx="2448272" cy="133272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Inline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Manieren om JavaScript in HTML te plaatsen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1176337"/>
            <a:ext cx="11077575" cy="4505325"/>
          </a:xfrm>
          <a:prstGeom prst="rect">
            <a:avLst/>
          </a:prstGeom>
        </p:spPr>
      </p:pic>
      <p:sp>
        <p:nvSpPr>
          <p:cNvPr id="6" name="Rechthoekige toelichting 5"/>
          <p:cNvSpPr/>
          <p:nvPr/>
        </p:nvSpPr>
        <p:spPr>
          <a:xfrm>
            <a:off x="5375920" y="764704"/>
            <a:ext cx="2448272" cy="1332728"/>
          </a:xfrm>
          <a:prstGeom prst="wedgeRectCallout">
            <a:avLst>
              <a:gd name="adj1" fmla="val -23946"/>
              <a:gd name="adj2" fmla="val 6464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Link naar extern bestand in &lt;</a:t>
            </a:r>
            <a:r>
              <a:rPr lang="nl-NL" dirty="0" err="1">
                <a:solidFill>
                  <a:schemeClr val="tx1"/>
                </a:solidFill>
              </a:rPr>
              <a:t>head</a:t>
            </a:r>
            <a:r>
              <a:rPr lang="nl-NL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8" name="Rechthoek 7"/>
          <p:cNvSpPr/>
          <p:nvPr/>
        </p:nvSpPr>
        <p:spPr>
          <a:xfrm>
            <a:off x="1271464" y="2420888"/>
            <a:ext cx="10081120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1271464" y="4365104"/>
            <a:ext cx="10225136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ige toelichting 10"/>
          <p:cNvSpPr/>
          <p:nvPr/>
        </p:nvSpPr>
        <p:spPr>
          <a:xfrm>
            <a:off x="6384032" y="2924944"/>
            <a:ext cx="2448272" cy="1332728"/>
          </a:xfrm>
          <a:prstGeom prst="wedgeRectCallout">
            <a:avLst>
              <a:gd name="adj1" fmla="val -23946"/>
              <a:gd name="adj2" fmla="val 6464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Of link naar extern bestand aan einde van &lt;body&gt;</a:t>
            </a:r>
          </a:p>
        </p:txBody>
      </p:sp>
    </p:spTree>
    <p:extLst>
      <p:ext uri="{BB962C8B-B14F-4D97-AF65-F5344CB8AC3E}">
        <p14:creationId xmlns:p14="http://schemas.microsoft.com/office/powerpoint/2010/main" val="10567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een basis-HTML-pagina met </a:t>
            </a:r>
            <a:r>
              <a:rPr lang="nl-NL" dirty="0" err="1"/>
              <a:t>head</a:t>
            </a:r>
            <a:r>
              <a:rPr lang="nl-NL" dirty="0"/>
              <a:t> en body.</a:t>
            </a:r>
          </a:p>
          <a:p>
            <a:r>
              <a:rPr lang="nl-NL" dirty="0"/>
              <a:t>Voeg een paragraaf toe met een </a:t>
            </a:r>
            <a:r>
              <a:rPr lang="nl-NL" dirty="0" err="1"/>
              <a:t>id</a:t>
            </a:r>
            <a:r>
              <a:rPr lang="nl-NL" dirty="0"/>
              <a:t> (kies zelf een naam)</a:t>
            </a:r>
          </a:p>
          <a:p>
            <a:r>
              <a:rPr lang="nl-NL" dirty="0"/>
              <a:t>Voeg onderin de body (maar wel er binnen) een script toe dat de </a:t>
            </a:r>
            <a:br>
              <a:rPr lang="nl-NL" dirty="0"/>
            </a:br>
            <a:r>
              <a:rPr lang="nl-NL" dirty="0"/>
              <a:t>tekstkleur naar rood wijzigt.</a:t>
            </a:r>
          </a:p>
          <a:p>
            <a:r>
              <a:rPr lang="nl-NL" dirty="0"/>
              <a:t>Bekijk je pagina in een browser.</a:t>
            </a:r>
          </a:p>
        </p:txBody>
      </p:sp>
    </p:spTree>
    <p:extLst>
      <p:ext uri="{BB962C8B-B14F-4D97-AF65-F5344CB8AC3E}">
        <p14:creationId xmlns:p14="http://schemas.microsoft.com/office/powerpoint/2010/main" val="406211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functie is een manier om code en functionaliteit te bundelen</a:t>
            </a:r>
          </a:p>
          <a:p>
            <a:pPr lvl="1"/>
            <a:r>
              <a:rPr lang="nl-NL" dirty="0"/>
              <a:t>Vergelijkbaar met een </a:t>
            </a:r>
            <a:r>
              <a:rPr lang="nl-NL" dirty="0" err="1"/>
              <a:t>method</a:t>
            </a:r>
            <a:r>
              <a:rPr lang="nl-NL" dirty="0"/>
              <a:t> in Java</a:t>
            </a:r>
          </a:p>
          <a:p>
            <a:endParaRPr lang="nl-NL" dirty="0"/>
          </a:p>
          <a:p>
            <a:r>
              <a:rPr lang="nl-NL" dirty="0"/>
              <a:t>Een functie kun je vanaf verschillende punten in je pagina aanroepen</a:t>
            </a:r>
          </a:p>
          <a:p>
            <a:endParaRPr lang="nl-NL" dirty="0"/>
          </a:p>
          <a:p>
            <a:r>
              <a:rPr lang="nl-NL" dirty="0"/>
              <a:t>Maakt hergebruik van je werk makkelijk</a:t>
            </a:r>
          </a:p>
          <a:p>
            <a:pPr lvl="1"/>
            <a:r>
              <a:rPr lang="nl-NL" dirty="0"/>
              <a:t>Je kunt dezelfde functie zo </a:t>
            </a:r>
            <a:r>
              <a:rPr lang="nl-NL"/>
              <a:t>vaak aanroepen als </a:t>
            </a:r>
            <a:r>
              <a:rPr lang="nl-NL" dirty="0"/>
              <a:t>je wilt</a:t>
            </a:r>
          </a:p>
          <a:p>
            <a:pPr lvl="1"/>
            <a:endParaRPr lang="nl-NL" dirty="0"/>
          </a:p>
          <a:p>
            <a:r>
              <a:rPr lang="nl-NL" dirty="0"/>
              <a:t>Houdt je werk overzichtelijk (ook voor anderen)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27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Functie – HTML bestand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340768"/>
            <a:ext cx="10858500" cy="4905375"/>
          </a:xfrm>
          <a:prstGeom prst="rect">
            <a:avLst/>
          </a:prstGeom>
        </p:spPr>
      </p:pic>
      <p:sp>
        <p:nvSpPr>
          <p:cNvPr id="5" name="Rechthoekige toelichting 4"/>
          <p:cNvSpPr/>
          <p:nvPr/>
        </p:nvSpPr>
        <p:spPr>
          <a:xfrm>
            <a:off x="7824192" y="1772816"/>
            <a:ext cx="2520280" cy="151216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HTML met link naar extern script en aanroep van functie</a:t>
            </a:r>
          </a:p>
        </p:txBody>
      </p:sp>
      <p:sp>
        <p:nvSpPr>
          <p:cNvPr id="7" name="Rechthoek 6"/>
          <p:cNvSpPr/>
          <p:nvPr/>
        </p:nvSpPr>
        <p:spPr>
          <a:xfrm>
            <a:off x="4583832" y="4149080"/>
            <a:ext cx="3528392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1199456" y="4869160"/>
            <a:ext cx="10153128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1199456" y="350100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Functie - in extern JavaScript bestand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556792"/>
            <a:ext cx="8991600" cy="2571750"/>
          </a:xfrm>
          <a:prstGeom prst="rect">
            <a:avLst/>
          </a:prstGeom>
        </p:spPr>
      </p:pic>
      <p:sp>
        <p:nvSpPr>
          <p:cNvPr id="6" name="Rechthoekige toelichting 5"/>
          <p:cNvSpPr/>
          <p:nvPr/>
        </p:nvSpPr>
        <p:spPr>
          <a:xfrm>
            <a:off x="7104112" y="1196752"/>
            <a:ext cx="2520280" cy="1512168"/>
          </a:xfrm>
          <a:prstGeom prst="wedgeRectCallout">
            <a:avLst>
              <a:gd name="adj1" fmla="val -65429"/>
              <a:gd name="adj2" fmla="val 3289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Extern script met de functie</a:t>
            </a:r>
          </a:p>
        </p:txBody>
      </p:sp>
      <p:sp>
        <p:nvSpPr>
          <p:cNvPr id="7" name="Rechthoek 6"/>
          <p:cNvSpPr/>
          <p:nvPr/>
        </p:nvSpPr>
        <p:spPr>
          <a:xfrm>
            <a:off x="2711624" y="3140968"/>
            <a:ext cx="3456384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ige toelichting 7"/>
          <p:cNvSpPr/>
          <p:nvPr/>
        </p:nvSpPr>
        <p:spPr>
          <a:xfrm>
            <a:off x="6096000" y="3861048"/>
            <a:ext cx="2520280" cy="1512168"/>
          </a:xfrm>
          <a:prstGeom prst="wedgeRectCallout">
            <a:avLst>
              <a:gd name="adj1" fmla="val -69964"/>
              <a:gd name="adj2" fmla="val -4584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Het element met de ID die in het HTML bestand staat</a:t>
            </a:r>
          </a:p>
        </p:txBody>
      </p:sp>
    </p:spTree>
    <p:extLst>
      <p:ext uri="{BB962C8B-B14F-4D97-AF65-F5344CB8AC3E}">
        <p14:creationId xmlns:p14="http://schemas.microsoft.com/office/powerpoint/2010/main" val="299362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33914F1-8A24-46B6-B53C-C95FE42D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– lamp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CA83CF-4F19-47B5-9E94-31EA8463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1556792"/>
            <a:ext cx="9515475" cy="446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C55CE69-AA2D-451A-AA15-93F7FA496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2925105"/>
            <a:ext cx="8553450" cy="3295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9B0F617-01DD-4DFC-B31A-32A9282C4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23" y="896280"/>
            <a:ext cx="4905375" cy="405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0DF17814-E325-4FE8-89C0-3E46AFA10C1D}"/>
              </a:ext>
            </a:extLst>
          </p:cNvPr>
          <p:cNvSpPr txBox="1"/>
          <p:nvPr/>
        </p:nvSpPr>
        <p:spPr>
          <a:xfrm>
            <a:off x="6091635" y="6243579"/>
            <a:ext cx="5786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Voorbeeldcode staat op Blackboard bij het onderwijsmateriaal</a:t>
            </a:r>
          </a:p>
        </p:txBody>
      </p:sp>
    </p:spTree>
    <p:extLst>
      <p:ext uri="{BB962C8B-B14F-4D97-AF65-F5344CB8AC3E}">
        <p14:creationId xmlns:p14="http://schemas.microsoft.com/office/powerpoint/2010/main" val="6167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8299-16B2-4EFF-A43D-537ED05E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– lamp (1 knop)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BE4C5A-8DFC-4D80-8553-DF15F7AC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2015-12-01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C81388-0B51-4F09-9100-E315B99E5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95BF7B-D311-4A70-A4D8-7B3F6F265E16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A292DF-41DE-4B5F-982C-96DFA3E24E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nl-NL"/>
              <a:t>Avans Hogeschool - AE&amp;I - Informatica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27C6CED-9FDB-4CE4-BA50-E4D9457D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0" y="1426211"/>
            <a:ext cx="11724340" cy="3532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CDC5AC1-169D-4CEE-9030-713285489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011409"/>
            <a:ext cx="8258218" cy="5725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A86AACA-9613-4705-840C-4B824A3D4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63" y="548680"/>
            <a:ext cx="3340616" cy="461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9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AD2A9-9783-4259-BD2B-9A6A41F8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– tekst uit inputveld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BDC3EE-EDC6-49E3-8B07-4FEB212A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2015-12-01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D35469-4802-4673-BDF9-641B386EC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95BF7B-D311-4A70-A4D8-7B3F6F265E16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2FEF2B-CCBF-4A17-ABC9-B95A32B858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nl-NL"/>
              <a:t>Avans Hogeschool - AE&amp;I - Informatica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0191801-F720-470D-A1FB-D3512123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5" y="1196752"/>
            <a:ext cx="95250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0FB734F-DB38-4CD9-BE8A-A3EE8D6B5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082050"/>
            <a:ext cx="8229748" cy="4148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97FC58E-39DA-48EF-B6BD-D7462E57F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36" y="798259"/>
            <a:ext cx="5915025" cy="3819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A241261-8780-4A3E-8B68-6B67CC93C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3214495"/>
            <a:ext cx="5915025" cy="2933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1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de code die je eerder hebt gemaakt.</a:t>
            </a:r>
          </a:p>
          <a:p>
            <a:r>
              <a:rPr lang="nl-NL" dirty="0"/>
              <a:t>Maak een extern JavaScript bestand aan</a:t>
            </a:r>
          </a:p>
          <a:p>
            <a:r>
              <a:rPr lang="nl-NL" dirty="0"/>
              <a:t>Voeg daarin een functie toe om de tekst dikgedrukt te maken</a:t>
            </a:r>
          </a:p>
          <a:p>
            <a:r>
              <a:rPr lang="nl-NL" dirty="0"/>
              <a:t>Voeg deze functieaanroep toe in je HTML bestand.</a:t>
            </a:r>
          </a:p>
        </p:txBody>
      </p:sp>
    </p:spTree>
    <p:extLst>
      <p:ext uri="{BB962C8B-B14F-4D97-AF65-F5344CB8AC3E}">
        <p14:creationId xmlns:p14="http://schemas.microsoft.com/office/powerpoint/2010/main" val="3894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module Webdesign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13973"/>
              </p:ext>
            </p:extLst>
          </p:nvPr>
        </p:nvGraphicFramePr>
        <p:xfrm>
          <a:off x="719138" y="1268759"/>
          <a:ext cx="10272712" cy="441395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9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0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4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Week</a:t>
                      </a:r>
                      <a:endParaRPr lang="nl-NL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Thema’s</a:t>
                      </a:r>
                      <a:endParaRPr lang="nl-NL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Onderwerpen</a:t>
                      </a:r>
                      <a:endParaRPr lang="nl-NL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82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Hoe werkt het Internet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Introductie</a:t>
                      </a:r>
                      <a:r>
                        <a:rPr lang="nl-NL" sz="1400" baseline="0" dirty="0">
                          <a:effectLst/>
                        </a:rPr>
                        <a:t> </a:t>
                      </a:r>
                      <a:r>
                        <a:rPr lang="nl-NL" sz="1400" dirty="0">
                          <a:effectLst/>
                        </a:rPr>
                        <a:t>HTML en CSS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Afbeeldingen</a:t>
                      </a:r>
                      <a:r>
                        <a:rPr lang="nl-NL" sz="1400" baseline="0" dirty="0">
                          <a:effectLst/>
                        </a:rPr>
                        <a:t> en formaten</a:t>
                      </a:r>
                      <a:endParaRPr lang="nl-NL" sz="1400" dirty="0">
                        <a:effectLst/>
                      </a:endParaRPr>
                    </a:p>
                  </a:txBody>
                  <a:tcPr marL="53975" marR="53975" marT="53975" marB="5397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Theorie van Internet-technologie.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Client, server, IP-adres, domeinnamen, DNS, protocollen, webhosting, FTP.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Introductie tot HTML, tags, afbeeldingen en formaten, introductie tot CSS.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10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Vervolg HTML en CSS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Responsive design 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Kleuren en betekenis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Classes </a:t>
                      </a:r>
                      <a:r>
                        <a:rPr lang="en-US" sz="1400" dirty="0" err="1">
                          <a:effectLst/>
                        </a:rPr>
                        <a:t>en</a:t>
                      </a:r>
                      <a:r>
                        <a:rPr lang="en-US" sz="1400" dirty="0">
                          <a:effectLst/>
                        </a:rPr>
                        <a:t> id’s, media queries.</a:t>
                      </a:r>
                      <a:endParaRPr lang="nl-NL" sz="14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Animaties</a:t>
                      </a:r>
                      <a:r>
                        <a:rPr lang="en-US" sz="1400" dirty="0">
                          <a:effectLst/>
                        </a:rPr>
                        <a:t>, Sliders, </a:t>
                      </a:r>
                      <a:r>
                        <a:rPr lang="en-US" sz="1400" dirty="0" err="1">
                          <a:effectLst/>
                        </a:rPr>
                        <a:t>DropDown</a:t>
                      </a:r>
                      <a:r>
                        <a:rPr lang="en-US" sz="1400" dirty="0">
                          <a:effectLst/>
                        </a:rPr>
                        <a:t> menu.</a:t>
                      </a:r>
                      <a:endParaRPr lang="nl-NL" sz="14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Resolutie van afbeeldingen.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10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3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JavaScript</a:t>
                      </a:r>
                    </a:p>
                  </a:txBody>
                  <a:tcPr marL="53975" marR="53975" marT="53975" marB="5397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Document Object Model (DOM)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Inline</a:t>
                      </a:r>
                      <a:r>
                        <a:rPr lang="nl-NL" sz="1400" dirty="0">
                          <a:effectLst/>
                        </a:rPr>
                        <a:t> en externe </a:t>
                      </a:r>
                      <a:r>
                        <a:rPr lang="nl-NL" sz="1400" dirty="0" err="1">
                          <a:effectLst/>
                        </a:rPr>
                        <a:t>JavaScript</a:t>
                      </a:r>
                      <a:endParaRPr lang="nl-NL" sz="14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Functies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56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4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Een website met HTML, CSS en JavaScript 1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Bootstrap Framework</a:t>
                      </a:r>
                    </a:p>
                  </a:txBody>
                  <a:tcPr marL="53975" marR="53975" marT="53975" marB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Vervolg HTML, CSS en JavaScript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5</a:t>
                      </a:r>
                      <a:endParaRPr lang="nl-NL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Een website met HTML, CSS en JavaScript 2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Vervolg HTML, CSS en JavaScript</a:t>
                      </a:r>
                      <a:endParaRPr lang="nl-NL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53975" marB="539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80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opdrachten voor deze week staan beschreven in het document.</a:t>
            </a:r>
          </a:p>
        </p:txBody>
      </p:sp>
    </p:spTree>
    <p:extLst>
      <p:ext uri="{BB962C8B-B14F-4D97-AF65-F5344CB8AC3E}">
        <p14:creationId xmlns:p14="http://schemas.microsoft.com/office/powerpoint/2010/main" val="10400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W3Schools</a:t>
            </a:r>
            <a:br>
              <a:rPr lang="nl-NL" dirty="0"/>
            </a:br>
            <a:r>
              <a:rPr lang="nl-NL" sz="2000" dirty="0"/>
              <a:t>www.w3schools.com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12776"/>
            <a:ext cx="8547496" cy="603681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340768"/>
            <a:ext cx="9028187" cy="63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deze training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hoe, wat en waarom van JavaScript</a:t>
            </a:r>
          </a:p>
          <a:p>
            <a:pPr lvl="1"/>
            <a:r>
              <a:rPr lang="nl-NL" dirty="0"/>
              <a:t>Waarom ontstond Javascript</a:t>
            </a:r>
          </a:p>
          <a:p>
            <a:pPr lvl="1"/>
            <a:r>
              <a:rPr lang="nl-NL" dirty="0"/>
              <a:t>Hoe werkt het, waar vind je het</a:t>
            </a:r>
          </a:p>
          <a:p>
            <a:pPr lvl="1"/>
            <a:endParaRPr lang="nl-NL" dirty="0"/>
          </a:p>
          <a:p>
            <a:r>
              <a:rPr lang="nl-NL" dirty="0"/>
              <a:t>Code en structuur</a:t>
            </a:r>
          </a:p>
          <a:p>
            <a:endParaRPr lang="nl-NL" dirty="0"/>
          </a:p>
          <a:p>
            <a:r>
              <a:rPr lang="nl-NL" dirty="0"/>
              <a:t>Werking</a:t>
            </a:r>
          </a:p>
        </p:txBody>
      </p:sp>
    </p:spTree>
    <p:extLst>
      <p:ext uri="{BB962C8B-B14F-4D97-AF65-F5344CB8AC3E}">
        <p14:creationId xmlns:p14="http://schemas.microsoft.com/office/powerpoint/2010/main" val="143801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noodzaak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Tot nu toe is onze website nogal statisch.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348880"/>
            <a:ext cx="4884578" cy="346159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708920"/>
            <a:ext cx="5062598" cy="3587750"/>
          </a:xfrm>
          <a:prstGeom prst="rect">
            <a:avLst/>
          </a:prstGeom>
        </p:spPr>
      </p:pic>
      <p:pic>
        <p:nvPicPr>
          <p:cNvPr id="12290" name="Picture 2" descr="https://www.w3.org/html/logo/downloads/HTML5_Logo_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980728"/>
            <a:ext cx="151216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noodzaak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willen dynamiek toevoegen aan onze websites.</a:t>
            </a:r>
          </a:p>
          <a:p>
            <a:endParaRPr lang="nl-NL" dirty="0"/>
          </a:p>
          <a:p>
            <a:r>
              <a:rPr lang="nl-NL" dirty="0"/>
              <a:t>We willen onze website laten reageren op acties van de gebruiker.</a:t>
            </a:r>
          </a:p>
          <a:p>
            <a:pPr lvl="1"/>
            <a:r>
              <a:rPr lang="nl-NL" dirty="0"/>
              <a:t>Interactiviteit </a:t>
            </a:r>
          </a:p>
          <a:p>
            <a:endParaRPr lang="nl-NL" dirty="0"/>
          </a:p>
          <a:p>
            <a:r>
              <a:rPr lang="nl-NL" dirty="0"/>
              <a:t>Computers bieden rekenkracht, waarmee we programmacode uit kunnen voeren.</a:t>
            </a:r>
          </a:p>
          <a:p>
            <a:endParaRPr lang="nl-NL" dirty="0"/>
          </a:p>
          <a:p>
            <a:r>
              <a:rPr lang="nl-NL" dirty="0"/>
              <a:t>Die rekenkracht willen we gebruiken om onze website dynamischer te maken.</a:t>
            </a:r>
          </a:p>
        </p:txBody>
      </p:sp>
    </p:spTree>
    <p:extLst>
      <p:ext uri="{BB962C8B-B14F-4D97-AF65-F5344CB8AC3E}">
        <p14:creationId xmlns:p14="http://schemas.microsoft.com/office/powerpoint/2010/main" val="42560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Rekenkracht</a:t>
            </a: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/>
          </p:nvPr>
        </p:nvGraphicFramePr>
        <p:xfrm>
          <a:off x="6240016" y="1052736"/>
          <a:ext cx="5472608" cy="457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name="Visio" r:id="rId4" imgW="2628595" imgH="2902998" progId="Visio.Drawing.11">
                  <p:embed/>
                </p:oleObj>
              </mc:Choice>
              <mc:Fallback>
                <p:oleObj name="Visio" r:id="rId4" imgW="2628595" imgH="29029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1052736"/>
                        <a:ext cx="5472608" cy="4577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ep 10"/>
          <p:cNvGrpSpPr/>
          <p:nvPr/>
        </p:nvGrpSpPr>
        <p:grpSpPr>
          <a:xfrm>
            <a:off x="407368" y="1916832"/>
            <a:ext cx="2952328" cy="2952328"/>
            <a:chOff x="407368" y="1916832"/>
            <a:chExt cx="2952328" cy="2952328"/>
          </a:xfrm>
        </p:grpSpPr>
        <p:pic>
          <p:nvPicPr>
            <p:cNvPr id="7184" name="Picture 16" descr="http://www.2x.com/wp-content/uploads/2014/08/Picture7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68" y="1916832"/>
              <a:ext cx="2952328" cy="2952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1487488" y="4365104"/>
              <a:ext cx="9302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Arial" charset="0"/>
                </a:rPr>
                <a:t>Browser</a:t>
              </a:r>
            </a:p>
          </p:txBody>
        </p:sp>
      </p:grpSp>
      <p:grpSp>
        <p:nvGrpSpPr>
          <p:cNvPr id="13" name="Groep 12"/>
          <p:cNvGrpSpPr/>
          <p:nvPr/>
        </p:nvGrpSpPr>
        <p:grpSpPr>
          <a:xfrm>
            <a:off x="9984432" y="2492896"/>
            <a:ext cx="1196975" cy="1662857"/>
            <a:chOff x="9984432" y="1844824"/>
            <a:chExt cx="1196975" cy="1662857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9984432" y="3140968"/>
              <a:ext cx="11969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66"/>
                  </a:solidFill>
                  <a:latin typeface="Arial" charset="0"/>
                </a:rPr>
                <a:t>Webserver</a:t>
              </a: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0056440" y="1844824"/>
            <a:ext cx="992188" cy="155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4" name="Visio" r:id="rId7" imgW="1029670" imgH="1612407" progId="Visio.Drawing.11">
                    <p:embed/>
                  </p:oleObj>
                </mc:Choice>
                <mc:Fallback>
                  <p:oleObj name="Visio" r:id="rId7" imgW="1029670" imgH="161240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6440" y="1844824"/>
                          <a:ext cx="992188" cy="1552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ep 2"/>
          <p:cNvGrpSpPr/>
          <p:nvPr/>
        </p:nvGrpSpPr>
        <p:grpSpPr>
          <a:xfrm>
            <a:off x="3143672" y="2060848"/>
            <a:ext cx="6537880" cy="976969"/>
            <a:chOff x="3143672" y="2060848"/>
            <a:chExt cx="6537880" cy="976969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143672" y="2060848"/>
              <a:ext cx="288032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nl-NL" sz="2000" b="1" dirty="0">
                  <a:solidFill>
                    <a:srgbClr val="000000"/>
                  </a:solidFill>
                  <a:latin typeface="Arial" charset="0"/>
                </a:rPr>
                <a:t>Aanvraag (</a:t>
              </a:r>
              <a:r>
                <a:rPr lang="nl-NL" sz="2000" b="1" dirty="0" err="1">
                  <a:solidFill>
                    <a:srgbClr val="000000"/>
                  </a:solidFill>
                  <a:latin typeface="Arial" charset="0"/>
                </a:rPr>
                <a:t>request</a:t>
              </a:r>
              <a:r>
                <a:rPr lang="nl-NL" sz="2000" b="1" dirty="0">
                  <a:solidFill>
                    <a:srgbClr val="00000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5" name="Vrije vorm 4"/>
            <p:cNvSpPr/>
            <p:nvPr/>
          </p:nvSpPr>
          <p:spPr>
            <a:xfrm>
              <a:off x="3359696" y="2564904"/>
              <a:ext cx="6321856" cy="472913"/>
            </a:xfrm>
            <a:custGeom>
              <a:avLst/>
              <a:gdLst>
                <a:gd name="connsiteX0" fmla="*/ 0 w 6105832"/>
                <a:gd name="connsiteY0" fmla="*/ 374591 h 472913"/>
                <a:gd name="connsiteX1" fmla="*/ 1632155 w 6105832"/>
                <a:gd name="connsiteY1" fmla="*/ 965 h 472913"/>
                <a:gd name="connsiteX2" fmla="*/ 6105832 w 6105832"/>
                <a:gd name="connsiteY2" fmla="*/ 472913 h 4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5832" h="472913">
                  <a:moveTo>
                    <a:pt x="0" y="374591"/>
                  </a:moveTo>
                  <a:cubicBezTo>
                    <a:pt x="307258" y="179584"/>
                    <a:pt x="614516" y="-15422"/>
                    <a:pt x="1632155" y="965"/>
                  </a:cubicBezTo>
                  <a:cubicBezTo>
                    <a:pt x="2649794" y="17352"/>
                    <a:pt x="5356942" y="377868"/>
                    <a:pt x="6105832" y="472913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" name="Groep 3"/>
          <p:cNvGrpSpPr/>
          <p:nvPr/>
        </p:nvGrpSpPr>
        <p:grpSpPr>
          <a:xfrm>
            <a:off x="3359696" y="3501007"/>
            <a:ext cx="6609888" cy="904167"/>
            <a:chOff x="3359696" y="3501007"/>
            <a:chExt cx="6609888" cy="904167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583832" y="4005064"/>
              <a:ext cx="2880319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nl-NL" sz="2000" b="1" dirty="0">
                  <a:solidFill>
                    <a:srgbClr val="000000"/>
                  </a:solidFill>
                  <a:latin typeface="Arial" charset="0"/>
                </a:rPr>
                <a:t>Antwoord (response)</a:t>
              </a:r>
            </a:p>
          </p:txBody>
        </p:sp>
        <p:sp>
          <p:nvSpPr>
            <p:cNvPr id="17" name="Vrije vorm 16"/>
            <p:cNvSpPr/>
            <p:nvPr/>
          </p:nvSpPr>
          <p:spPr>
            <a:xfrm rot="10800000">
              <a:off x="3359696" y="3501007"/>
              <a:ext cx="6609888" cy="467539"/>
            </a:xfrm>
            <a:custGeom>
              <a:avLst/>
              <a:gdLst>
                <a:gd name="connsiteX0" fmla="*/ 0 w 6105832"/>
                <a:gd name="connsiteY0" fmla="*/ 374591 h 472913"/>
                <a:gd name="connsiteX1" fmla="*/ 1632155 w 6105832"/>
                <a:gd name="connsiteY1" fmla="*/ 965 h 472913"/>
                <a:gd name="connsiteX2" fmla="*/ 6105832 w 6105832"/>
                <a:gd name="connsiteY2" fmla="*/ 472913 h 4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5832" h="472913">
                  <a:moveTo>
                    <a:pt x="0" y="374591"/>
                  </a:moveTo>
                  <a:cubicBezTo>
                    <a:pt x="307258" y="179584"/>
                    <a:pt x="614516" y="-15422"/>
                    <a:pt x="1632155" y="965"/>
                  </a:cubicBezTo>
                  <a:cubicBezTo>
                    <a:pt x="2649794" y="17352"/>
                    <a:pt x="5356942" y="377868"/>
                    <a:pt x="6105832" y="472913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/>
          <p:cNvSpPr txBox="1"/>
          <p:nvPr/>
        </p:nvSpPr>
        <p:spPr>
          <a:xfrm>
            <a:off x="695400" y="1196752"/>
            <a:ext cx="658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basis van het web is het </a:t>
            </a:r>
            <a:r>
              <a:rPr lang="nl-NL" dirty="0" err="1"/>
              <a:t>request</a:t>
            </a:r>
            <a:r>
              <a:rPr lang="nl-NL" dirty="0"/>
              <a:t>-response principe.</a:t>
            </a:r>
          </a:p>
        </p:txBody>
      </p:sp>
      <p:sp>
        <p:nvSpPr>
          <p:cNvPr id="18" name="Rechthoekige toelichting 17"/>
          <p:cNvSpPr/>
          <p:nvPr/>
        </p:nvSpPr>
        <p:spPr>
          <a:xfrm>
            <a:off x="2207568" y="5157192"/>
            <a:ext cx="3600400" cy="1152128"/>
          </a:xfrm>
          <a:prstGeom prst="wedgeRectCallout">
            <a:avLst>
              <a:gd name="adj1" fmla="val -34573"/>
              <a:gd name="adj2" fmla="val -12334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Rekenkracht op de 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client computer.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(laptop, PC, </a:t>
            </a:r>
            <a:r>
              <a:rPr lang="nl-NL" dirty="0" err="1">
                <a:solidFill>
                  <a:schemeClr val="tx1"/>
                </a:solidFill>
              </a:rPr>
              <a:t>phone</a:t>
            </a:r>
            <a:r>
              <a:rPr lang="nl-NL" dirty="0">
                <a:solidFill>
                  <a:schemeClr val="tx1"/>
                </a:solidFill>
              </a:rPr>
              <a:t>, TV, …)</a:t>
            </a:r>
          </a:p>
        </p:txBody>
      </p:sp>
      <p:sp>
        <p:nvSpPr>
          <p:cNvPr id="19" name="Rechthoekige toelichting 18"/>
          <p:cNvSpPr/>
          <p:nvPr/>
        </p:nvSpPr>
        <p:spPr>
          <a:xfrm>
            <a:off x="8040216" y="4869160"/>
            <a:ext cx="2808312" cy="1152128"/>
          </a:xfrm>
          <a:prstGeom prst="wedgeRectCallout">
            <a:avLst>
              <a:gd name="adj1" fmla="val 21380"/>
              <a:gd name="adj2" fmla="val -10947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Rekenkracht op de webserver.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695400" y="1556792"/>
            <a:ext cx="464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Rekenkracht vind je op twee plaatsen.</a:t>
            </a:r>
          </a:p>
        </p:txBody>
      </p:sp>
    </p:spTree>
    <p:extLst>
      <p:ext uri="{BB962C8B-B14F-4D97-AF65-F5344CB8AC3E}">
        <p14:creationId xmlns:p14="http://schemas.microsoft.com/office/powerpoint/2010/main" val="11062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http://www.2x.com/wp-content/uploads/2014/08/Picture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548680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71864" y="1124744"/>
            <a:ext cx="6624736" cy="4968552"/>
          </a:xfrm>
        </p:spPr>
        <p:txBody>
          <a:bodyPr/>
          <a:lstStyle/>
          <a:p>
            <a:r>
              <a:rPr lang="nl-NL" dirty="0"/>
              <a:t>Webbrowsers zijn de laatste jaren enorm krachtig geworden</a:t>
            </a:r>
          </a:p>
          <a:p>
            <a:endParaRPr lang="nl-NL" dirty="0"/>
          </a:p>
          <a:p>
            <a:pPr lvl="1"/>
            <a:r>
              <a:rPr lang="nl-NL" dirty="0"/>
              <a:t>Draaien op steeds krachtiger devices</a:t>
            </a:r>
          </a:p>
          <a:p>
            <a:pPr lvl="1"/>
            <a:endParaRPr lang="nl-NL" dirty="0"/>
          </a:p>
          <a:p>
            <a:r>
              <a:rPr lang="nl-NL" dirty="0"/>
              <a:t>Steeds meer </a:t>
            </a:r>
            <a:r>
              <a:rPr lang="nl-NL" i="1" dirty="0"/>
              <a:t>devices</a:t>
            </a:r>
            <a:r>
              <a:rPr lang="nl-NL" dirty="0"/>
              <a:t> hebben een browser</a:t>
            </a:r>
          </a:p>
          <a:p>
            <a:pPr lvl="1"/>
            <a:r>
              <a:rPr lang="nl-NL" dirty="0"/>
              <a:t>Laptop, PC</a:t>
            </a:r>
          </a:p>
          <a:p>
            <a:pPr lvl="1"/>
            <a:r>
              <a:rPr lang="nl-NL" dirty="0"/>
              <a:t>Smartphone</a:t>
            </a:r>
          </a:p>
          <a:p>
            <a:pPr lvl="1"/>
            <a:r>
              <a:rPr lang="nl-NL" dirty="0"/>
              <a:t>Smartwatch (horloge)</a:t>
            </a:r>
          </a:p>
          <a:p>
            <a:pPr lvl="1"/>
            <a:r>
              <a:rPr lang="nl-NL" dirty="0"/>
              <a:t>Televisie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Car</a:t>
            </a:r>
            <a:r>
              <a:rPr lang="nl-NL" dirty="0"/>
              <a:t> (Auto)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Rekenkracht</a:t>
            </a:r>
          </a:p>
        </p:txBody>
      </p:sp>
    </p:spTree>
    <p:extLst>
      <p:ext uri="{BB962C8B-B14F-4D97-AF65-F5344CB8AC3E}">
        <p14:creationId xmlns:p14="http://schemas.microsoft.com/office/powerpoint/2010/main" val="34810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esentatie1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12527</TotalTime>
  <Words>929</Words>
  <Application>Microsoft Office PowerPoint</Application>
  <PresentationFormat>Breedbeeld</PresentationFormat>
  <Paragraphs>215</Paragraphs>
  <Slides>30</Slides>
  <Notes>21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Verdana</vt:lpstr>
      <vt:lpstr>Presentatie1</vt:lpstr>
      <vt:lpstr>Visio</vt:lpstr>
      <vt:lpstr>Webdesign</vt:lpstr>
      <vt:lpstr>Overzicht module Webdesign</vt:lpstr>
      <vt:lpstr>Overzicht module Webdesign</vt:lpstr>
      <vt:lpstr>W3Schools www.w3schools.com</vt:lpstr>
      <vt:lpstr>Inhoud van deze training </vt:lpstr>
      <vt:lpstr>De noodzaak</vt:lpstr>
      <vt:lpstr>De noodzaak</vt:lpstr>
      <vt:lpstr>Rekenkracht</vt:lpstr>
      <vt:lpstr>Rekenkracht</vt:lpstr>
      <vt:lpstr>PowerPoint-presentatie</vt:lpstr>
      <vt:lpstr>JavaScript</vt:lpstr>
      <vt:lpstr>JavaScript vs Java </vt:lpstr>
      <vt:lpstr>HTML structuur</vt:lpstr>
      <vt:lpstr>Document Object Model</vt:lpstr>
      <vt:lpstr>PowerPoint-presentatie</vt:lpstr>
      <vt:lpstr>JavaScript – voorbeeld</vt:lpstr>
      <vt:lpstr>JavaScript – voorbeeld</vt:lpstr>
      <vt:lpstr>Manieren om JavaScript in HTML te plaatsen</vt:lpstr>
      <vt:lpstr>Manieren om JavaScript in HTML te plaatsen</vt:lpstr>
      <vt:lpstr>Manieren om JavaScript in HTML te plaatsen</vt:lpstr>
      <vt:lpstr>Manieren om JavaScript in HTML te plaatsen</vt:lpstr>
      <vt:lpstr>Oefening</vt:lpstr>
      <vt:lpstr>Functies</vt:lpstr>
      <vt:lpstr>Functie – HTML bestand</vt:lpstr>
      <vt:lpstr>Functie - in extern JavaScript bestand</vt:lpstr>
      <vt:lpstr>Voorbeeld – lamp</vt:lpstr>
      <vt:lpstr>Voorbeeld – lamp (1 knop)</vt:lpstr>
      <vt:lpstr>Voorbeeld – tekst uit inputveld</vt:lpstr>
      <vt:lpstr>Oefening</vt:lpstr>
      <vt:lpstr>Opdrachten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Technology</dc:title>
  <dc:creator>Ger Oosting</dc:creator>
  <cp:lastModifiedBy>Robin Schellius</cp:lastModifiedBy>
  <cp:revision>233</cp:revision>
  <dcterms:created xsi:type="dcterms:W3CDTF">2012-08-16T09:22:34Z</dcterms:created>
  <dcterms:modified xsi:type="dcterms:W3CDTF">2018-09-12T14:30:25Z</dcterms:modified>
</cp:coreProperties>
</file>