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X Zhang" initials="HZ" lastIdx="1" clrIdx="0">
    <p:extLst>
      <p:ext uri="{19B8F6BF-5375-455C-9EA6-DF929625EA0E}">
        <p15:presenceInfo xmlns:p15="http://schemas.microsoft.com/office/powerpoint/2012/main" userId="65f59ae4e398ec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EAC5D-DAD5-4373-8CBF-6E7A1792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E1D8F8-36CF-4313-90E6-71A618D28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49CF4-E24E-46E0-94A8-462B7029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B9C5E-EB04-4E92-B1CB-BBB922A6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BBD9A-6829-470D-ABA6-B3BC090A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9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C817C-42BE-4168-AB4E-8FF04128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EEB18-E23D-44C1-B43E-2CCB1E66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9B73D-30DF-4720-898F-24B156A6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1C0E8-062E-4B55-9E80-384B751A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FB00D-D266-4F98-B674-BFE64D6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0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A0EF4-81AA-4064-AF00-C93C6B18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FFC746-294E-4A5D-89D9-C937DAF04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DA81A-A0FA-4BBC-ACDC-3A9F39A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E42FF-B602-4542-A8A7-DF1CE5DF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BCA97-5ABA-484B-A560-7C2A08A4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8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616DC-9ABC-46EE-877C-F4C68191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21D76-0CA9-4848-B804-8637EAF6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D2682-9848-4E86-BC80-EC12517F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59ABA-70C3-4543-BE36-8C82256D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D5E71-EC7A-458F-B1B8-8C66D890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3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EE939-DDA0-415E-B7A8-C0B4732B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7985-D734-45F9-8AC7-86C123D1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81F22-7158-49B8-9799-E9639FAF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2130-2B1F-452C-81DC-6BF4BF2A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FADDE-C88F-4F56-9702-CC1C551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8C2E1-6C82-4E4E-996C-12E17F22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A267-A3EB-4C9C-8BF9-02232AA61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2789E-1F7D-43CF-9AC4-6398E3A3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EAD9B-9E24-4ADA-9A77-8A4136CF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7133C-D0AA-46C7-961F-804F5053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117F5-4F53-4987-88EC-F9216188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1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0C6B3-DE32-49A3-8DF6-866E7F51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0A17E-83EE-493B-B2DE-027DCFCB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43BC9-1CB3-4507-A08D-4ED9D08B9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35D8DB-524F-4243-A2C1-B7CDB192E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807E40-2902-4C41-B93C-5A5A797CC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67881A-582E-4FDA-8B19-11C36536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1D3948-022C-4028-A980-EE593F0A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F2DE8-DE92-46A7-A3B3-EC151E4F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3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02FB-F529-4069-A1A0-834F4C30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29F42C-DEF0-48AA-B11B-87706CB9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85B9A6-451E-4361-914C-3420B798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9FE1E-A15D-4C39-940D-6CED706C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5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61FC8-BBE1-4994-A436-677BCE75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067E39-33AB-45F9-A758-A2258D33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E7C87-47FB-4A5A-82E1-56CB2091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5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98C0D-F311-4DC5-8087-C8EC469C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1FCED-CC17-4561-8F51-0EB90893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DAFB8-4C7C-4229-9BBD-5E339C696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06D1B-E770-4A4A-A448-DD13F7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2A170-FFBB-4A1A-BDC6-2A8C566B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F2480-5746-4491-8DF6-01FB6C60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3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F50B2-3F2F-4E17-924F-026FDA57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7058A0-09C4-4C4E-96B1-679F6EC47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A03A11-701C-47F5-BB87-EF64C387F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2E129-C9F3-4C6E-9F01-466D9612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5BBCF-44CF-434C-9C88-394FA95A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D8815-9435-403D-BF89-3EB2AB3B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0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5B7A43-01F5-49BB-B68C-185D14FA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0D0C-8289-41A2-BE87-C0A708DB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40EF-BA81-4387-B69B-190B4EF52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32FCB-5EC8-474A-BD0A-DD9B8A9E0B3A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63AA58-6C59-4558-AF7F-377312300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ED9D5-C929-41ED-B4F4-CA950281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DB69-4FC1-4D18-9895-A043FDD48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2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AD1C10-0576-419A-9C37-A887C2E9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fastText</a:t>
            </a:r>
            <a:endParaRPr lang="zh-CN" altLang="en-US" dirty="0"/>
          </a:p>
        </p:txBody>
      </p:sp>
      <p:pic>
        <p:nvPicPr>
          <p:cNvPr id="8" name="内容占位符 7" descr="图片包含 游戏机, 钟表&#10;&#10;描述已自动生成">
            <a:extLst>
              <a:ext uri="{FF2B5EF4-FFF2-40B4-BE49-F238E27FC236}">
                <a16:creationId xmlns:a16="http://schemas.microsoft.com/office/drawing/2014/main" id="{0C7D6798-677C-41F8-B45E-50A99CA82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3849"/>
            <a:ext cx="4268612" cy="4351338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52E388-91B8-48E6-97B8-4A7226EF56C7}"/>
              </a:ext>
            </a:extLst>
          </p:cNvPr>
          <p:cNvSpPr txBox="1"/>
          <p:nvPr/>
        </p:nvSpPr>
        <p:spPr>
          <a:xfrm>
            <a:off x="838200" y="1936955"/>
            <a:ext cx="4815348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取所有词向量的均值作为文本的特征表示；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N-gram</a:t>
            </a:r>
            <a:r>
              <a:rPr lang="zh-CN" altLang="en-US" dirty="0"/>
              <a:t>融入特征中，</a:t>
            </a:r>
            <a:br>
              <a:rPr lang="en-US" altLang="zh-CN" dirty="0"/>
            </a:br>
            <a:r>
              <a:rPr lang="en-US" altLang="zh-CN" dirty="0"/>
              <a:t>E.g. “</a:t>
            </a:r>
            <a:r>
              <a:rPr lang="zh-CN" altLang="en-US" dirty="0"/>
              <a:t>文本分类”</a:t>
            </a:r>
            <a:br>
              <a:rPr lang="en-US" altLang="zh-CN" dirty="0"/>
            </a:br>
            <a:r>
              <a:rPr lang="en-US" altLang="zh-CN" dirty="0"/>
              <a:t>Unigram</a:t>
            </a:r>
            <a:r>
              <a:rPr lang="zh-CN" altLang="en-US" dirty="0"/>
              <a:t>：“文”，“本”，“分”，“类”；</a:t>
            </a:r>
            <a:br>
              <a:rPr lang="en-US" altLang="zh-CN" dirty="0"/>
            </a:br>
            <a:r>
              <a:rPr lang="en-US" altLang="zh-CN" dirty="0"/>
              <a:t>Bigram</a:t>
            </a:r>
            <a:r>
              <a:rPr lang="zh-CN" altLang="en-US" dirty="0"/>
              <a:t>：“文本”，“本分”，“分类”；</a:t>
            </a:r>
            <a:br>
              <a:rPr lang="en-US" altLang="zh-CN" dirty="0"/>
            </a:br>
            <a:r>
              <a:rPr lang="en-US" altLang="zh-CN" dirty="0"/>
              <a:t>Trigram</a:t>
            </a:r>
            <a:r>
              <a:rPr lang="zh-CN" altLang="en-US" dirty="0"/>
              <a:t>：“文本分”，“本分类”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N-gram</a:t>
            </a:r>
            <a:r>
              <a:rPr lang="zh-CN" altLang="en-US" dirty="0"/>
              <a:t>组合过多？</a:t>
            </a:r>
            <a:r>
              <a:rPr lang="en-US" altLang="zh-CN" dirty="0"/>
              <a:t>Hash</a:t>
            </a:r>
            <a:r>
              <a:rPr lang="zh-CN" altLang="en-US" dirty="0"/>
              <a:t>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简单有效，也是训练词向量的方法之一。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22D7D4-A802-4FAF-B6FC-156C4844996B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[Bag of Tricks for Efficient Text Classification , 2016]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57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F2211-7FA0-4203-AE82-28D4C47C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TextCNN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B9169A-1F00-46D3-A62C-2EB90AF46978}"/>
                  </a:ext>
                </a:extLst>
              </p:cNvPr>
              <p:cNvSpPr txBox="1"/>
              <p:nvPr/>
            </p:nvSpPr>
            <p:spPr>
              <a:xfrm>
                <a:off x="838200" y="1960036"/>
                <a:ext cx="4815348" cy="420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假设词向量是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维的，</a:t>
                </a:r>
                <a:br>
                  <a:rPr lang="en-US" altLang="zh-CN" dirty="0"/>
                </a:br>
                <a:r>
                  <a:rPr lang="zh-CN" altLang="en-US" b="0" dirty="0"/>
                  <a:t>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卷积核作为</a:t>
                </a:r>
                <a:r>
                  <a:rPr lang="en-US" altLang="zh-CN" dirty="0"/>
                  <a:t>N-gram</a:t>
                </a:r>
                <a:r>
                  <a:rPr lang="zh-CN" altLang="en-US" dirty="0"/>
                  <a:t>提取器，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沿着卷积核的输出做</a:t>
                </a:r>
                <a:r>
                  <a:rPr lang="en-US" altLang="zh-CN" dirty="0"/>
                  <a:t>max pooling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dropout</a:t>
                </a:r>
                <a:r>
                  <a:rPr lang="zh-CN" altLang="en-US" dirty="0"/>
                  <a:t>防止全连接层过拟合；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用预训练的词向量进行初始化，</a:t>
                </a:r>
                <a:br>
                  <a:rPr lang="en-US" altLang="zh-CN" dirty="0"/>
                </a:br>
                <a:r>
                  <a:rPr lang="zh-CN" altLang="en-US" dirty="0"/>
                  <a:t>在训练中进行微调。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卷积层能有效提取局部语义信息，</a:t>
                </a:r>
                <a:br>
                  <a:rPr lang="en-US" altLang="zh-CN" dirty="0"/>
                </a:br>
                <a:r>
                  <a:rPr lang="zh-CN" altLang="en-US" dirty="0"/>
                  <a:t>但不擅长提取全局特征。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3B9169A-1F00-46D3-A62C-2EB90AF4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0036"/>
                <a:ext cx="4815348" cy="4205126"/>
              </a:xfrm>
              <a:prstGeom prst="rect">
                <a:avLst/>
              </a:prstGeom>
              <a:blipFill>
                <a:blip r:embed="rId2"/>
                <a:stretch>
                  <a:fillRect l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 descr="图片包含 游戏机, 文字&#10;&#10;描述已自动生成">
            <a:extLst>
              <a:ext uri="{FF2B5EF4-FFF2-40B4-BE49-F238E27FC236}">
                <a16:creationId xmlns:a16="http://schemas.microsoft.com/office/drawing/2014/main" id="{D80EC057-F0F7-484C-B8D0-3D0BBBA1F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72" y="1128532"/>
            <a:ext cx="4758624" cy="503713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1ADE74F-E7C3-4108-87CF-16E3A0AD2F2D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[Convolutional Neural Networks for Sentence Classification, 2014]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962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D89D-C1C8-4BF9-8048-23388453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Pyramid CNN</a:t>
            </a:r>
            <a:endParaRPr lang="zh-CN" altLang="en-US" dirty="0"/>
          </a:p>
        </p:txBody>
      </p:sp>
      <p:pic>
        <p:nvPicPr>
          <p:cNvPr id="6" name="内容占位符 5" descr="一些文字和图片的手机截图&#10;&#10;描述已自动生成">
            <a:extLst>
              <a:ext uri="{FF2B5EF4-FFF2-40B4-BE49-F238E27FC236}">
                <a16:creationId xmlns:a16="http://schemas.microsoft.com/office/drawing/2014/main" id="{6AD43A96-1AEC-40AF-8BCA-334763E3F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62" b="11577"/>
          <a:stretch/>
        </p:blipFill>
        <p:spPr>
          <a:xfrm>
            <a:off x="6072966" y="1841763"/>
            <a:ext cx="5280834" cy="410761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CF8409-5CF8-46C0-9958-12D1D468956D}"/>
              </a:ext>
            </a:extLst>
          </p:cNvPr>
          <p:cNvSpPr txBox="1"/>
          <p:nvPr/>
        </p:nvSpPr>
        <p:spPr>
          <a:xfrm>
            <a:off x="838200" y="2000757"/>
            <a:ext cx="4815348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TextCNN</a:t>
            </a:r>
            <a:r>
              <a:rPr lang="zh-CN" altLang="en-US" dirty="0"/>
              <a:t>的基础上，加入了重复多次的</a:t>
            </a:r>
            <a:br>
              <a:rPr lang="en-US" altLang="zh-CN" dirty="0"/>
            </a:br>
            <a:r>
              <a:rPr lang="zh-CN" altLang="en-US" dirty="0"/>
              <a:t>池化</a:t>
            </a:r>
            <a:r>
              <a:rPr lang="en-US" altLang="zh-CN" dirty="0"/>
              <a:t>-</a:t>
            </a:r>
            <a:r>
              <a:rPr lang="zh-CN" altLang="en-US" dirty="0"/>
              <a:t>卷积</a:t>
            </a:r>
            <a:r>
              <a:rPr lang="en-US" altLang="zh-CN" dirty="0"/>
              <a:t>-</a:t>
            </a:r>
            <a:r>
              <a:rPr lang="zh-CN" altLang="en-US" dirty="0"/>
              <a:t>卷积操作；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每经过一次池化，序列的长度就缩短一半，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越靠上的卷积层越能提取出宏观层面的信息；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因为序列长度不断减半，计算资源的消耗</a:t>
            </a:r>
            <a:br>
              <a:rPr lang="en-US" altLang="zh-CN" dirty="0"/>
            </a:br>
            <a:r>
              <a:rPr lang="zh-CN" altLang="en-US" dirty="0"/>
              <a:t>得到了有效的降低。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将卷积层的输入和输出加在一起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skip connect</a:t>
            </a:r>
            <a:r>
              <a:rPr lang="zh-CN" altLang="en-US" dirty="0"/>
              <a:t> </a:t>
            </a:r>
            <a:r>
              <a:rPr lang="en-US" altLang="zh-CN" dirty="0"/>
              <a:t>from </a:t>
            </a:r>
            <a:r>
              <a:rPr lang="en-US" altLang="zh-CN" dirty="0" err="1"/>
              <a:t>ResNet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使深层网络的训练更有效。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F5F7DD-E48F-415E-B9A9-997E66BD6CAD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[Deep Pyramid Convolutional Neural Networks for Text Categorization, 2017]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421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05CA1-E356-41D7-BDF6-2984497E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BiLSTM</a:t>
            </a:r>
            <a:endParaRPr lang="zh-CN" altLang="en-US" dirty="0"/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AE4D6522-4EBF-46C8-A1A6-7B57F9AB3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88" y="1690688"/>
            <a:ext cx="5271715" cy="444431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750A66-8C1B-491F-BA6E-7B5E47659047}"/>
              </a:ext>
            </a:extLst>
          </p:cNvPr>
          <p:cNvSpPr txBox="1"/>
          <p:nvPr/>
        </p:nvSpPr>
        <p:spPr>
          <a:xfrm>
            <a:off x="838200" y="2594791"/>
            <a:ext cx="469590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取双向</a:t>
            </a:r>
            <a:r>
              <a:rPr lang="en-US" altLang="zh-CN" dirty="0"/>
              <a:t>LSTM</a:t>
            </a:r>
            <a:r>
              <a:rPr lang="zh-CN" altLang="en-US" dirty="0"/>
              <a:t>最后一个时间步上的隐状态</a:t>
            </a:r>
            <a:br>
              <a:rPr lang="en-US" altLang="zh-CN" dirty="0"/>
            </a:br>
            <a:r>
              <a:rPr lang="zh-CN" altLang="en-US" dirty="0"/>
              <a:t>作为文本的特征表示。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RNN</a:t>
            </a:r>
            <a:r>
              <a:rPr lang="zh-CN" altLang="en-US" dirty="0"/>
              <a:t>擅长捕捉长距离关系，</a:t>
            </a:r>
            <a:br>
              <a:rPr lang="en-US" altLang="zh-CN" dirty="0"/>
            </a:br>
            <a:r>
              <a:rPr lang="zh-CN" altLang="en-US" dirty="0"/>
              <a:t>但不擅长提取局部语义信息。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不适用于长文本分类。</a:t>
            </a:r>
          </a:p>
        </p:txBody>
      </p:sp>
    </p:spTree>
    <p:extLst>
      <p:ext uri="{BB962C8B-B14F-4D97-AF65-F5344CB8AC3E}">
        <p14:creationId xmlns:p14="http://schemas.microsoft.com/office/powerpoint/2010/main" val="421919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AE1CE-1D60-4A8C-9CD7-CA2605B8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BiLSTM</a:t>
            </a:r>
            <a:r>
              <a:rPr lang="en-US" altLang="zh-CN" dirty="0"/>
              <a:t> with Attention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C2ADE-C30D-473C-AB48-9D69B7C86216}"/>
                  </a:ext>
                </a:extLst>
              </p:cNvPr>
              <p:cNvSpPr txBox="1"/>
              <p:nvPr/>
            </p:nvSpPr>
            <p:spPr>
              <a:xfrm>
                <a:off x="838200" y="2025176"/>
                <a:ext cx="4783372" cy="3865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取双向</a:t>
                </a:r>
                <a:r>
                  <a:rPr lang="en-US" altLang="zh-CN" dirty="0"/>
                  <a:t>LSTM</a:t>
                </a:r>
                <a:r>
                  <a:rPr lang="zh-CN" altLang="en-US" dirty="0"/>
                  <a:t>所有时间步的隐状态输入</a:t>
                </a:r>
                <a:br>
                  <a:rPr lang="en-US" altLang="zh-CN" dirty="0"/>
                </a:br>
                <a:r>
                  <a:rPr lang="en-US" altLang="zh-CN" dirty="0"/>
                  <a:t>Attention</a:t>
                </a:r>
                <a:r>
                  <a:rPr lang="zh-CN" altLang="en-US" dirty="0"/>
                  <a:t>层，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取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层的输出作为文本的特征表示。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Attention</a:t>
                </a:r>
                <a:r>
                  <a:rPr lang="zh-CN" altLang="en-US" dirty="0"/>
                  <a:t>机制</a:t>
                </a:r>
                <a:r>
                  <a:rPr lang="en-US" altLang="zh-CN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Attention</a:t>
                </a:r>
                <a:r>
                  <a:rPr lang="zh-CN" altLang="en-US" dirty="0"/>
                  <a:t>机制增强了模型提取全局信息的能力，但损失了语序关系。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CC2ADE-C30D-473C-AB48-9D69B7C8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5176"/>
                <a:ext cx="4783372" cy="3865802"/>
              </a:xfrm>
              <a:prstGeom prst="rect">
                <a:avLst/>
              </a:prstGeom>
              <a:blipFill>
                <a:blip r:embed="rId2"/>
                <a:stretch>
                  <a:fillRect l="-893" r="-1786" b="-1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53B8E9D-C876-4BE9-B28E-3EE56A0B9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014" y="1871059"/>
            <a:ext cx="5252996" cy="417403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42E458C-FBEC-416D-B8F8-02F24616F180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[Hierarchical Attention Network for Document Classification, 2016]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72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405EE-5D52-4D2D-97CB-72426DBB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TextRCNN</a:t>
            </a:r>
            <a:endParaRPr lang="zh-CN" altLang="en-US" dirty="0"/>
          </a:p>
        </p:txBody>
      </p:sp>
      <p:pic>
        <p:nvPicPr>
          <p:cNvPr id="5" name="内容占位符 4" descr="一些文字和图案&#10;&#10;描述已自动生成">
            <a:extLst>
              <a:ext uri="{FF2B5EF4-FFF2-40B4-BE49-F238E27FC236}">
                <a16:creationId xmlns:a16="http://schemas.microsoft.com/office/drawing/2014/main" id="{12D32FBD-398C-4AEE-A761-439C21652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82" y="2608747"/>
            <a:ext cx="6521052" cy="27663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682444-948E-4555-B154-8494B7EBB848}"/>
              </a:ext>
            </a:extLst>
          </p:cNvPr>
          <p:cNvSpPr txBox="1"/>
          <p:nvPr/>
        </p:nvSpPr>
        <p:spPr>
          <a:xfrm>
            <a:off x="782541" y="2608747"/>
            <a:ext cx="478337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 err="1"/>
              <a:t>BiLSTM</a:t>
            </a:r>
            <a:r>
              <a:rPr lang="zh-CN" altLang="en-US" dirty="0"/>
              <a:t>的输入和输出拼接在一起，</a:t>
            </a:r>
            <a:br>
              <a:rPr lang="en-US" altLang="zh-CN" dirty="0"/>
            </a:br>
            <a:r>
              <a:rPr lang="zh-CN" altLang="en-US" dirty="0"/>
              <a:t>经过激活函数后做</a:t>
            </a:r>
            <a:r>
              <a:rPr lang="en-US" altLang="zh-CN" dirty="0"/>
              <a:t>max pooling.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 err="1"/>
              <a:t>TextCNN</a:t>
            </a:r>
            <a:r>
              <a:rPr lang="zh-CN" altLang="en-US" dirty="0"/>
              <a:t>中的卷积层换成了</a:t>
            </a:r>
            <a:r>
              <a:rPr lang="en-US" altLang="zh-CN" dirty="0"/>
              <a:t>RNN(LSTM).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RNN</a:t>
            </a:r>
            <a:r>
              <a:rPr lang="zh-CN" altLang="en-US" dirty="0"/>
              <a:t>做文本分类的又一种策略。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34BC84-6498-4549-B381-A6B68D69A93A}"/>
              </a:ext>
            </a:extLst>
          </p:cNvPr>
          <p:cNvSpPr txBox="1"/>
          <p:nvPr/>
        </p:nvSpPr>
        <p:spPr>
          <a:xfrm>
            <a:off x="0" y="6492875"/>
            <a:ext cx="687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[Recurrent Convolutional Neural Networks for Text Classification, 2015]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09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98E1D-B7D3-44EE-A952-97F75C38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BERT</a:t>
            </a:r>
            <a:endParaRPr lang="zh-CN" altLang="en-US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4CFE34E3-43CB-49C6-8795-F83D4EEC7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771358" cy="42997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456001-F908-4F61-9843-A889C80EDA69}"/>
              </a:ext>
            </a:extLst>
          </p:cNvPr>
          <p:cNvSpPr txBox="1"/>
          <p:nvPr/>
        </p:nvSpPr>
        <p:spPr>
          <a:xfrm>
            <a:off x="838200" y="2569007"/>
            <a:ext cx="477135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Transformer</a:t>
            </a:r>
            <a:r>
              <a:rPr lang="zh-CN" altLang="en-US" dirty="0"/>
              <a:t>的大型预训练网络，</a:t>
            </a:r>
            <a:br>
              <a:rPr lang="en-US" altLang="zh-CN" dirty="0"/>
            </a:br>
            <a:r>
              <a:rPr lang="zh-CN" altLang="en-US" dirty="0"/>
              <a:t>性能</a:t>
            </a:r>
            <a:r>
              <a:rPr lang="en-US" altLang="zh-CN" dirty="0"/>
              <a:t>state-of-the-art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仍然是研究的热点。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Whole word Mask.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在训练数据集上对其进行微调。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316164-ED09-4F2E-81D8-E737F6719916}"/>
              </a:ext>
            </a:extLst>
          </p:cNvPr>
          <p:cNvSpPr txBox="1"/>
          <p:nvPr/>
        </p:nvSpPr>
        <p:spPr>
          <a:xfrm>
            <a:off x="0" y="6334780"/>
            <a:ext cx="7728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[BERT: Pre-training of Deep Bidirectional Transformers for Language Understanding, 2018]</a:t>
            </a:r>
          </a:p>
          <a:p>
            <a:r>
              <a:rPr lang="en-US" altLang="zh-CN" sz="1400" dirty="0"/>
              <a:t>[Pre-Training with Whole Word Masking for Chinese BERT, 2019]</a:t>
            </a:r>
          </a:p>
        </p:txBody>
      </p:sp>
    </p:spTree>
    <p:extLst>
      <p:ext uri="{BB962C8B-B14F-4D97-AF65-F5344CB8AC3E}">
        <p14:creationId xmlns:p14="http://schemas.microsoft.com/office/powerpoint/2010/main" val="229825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502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fastText</vt:lpstr>
      <vt:lpstr>TextCNN</vt:lpstr>
      <vt:lpstr>Deep Pyramid CNN</vt:lpstr>
      <vt:lpstr>BiLSTM</vt:lpstr>
      <vt:lpstr>BiLSTM with Attention</vt:lpstr>
      <vt:lpstr>TextRCNN</vt:lpstr>
      <vt:lpstr>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fastText</dc:title>
  <dc:creator>HeX Zhang</dc:creator>
  <cp:lastModifiedBy>HeX Zhang</cp:lastModifiedBy>
  <cp:revision>18</cp:revision>
  <dcterms:created xsi:type="dcterms:W3CDTF">2020-05-25T10:59:49Z</dcterms:created>
  <dcterms:modified xsi:type="dcterms:W3CDTF">2020-05-30T14:20:42Z</dcterms:modified>
</cp:coreProperties>
</file>