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58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9287-E4C0-4BDE-9B3A-C9FFB0F70FEE}" type="datetimeFigureOut">
              <a:rPr lang="de-CH" smtClean="0"/>
              <a:t>11.03.2020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7B9D-8DEC-493D-A3EE-C7ED765745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3096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9287-E4C0-4BDE-9B3A-C9FFB0F70FEE}" type="datetimeFigureOut">
              <a:rPr lang="de-CH" smtClean="0"/>
              <a:t>11.03.2020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7B9D-8DEC-493D-A3EE-C7ED765745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389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9287-E4C0-4BDE-9B3A-C9FFB0F70FEE}" type="datetimeFigureOut">
              <a:rPr lang="de-CH" smtClean="0"/>
              <a:t>11.03.2020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7B9D-8DEC-493D-A3EE-C7ED765745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097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9287-E4C0-4BDE-9B3A-C9FFB0F70FEE}" type="datetimeFigureOut">
              <a:rPr lang="de-CH" smtClean="0"/>
              <a:t>11.03.2020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7B9D-8DEC-493D-A3EE-C7ED765745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5952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9287-E4C0-4BDE-9B3A-C9FFB0F70FEE}" type="datetimeFigureOut">
              <a:rPr lang="de-CH" smtClean="0"/>
              <a:t>11.03.2020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7B9D-8DEC-493D-A3EE-C7ED765745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47318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9287-E4C0-4BDE-9B3A-C9FFB0F70FEE}" type="datetimeFigureOut">
              <a:rPr lang="de-CH" smtClean="0"/>
              <a:t>11.03.2020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7B9D-8DEC-493D-A3EE-C7ED765745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6505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9287-E4C0-4BDE-9B3A-C9FFB0F70FEE}" type="datetimeFigureOut">
              <a:rPr lang="de-CH" smtClean="0"/>
              <a:t>11.03.2020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7B9D-8DEC-493D-A3EE-C7ED765745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7091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9287-E4C0-4BDE-9B3A-C9FFB0F70FEE}" type="datetimeFigureOut">
              <a:rPr lang="de-CH" smtClean="0"/>
              <a:t>11.03.2020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7B9D-8DEC-493D-A3EE-C7ED765745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780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9287-E4C0-4BDE-9B3A-C9FFB0F70FEE}" type="datetimeFigureOut">
              <a:rPr lang="de-CH" smtClean="0"/>
              <a:t>11.03.2020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7B9D-8DEC-493D-A3EE-C7ED765745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1507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9287-E4C0-4BDE-9B3A-C9FFB0F70FEE}" type="datetimeFigureOut">
              <a:rPr lang="de-CH" smtClean="0"/>
              <a:t>11.03.2020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7B9D-8DEC-493D-A3EE-C7ED765745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55068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9287-E4C0-4BDE-9B3A-C9FFB0F70FEE}" type="datetimeFigureOut">
              <a:rPr lang="de-CH" smtClean="0"/>
              <a:t>11.03.2020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7B9D-8DEC-493D-A3EE-C7ED765745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5152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E9287-E4C0-4BDE-9B3A-C9FFB0F70FEE}" type="datetimeFigureOut">
              <a:rPr lang="de-CH" smtClean="0"/>
              <a:t>11.03.2020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77B9D-8DEC-493D-A3EE-C7ED765745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7599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rcwebapp.westeurope.cloudapp.azure.com/" TargetMode="External"/><Relationship Id="rId2" Type="http://schemas.openxmlformats.org/officeDocument/2006/relationships/hyperlink" Target="https://filmcolor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halter/VIA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FilmColors</a:t>
            </a:r>
            <a:r>
              <a:rPr lang="de-CH" dirty="0" smtClean="0"/>
              <a:t> </a:t>
            </a:r>
            <a:r>
              <a:rPr lang="de-CH" dirty="0" err="1" smtClean="0"/>
              <a:t>project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0207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Data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CH" dirty="0" smtClean="0"/>
              <a:t>Database on </a:t>
            </a:r>
            <a:r>
              <a:rPr lang="de-CH" dirty="0" err="1" smtClean="0"/>
              <a:t>Azure</a:t>
            </a:r>
            <a:r>
              <a:rPr lang="de-CH" dirty="0" smtClean="0"/>
              <a:t> </a:t>
            </a:r>
          </a:p>
          <a:p>
            <a:r>
              <a:rPr lang="de-CH" dirty="0" smtClean="0"/>
              <a:t>Dataset: 170’000 </a:t>
            </a:r>
            <a:r>
              <a:rPr lang="de-CH" dirty="0" err="1" smtClean="0"/>
              <a:t>images</a:t>
            </a:r>
            <a:endParaRPr lang="de-CH" dirty="0" smtClean="0"/>
          </a:p>
          <a:p>
            <a:pPr lvl="1"/>
            <a:r>
              <a:rPr lang="de-CH" dirty="0" smtClean="0"/>
              <a:t>Screenshots </a:t>
            </a:r>
            <a:r>
              <a:rPr lang="de-CH" dirty="0"/>
              <a:t>aus unseren Filmanalysen (auf VIAN) </a:t>
            </a:r>
            <a:endParaRPr lang="de-CH" dirty="0" smtClean="0"/>
          </a:p>
          <a:p>
            <a:pPr lvl="1"/>
            <a:r>
              <a:rPr lang="de-CH" dirty="0" smtClean="0"/>
              <a:t>Bilder </a:t>
            </a:r>
            <a:r>
              <a:rPr lang="de-CH" dirty="0"/>
              <a:t>von der Timeline </a:t>
            </a:r>
            <a:r>
              <a:rPr lang="de-CH" dirty="0" err="1"/>
              <a:t>of</a:t>
            </a:r>
            <a:r>
              <a:rPr lang="de-CH" dirty="0"/>
              <a:t> Historical Film Colors:  </a:t>
            </a:r>
            <a:r>
              <a:rPr lang="de-CH" u="sng" dirty="0">
                <a:hlinkClick r:id="rId2"/>
              </a:rPr>
              <a:t>https://filmcolors.org/</a:t>
            </a:r>
            <a:r>
              <a:rPr lang="de-CH" dirty="0" smtClean="0"/>
              <a:t> </a:t>
            </a:r>
          </a:p>
          <a:p>
            <a:r>
              <a:rPr lang="de-CH" dirty="0" smtClean="0"/>
              <a:t>VIAN </a:t>
            </a:r>
            <a:r>
              <a:rPr lang="de-CH" dirty="0" err="1" smtClean="0"/>
              <a:t>WebApp</a:t>
            </a:r>
            <a:r>
              <a:rPr lang="de-CH" dirty="0" smtClean="0"/>
              <a:t>: </a:t>
            </a:r>
            <a:r>
              <a:rPr lang="de-CH" u="sng" dirty="0">
                <a:hlinkClick r:id="rId3"/>
              </a:rPr>
              <a:t>http://ercwebapp.westeurope.cloudapp.azure.com</a:t>
            </a:r>
            <a:r>
              <a:rPr lang="de-CH" u="sng" dirty="0" smtClean="0">
                <a:hlinkClick r:id="rId3"/>
              </a:rPr>
              <a:t>/</a:t>
            </a:r>
            <a:endParaRPr lang="de-CH" u="sng" dirty="0" smtClean="0"/>
          </a:p>
          <a:p>
            <a:r>
              <a:rPr lang="de-CH" dirty="0" err="1" smtClean="0"/>
              <a:t>Github</a:t>
            </a:r>
            <a:r>
              <a:rPr lang="de-CH" dirty="0" smtClean="0"/>
              <a:t> </a:t>
            </a:r>
            <a:r>
              <a:rPr lang="de-CH" dirty="0" err="1" smtClean="0"/>
              <a:t>repository</a:t>
            </a:r>
            <a:r>
              <a:rPr lang="de-CH" dirty="0" smtClean="0"/>
              <a:t>: </a:t>
            </a:r>
            <a:r>
              <a:rPr lang="de-CH" dirty="0" smtClean="0">
                <a:hlinkClick r:id="rId4"/>
              </a:rPr>
              <a:t>https://github.com/ghalter/VIAN</a:t>
            </a:r>
            <a:endParaRPr lang="de-CH" dirty="0" smtClean="0"/>
          </a:p>
          <a:p>
            <a:r>
              <a:rPr lang="de-CH" dirty="0" smtClean="0"/>
              <a:t>Segments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labels</a:t>
            </a:r>
            <a:r>
              <a:rPr lang="de-CH" dirty="0" smtClean="0"/>
              <a:t> </a:t>
            </a:r>
          </a:p>
          <a:p>
            <a:r>
              <a:rPr lang="de-CH" dirty="0" smtClean="0"/>
              <a:t>Images </a:t>
            </a:r>
            <a:r>
              <a:rPr lang="de-CH" dirty="0" err="1" smtClean="0"/>
              <a:t>have</a:t>
            </a:r>
            <a:r>
              <a:rPr lang="de-CH" dirty="0" smtClean="0"/>
              <a:t> </a:t>
            </a:r>
            <a:r>
              <a:rPr lang="de-CH" dirty="0" err="1" smtClean="0"/>
              <a:t>labels</a:t>
            </a:r>
            <a:r>
              <a:rPr lang="de-CH" dirty="0" smtClean="0"/>
              <a:t> </a:t>
            </a:r>
          </a:p>
          <a:p>
            <a:r>
              <a:rPr lang="de-CH" dirty="0" smtClean="0"/>
              <a:t>2 </a:t>
            </a:r>
            <a:r>
              <a:rPr lang="de-CH" dirty="0" err="1" smtClean="0"/>
              <a:t>years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work</a:t>
            </a:r>
            <a:r>
              <a:rPr lang="de-CH" dirty="0" smtClean="0"/>
              <a:t> </a:t>
            </a:r>
          </a:p>
          <a:p>
            <a:r>
              <a:rPr lang="de-CH" dirty="0" smtClean="0"/>
              <a:t> </a:t>
            </a:r>
            <a:r>
              <a:rPr lang="de-CH" dirty="0" err="1" smtClean="0"/>
              <a:t>programming</a:t>
            </a:r>
            <a:r>
              <a:rPr lang="de-CH" dirty="0" smtClean="0"/>
              <a:t> </a:t>
            </a:r>
            <a:r>
              <a:rPr lang="de-CH" dirty="0" err="1" smtClean="0"/>
              <a:t>languages</a:t>
            </a:r>
            <a:r>
              <a:rPr lang="de-CH" dirty="0" smtClean="0"/>
              <a:t>: </a:t>
            </a:r>
            <a:r>
              <a:rPr lang="de-CH" dirty="0" err="1" smtClean="0"/>
              <a:t>jquery</a:t>
            </a:r>
            <a:r>
              <a:rPr lang="de-CH" dirty="0" smtClean="0"/>
              <a:t>, </a:t>
            </a:r>
            <a:r>
              <a:rPr lang="de-CH" dirty="0" err="1" smtClean="0"/>
              <a:t>bootstrap</a:t>
            </a:r>
            <a:r>
              <a:rPr lang="de-CH" dirty="0" smtClean="0"/>
              <a:t>, HTML5</a:t>
            </a:r>
          </a:p>
          <a:p>
            <a:r>
              <a:rPr lang="de-CH" dirty="0" err="1" smtClean="0"/>
              <a:t>Possible</a:t>
            </a:r>
            <a:r>
              <a:rPr lang="de-CH" dirty="0" smtClean="0"/>
              <a:t> </a:t>
            </a:r>
            <a:r>
              <a:rPr lang="de-CH" dirty="0" err="1" smtClean="0"/>
              <a:t>already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segment</a:t>
            </a:r>
            <a:r>
              <a:rPr lang="de-CH" dirty="0" smtClean="0"/>
              <a:t> out </a:t>
            </a:r>
            <a:r>
              <a:rPr lang="de-CH" dirty="0" err="1" smtClean="0"/>
              <a:t>foreground</a:t>
            </a:r>
            <a:r>
              <a:rPr lang="de-CH" dirty="0" smtClean="0"/>
              <a:t>/</a:t>
            </a:r>
            <a:r>
              <a:rPr lang="de-CH" dirty="0" err="1" smtClean="0"/>
              <a:t>background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body</a:t>
            </a:r>
            <a:r>
              <a:rPr lang="de-CH" dirty="0" smtClean="0"/>
              <a:t> </a:t>
            </a:r>
            <a:r>
              <a:rPr lang="de-CH" dirty="0" err="1" smtClean="0"/>
              <a:t>parts</a:t>
            </a:r>
            <a:r>
              <a:rPr lang="de-CH" dirty="0" smtClean="0"/>
              <a:t> etc.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72989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1506"/>
          </a:xfrm>
        </p:spPr>
        <p:txBody>
          <a:bodyPr>
            <a:normAutofit fontScale="70000" lnSpcReduction="20000"/>
          </a:bodyPr>
          <a:lstStyle/>
          <a:p>
            <a:r>
              <a:rPr lang="de-CH" dirty="0" err="1" smtClean="0"/>
              <a:t>Compare</a:t>
            </a:r>
            <a:r>
              <a:rPr lang="de-CH" dirty="0" smtClean="0"/>
              <a:t> </a:t>
            </a:r>
            <a:r>
              <a:rPr lang="de-CH" dirty="0" err="1" smtClean="0"/>
              <a:t>histograms</a:t>
            </a:r>
            <a:r>
              <a:rPr lang="de-CH" dirty="0" smtClean="0"/>
              <a:t> (</a:t>
            </a:r>
            <a:r>
              <a:rPr lang="de-CH" dirty="0" err="1" smtClean="0"/>
              <a:t>color</a:t>
            </a:r>
            <a:r>
              <a:rPr lang="de-CH" dirty="0" smtClean="0"/>
              <a:t> </a:t>
            </a:r>
            <a:r>
              <a:rPr lang="de-CH" dirty="0" err="1" smtClean="0"/>
              <a:t>distribution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an </a:t>
            </a:r>
            <a:r>
              <a:rPr lang="de-CH" dirty="0" err="1" smtClean="0"/>
              <a:t>image</a:t>
            </a:r>
            <a:r>
              <a:rPr lang="de-CH" dirty="0" smtClean="0"/>
              <a:t>)</a:t>
            </a:r>
          </a:p>
          <a:p>
            <a:r>
              <a:rPr lang="de-CH" dirty="0" smtClean="0"/>
              <a:t>Superpixel = </a:t>
            </a:r>
            <a:r>
              <a:rPr lang="de-CH" dirty="0" err="1" smtClean="0"/>
              <a:t>mean</a:t>
            </a:r>
            <a:r>
              <a:rPr lang="de-CH" dirty="0" smtClean="0"/>
              <a:t> LAB </a:t>
            </a:r>
            <a:r>
              <a:rPr lang="de-CH" dirty="0" err="1" smtClean="0"/>
              <a:t>value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an </a:t>
            </a:r>
            <a:r>
              <a:rPr lang="de-CH" dirty="0" err="1" smtClean="0"/>
              <a:t>object</a:t>
            </a:r>
            <a:r>
              <a:rPr lang="de-CH" dirty="0" smtClean="0"/>
              <a:t>, </a:t>
            </a:r>
            <a:r>
              <a:rPr lang="de-CH" dirty="0" err="1" smtClean="0"/>
              <a:t>bottom-up</a:t>
            </a:r>
            <a:r>
              <a:rPr lang="de-CH" dirty="0" smtClean="0"/>
              <a:t> </a:t>
            </a:r>
            <a:r>
              <a:rPr lang="de-CH" dirty="0" err="1" smtClean="0"/>
              <a:t>hierarchical</a:t>
            </a:r>
            <a:r>
              <a:rPr lang="de-CH" dirty="0" smtClean="0"/>
              <a:t> </a:t>
            </a:r>
            <a:r>
              <a:rPr lang="de-CH" dirty="0" err="1" smtClean="0"/>
              <a:t>clustering</a:t>
            </a:r>
            <a:r>
              <a:rPr lang="de-CH" dirty="0" smtClean="0"/>
              <a:t> </a:t>
            </a:r>
          </a:p>
          <a:p>
            <a:r>
              <a:rPr lang="de-CH" dirty="0" smtClean="0"/>
              <a:t>Color </a:t>
            </a:r>
            <a:r>
              <a:rPr lang="de-CH" dirty="0" err="1" smtClean="0"/>
              <a:t>contrast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incorporated in a </a:t>
            </a:r>
            <a:r>
              <a:rPr lang="de-CH" dirty="0" err="1" smtClean="0"/>
              <a:t>color</a:t>
            </a:r>
            <a:r>
              <a:rPr lang="de-CH" dirty="0" smtClean="0"/>
              <a:t> </a:t>
            </a:r>
            <a:r>
              <a:rPr lang="de-CH" dirty="0" err="1" smtClean="0"/>
              <a:t>scheme</a:t>
            </a:r>
            <a:r>
              <a:rPr lang="de-CH" dirty="0" smtClean="0"/>
              <a:t> (</a:t>
            </a:r>
            <a:r>
              <a:rPr lang="de-CH" dirty="0" err="1" smtClean="0"/>
              <a:t>commonality</a:t>
            </a:r>
            <a:r>
              <a:rPr lang="de-CH" dirty="0" smtClean="0"/>
              <a:t>)</a:t>
            </a:r>
          </a:p>
          <a:p>
            <a:pPr lvl="1"/>
            <a:r>
              <a:rPr lang="de-CH" dirty="0" smtClean="0"/>
              <a:t>i.e. </a:t>
            </a:r>
            <a:r>
              <a:rPr lang="de-CH" dirty="0" err="1" smtClean="0"/>
              <a:t>color</a:t>
            </a:r>
            <a:r>
              <a:rPr lang="de-CH" dirty="0" smtClean="0"/>
              <a:t> </a:t>
            </a:r>
            <a:r>
              <a:rPr lang="de-CH" dirty="0" err="1" smtClean="0"/>
              <a:t>scheme</a:t>
            </a:r>
            <a:r>
              <a:rPr lang="de-CH" dirty="0" smtClean="0"/>
              <a:t> </a:t>
            </a:r>
            <a:r>
              <a:rPr lang="de-CH" dirty="0" err="1" smtClean="0"/>
              <a:t>gaudy</a:t>
            </a:r>
            <a:r>
              <a:rPr lang="de-CH" dirty="0" smtClean="0"/>
              <a:t> = a </a:t>
            </a:r>
            <a:r>
              <a:rPr lang="de-CH" dirty="0" err="1" smtClean="0"/>
              <a:t>colorful</a:t>
            </a:r>
            <a:r>
              <a:rPr lang="de-CH" dirty="0" smtClean="0"/>
              <a:t> </a:t>
            </a:r>
            <a:r>
              <a:rPr lang="de-CH" dirty="0" err="1" smtClean="0"/>
              <a:t>picture</a:t>
            </a:r>
            <a:r>
              <a:rPr lang="de-CH" dirty="0" smtClean="0"/>
              <a:t>, </a:t>
            </a:r>
            <a:r>
              <a:rPr lang="de-CH" dirty="0" err="1" smtClean="0"/>
              <a:t>corresponding</a:t>
            </a:r>
            <a:r>
              <a:rPr lang="de-CH" dirty="0" smtClean="0"/>
              <a:t> </a:t>
            </a:r>
            <a:r>
              <a:rPr lang="de-CH" dirty="0" err="1" smtClean="0"/>
              <a:t>color</a:t>
            </a:r>
            <a:r>
              <a:rPr lang="de-CH" dirty="0" smtClean="0"/>
              <a:t> </a:t>
            </a:r>
            <a:r>
              <a:rPr lang="de-CH" dirty="0" err="1" smtClean="0"/>
              <a:t>contrast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«</a:t>
            </a:r>
            <a:r>
              <a:rPr lang="de-CH" dirty="0" err="1" smtClean="0"/>
              <a:t>contrast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hue</a:t>
            </a:r>
            <a:r>
              <a:rPr lang="de-CH" dirty="0" smtClean="0"/>
              <a:t>» = at least 3 different </a:t>
            </a:r>
            <a:r>
              <a:rPr lang="de-CH" dirty="0" err="1" smtClean="0"/>
              <a:t>hues</a:t>
            </a:r>
            <a:r>
              <a:rPr lang="de-CH" dirty="0" smtClean="0"/>
              <a:t> </a:t>
            </a:r>
            <a:r>
              <a:rPr lang="de-CH" dirty="0" err="1" smtClean="0"/>
              <a:t>present</a:t>
            </a:r>
            <a:r>
              <a:rPr lang="de-CH" dirty="0" smtClean="0"/>
              <a:t> in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picture</a:t>
            </a:r>
            <a:endParaRPr lang="de-CH" dirty="0" smtClean="0"/>
          </a:p>
          <a:p>
            <a:r>
              <a:rPr lang="de-CH" dirty="0" smtClean="0"/>
              <a:t>Task 1: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define</a:t>
            </a:r>
            <a:r>
              <a:rPr lang="de-CH" dirty="0" smtClean="0"/>
              <a:t> </a:t>
            </a:r>
            <a:r>
              <a:rPr lang="de-CH" dirty="0" err="1" smtClean="0"/>
              <a:t>mathematically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color</a:t>
            </a:r>
            <a:r>
              <a:rPr lang="de-CH" dirty="0" smtClean="0"/>
              <a:t> </a:t>
            </a:r>
            <a:r>
              <a:rPr lang="de-CH" dirty="0" err="1" smtClean="0"/>
              <a:t>constrast</a:t>
            </a:r>
            <a:r>
              <a:rPr lang="de-CH" dirty="0" smtClean="0"/>
              <a:t> </a:t>
            </a:r>
            <a:r>
              <a:rPr lang="de-CH" dirty="0" err="1" smtClean="0"/>
              <a:t>categories</a:t>
            </a:r>
            <a:r>
              <a:rPr lang="de-CH" dirty="0" smtClean="0"/>
              <a:t>/</a:t>
            </a:r>
            <a:r>
              <a:rPr lang="de-CH" dirty="0" err="1" smtClean="0"/>
              <a:t>concepts</a:t>
            </a:r>
            <a:r>
              <a:rPr lang="de-CH" dirty="0" smtClean="0"/>
              <a:t> </a:t>
            </a:r>
            <a:r>
              <a:rPr lang="de-CH" dirty="0" smtClean="0"/>
              <a:t>(</a:t>
            </a:r>
            <a:r>
              <a:rPr lang="de-CH" dirty="0" err="1" smtClean="0"/>
              <a:t>from</a:t>
            </a:r>
            <a:r>
              <a:rPr lang="de-CH" dirty="0" smtClean="0"/>
              <a:t> </a:t>
            </a:r>
            <a:r>
              <a:rPr lang="de-CH" dirty="0" err="1" smtClean="0"/>
              <a:t>color</a:t>
            </a:r>
            <a:r>
              <a:rPr lang="de-CH" dirty="0" smtClean="0"/>
              <a:t> </a:t>
            </a:r>
            <a:r>
              <a:rPr lang="de-CH" dirty="0" err="1" smtClean="0"/>
              <a:t>space</a:t>
            </a:r>
            <a:r>
              <a:rPr lang="de-CH" dirty="0" smtClean="0"/>
              <a:t> </a:t>
            </a:r>
            <a:r>
              <a:rPr lang="de-CH" dirty="0" err="1" smtClean="0"/>
              <a:t>transform</a:t>
            </a:r>
            <a:r>
              <a:rPr lang="de-CH" dirty="0" smtClean="0"/>
              <a:t> </a:t>
            </a:r>
            <a:r>
              <a:rPr lang="de-CH" dirty="0" err="1" smtClean="0"/>
              <a:t>it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semantic</a:t>
            </a:r>
            <a:r>
              <a:rPr lang="de-CH" dirty="0" smtClean="0"/>
              <a:t> </a:t>
            </a:r>
            <a:r>
              <a:rPr lang="de-CH" dirty="0" err="1" smtClean="0"/>
              <a:t>space</a:t>
            </a:r>
            <a:r>
              <a:rPr lang="de-CH" dirty="0" smtClean="0"/>
              <a:t>)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determine</a:t>
            </a:r>
            <a:r>
              <a:rPr lang="de-CH" dirty="0" smtClean="0"/>
              <a:t> </a:t>
            </a:r>
            <a:r>
              <a:rPr lang="de-CH" dirty="0" err="1" smtClean="0"/>
              <a:t>similarity</a:t>
            </a:r>
            <a:r>
              <a:rPr lang="de-CH" dirty="0" smtClean="0"/>
              <a:t> </a:t>
            </a:r>
            <a:r>
              <a:rPr lang="de-CH" dirty="0" err="1" smtClean="0"/>
              <a:t>among</a:t>
            </a:r>
            <a:r>
              <a:rPr lang="de-CH" dirty="0" smtClean="0"/>
              <a:t> </a:t>
            </a:r>
            <a:r>
              <a:rPr lang="de-CH" dirty="0" err="1" smtClean="0"/>
              <a:t>them</a:t>
            </a:r>
            <a:r>
              <a:rPr lang="de-CH" dirty="0" smtClean="0"/>
              <a:t> </a:t>
            </a:r>
          </a:p>
          <a:p>
            <a:pPr lvl="1"/>
            <a:r>
              <a:rPr lang="de-CH" dirty="0" err="1" smtClean="0"/>
              <a:t>Refer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academic</a:t>
            </a:r>
            <a:r>
              <a:rPr lang="de-CH" dirty="0" smtClean="0"/>
              <a:t> </a:t>
            </a:r>
            <a:r>
              <a:rPr lang="de-CH" dirty="0" err="1" smtClean="0"/>
              <a:t>papers</a:t>
            </a:r>
            <a:r>
              <a:rPr lang="de-CH" dirty="0" smtClean="0"/>
              <a:t> </a:t>
            </a:r>
            <a:r>
              <a:rPr lang="de-CH" dirty="0" err="1" smtClean="0"/>
              <a:t>that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mostly</a:t>
            </a:r>
            <a:r>
              <a:rPr lang="de-CH" dirty="0" smtClean="0"/>
              <a:t> </a:t>
            </a:r>
            <a:r>
              <a:rPr lang="de-CH" dirty="0" err="1" smtClean="0"/>
              <a:t>about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HSV </a:t>
            </a:r>
            <a:r>
              <a:rPr lang="de-CH" dirty="0" err="1" smtClean="0"/>
              <a:t>space</a:t>
            </a:r>
            <a:r>
              <a:rPr lang="de-CH" dirty="0" smtClean="0"/>
              <a:t>, but </a:t>
            </a:r>
            <a:r>
              <a:rPr lang="de-CH" dirty="0" err="1" smtClean="0"/>
              <a:t>we</a:t>
            </a:r>
            <a:r>
              <a:rPr lang="de-CH" dirty="0" smtClean="0"/>
              <a:t> </a:t>
            </a:r>
            <a:r>
              <a:rPr lang="de-CH" dirty="0" err="1" smtClean="0"/>
              <a:t>use</a:t>
            </a:r>
            <a:r>
              <a:rPr lang="de-CH" dirty="0" smtClean="0"/>
              <a:t> LAB </a:t>
            </a:r>
            <a:r>
              <a:rPr lang="de-CH" dirty="0" err="1" smtClean="0"/>
              <a:t>plots</a:t>
            </a:r>
            <a:r>
              <a:rPr lang="de-CH" dirty="0" smtClean="0"/>
              <a:t> </a:t>
            </a:r>
          </a:p>
          <a:p>
            <a:pPr lvl="1"/>
            <a:r>
              <a:rPr lang="de-CH" dirty="0"/>
              <a:t>VIAN </a:t>
            </a:r>
            <a:r>
              <a:rPr lang="de-CH" dirty="0" err="1"/>
              <a:t>WebApp</a:t>
            </a:r>
            <a:r>
              <a:rPr lang="de-CH" dirty="0"/>
              <a:t> sind alle diese Begriffe schon mit Bildern erklärt.</a:t>
            </a:r>
            <a:endParaRPr lang="de-CH" dirty="0" smtClean="0"/>
          </a:p>
          <a:p>
            <a:r>
              <a:rPr lang="de-CH" dirty="0" smtClean="0"/>
              <a:t>Task 2: </a:t>
            </a:r>
            <a:r>
              <a:rPr lang="de-CH" dirty="0" err="1" smtClean="0"/>
              <a:t>automatic</a:t>
            </a:r>
            <a:r>
              <a:rPr lang="de-CH" dirty="0" smtClean="0"/>
              <a:t> </a:t>
            </a:r>
            <a:r>
              <a:rPr lang="de-CH" dirty="0" err="1" smtClean="0"/>
              <a:t>classification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images</a:t>
            </a:r>
            <a:r>
              <a:rPr lang="de-CH" dirty="0" smtClean="0"/>
              <a:t> </a:t>
            </a:r>
            <a:r>
              <a:rPr lang="de-CH" dirty="0" err="1" smtClean="0"/>
              <a:t>into</a:t>
            </a:r>
            <a:r>
              <a:rPr lang="de-CH" dirty="0" smtClean="0"/>
              <a:t> all </a:t>
            </a:r>
            <a:r>
              <a:rPr lang="de-CH" dirty="0" err="1" smtClean="0"/>
              <a:t>color</a:t>
            </a:r>
            <a:r>
              <a:rPr lang="de-CH" dirty="0" smtClean="0"/>
              <a:t> </a:t>
            </a:r>
            <a:r>
              <a:rPr lang="de-CH" dirty="0" err="1" smtClean="0"/>
              <a:t>contrasts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color</a:t>
            </a:r>
            <a:r>
              <a:rPr lang="de-CH" dirty="0" smtClean="0"/>
              <a:t> </a:t>
            </a:r>
            <a:r>
              <a:rPr lang="de-CH" dirty="0" err="1" smtClean="0"/>
              <a:t>schemes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extent</a:t>
            </a:r>
            <a:r>
              <a:rPr lang="de-CH" dirty="0" smtClean="0"/>
              <a:t> </a:t>
            </a:r>
            <a:r>
              <a:rPr lang="de-CH" dirty="0" err="1" smtClean="0"/>
              <a:t>that</a:t>
            </a:r>
            <a:r>
              <a:rPr lang="de-CH" dirty="0" smtClean="0"/>
              <a:t> </a:t>
            </a:r>
            <a:r>
              <a:rPr lang="de-CH" dirty="0" err="1" smtClean="0"/>
              <a:t>systemization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possible</a:t>
            </a:r>
            <a:r>
              <a:rPr lang="de-CH" dirty="0" smtClean="0"/>
              <a:t>, </a:t>
            </a:r>
            <a:r>
              <a:rPr lang="de-CH" dirty="0" err="1" smtClean="0"/>
              <a:t>machine</a:t>
            </a:r>
            <a:r>
              <a:rPr lang="de-CH" dirty="0" smtClean="0"/>
              <a:t> </a:t>
            </a:r>
            <a:r>
              <a:rPr lang="de-CH" dirty="0" err="1" smtClean="0"/>
              <a:t>learning</a:t>
            </a:r>
            <a:r>
              <a:rPr lang="de-CH" dirty="0" smtClean="0"/>
              <a:t>: </a:t>
            </a:r>
            <a:r>
              <a:rPr lang="de-CH" dirty="0" err="1" smtClean="0"/>
              <a:t>deep</a:t>
            </a:r>
            <a:r>
              <a:rPr lang="de-CH" dirty="0" smtClean="0"/>
              <a:t> </a:t>
            </a:r>
            <a:r>
              <a:rPr lang="de-CH" dirty="0" err="1" smtClean="0"/>
              <a:t>learning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use</a:t>
            </a:r>
            <a:r>
              <a:rPr lang="de-CH" dirty="0" smtClean="0"/>
              <a:t>, </a:t>
            </a:r>
            <a:r>
              <a:rPr lang="de-CH" dirty="0" err="1" smtClean="0"/>
              <a:t>search</a:t>
            </a:r>
            <a:r>
              <a:rPr lang="de-CH" dirty="0" smtClean="0"/>
              <a:t> </a:t>
            </a:r>
            <a:r>
              <a:rPr lang="de-CH" dirty="0" err="1" smtClean="0"/>
              <a:t>images</a:t>
            </a:r>
            <a:r>
              <a:rPr lang="de-CH" dirty="0" smtClean="0"/>
              <a:t> </a:t>
            </a:r>
            <a:r>
              <a:rPr lang="de-CH" dirty="0" err="1" smtClean="0"/>
              <a:t>which</a:t>
            </a:r>
            <a:r>
              <a:rPr lang="de-CH" dirty="0" smtClean="0"/>
              <a:t> </a:t>
            </a:r>
            <a:r>
              <a:rPr lang="de-CH" dirty="0" err="1" smtClean="0"/>
              <a:t>have</a:t>
            </a:r>
            <a:r>
              <a:rPr lang="de-CH" dirty="0" smtClean="0"/>
              <a:t> same </a:t>
            </a:r>
            <a:r>
              <a:rPr lang="de-CH" dirty="0" err="1" smtClean="0"/>
              <a:t>classification</a:t>
            </a:r>
            <a:endParaRPr lang="de-CH" dirty="0" smtClean="0"/>
          </a:p>
          <a:p>
            <a:r>
              <a:rPr lang="de-CH" dirty="0" smtClean="0"/>
              <a:t>Color </a:t>
            </a:r>
            <a:r>
              <a:rPr lang="de-CH" dirty="0" err="1" smtClean="0"/>
              <a:t>palette</a:t>
            </a:r>
            <a:r>
              <a:rPr lang="de-CH" dirty="0" smtClean="0"/>
              <a:t> </a:t>
            </a:r>
            <a:r>
              <a:rPr lang="de-CH" dirty="0" err="1" smtClean="0"/>
              <a:t>extracted</a:t>
            </a:r>
            <a:r>
              <a:rPr lang="de-CH" dirty="0" smtClean="0"/>
              <a:t> </a:t>
            </a:r>
            <a:r>
              <a:rPr lang="de-CH" dirty="0" err="1" smtClean="0"/>
              <a:t>from</a:t>
            </a:r>
            <a:r>
              <a:rPr lang="de-CH" dirty="0" smtClean="0"/>
              <a:t> </a:t>
            </a:r>
            <a:r>
              <a:rPr lang="de-CH" dirty="0" err="1" smtClean="0"/>
              <a:t>segment</a:t>
            </a:r>
            <a:r>
              <a:rPr lang="de-CH" dirty="0" smtClean="0"/>
              <a:t> </a:t>
            </a:r>
          </a:p>
          <a:p>
            <a:r>
              <a:rPr lang="de-CH" dirty="0" smtClean="0"/>
              <a:t>Interpolation </a:t>
            </a:r>
            <a:r>
              <a:rPr lang="de-CH" dirty="0" err="1" smtClean="0"/>
              <a:t>to</a:t>
            </a:r>
            <a:r>
              <a:rPr lang="de-CH" dirty="0" smtClean="0"/>
              <a:t> an </a:t>
            </a:r>
            <a:r>
              <a:rPr lang="de-CH" dirty="0" err="1" smtClean="0"/>
              <a:t>extended</a:t>
            </a:r>
            <a:r>
              <a:rPr lang="de-CH" dirty="0" smtClean="0"/>
              <a:t> </a:t>
            </a:r>
            <a:r>
              <a:rPr lang="de-CH" dirty="0" err="1" smtClean="0"/>
              <a:t>color</a:t>
            </a:r>
            <a:r>
              <a:rPr lang="de-CH" dirty="0" smtClean="0"/>
              <a:t> </a:t>
            </a:r>
            <a:r>
              <a:rPr lang="de-CH" dirty="0" err="1" smtClean="0"/>
              <a:t>palette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not in </a:t>
            </a:r>
            <a:r>
              <a:rPr lang="de-CH" dirty="0" err="1" smtClean="0"/>
              <a:t>Flückiger’s</a:t>
            </a:r>
            <a:r>
              <a:rPr lang="de-CH" dirty="0" smtClean="0"/>
              <a:t> </a:t>
            </a:r>
            <a:r>
              <a:rPr lang="de-CH" dirty="0" err="1" smtClean="0"/>
              <a:t>interest</a:t>
            </a:r>
            <a:endParaRPr lang="de-CH" dirty="0" smtClean="0"/>
          </a:p>
          <a:p>
            <a:r>
              <a:rPr lang="de-CH" dirty="0" err="1" smtClean="0"/>
              <a:t>Classification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images</a:t>
            </a:r>
            <a:r>
              <a:rPr lang="de-CH" dirty="0" smtClean="0"/>
              <a:t> </a:t>
            </a:r>
            <a:r>
              <a:rPr lang="de-CH" dirty="0" err="1" smtClean="0"/>
              <a:t>can</a:t>
            </a:r>
            <a:r>
              <a:rPr lang="de-CH" dirty="0" smtClean="0"/>
              <a:t> </a:t>
            </a:r>
            <a:r>
              <a:rPr lang="de-CH" dirty="0" err="1" smtClean="0"/>
              <a:t>only</a:t>
            </a:r>
            <a:r>
              <a:rPr lang="de-CH" dirty="0" smtClean="0"/>
              <a:t> happen </a:t>
            </a:r>
            <a:r>
              <a:rPr lang="de-CH" dirty="0" err="1" smtClean="0"/>
              <a:t>if</a:t>
            </a:r>
            <a:r>
              <a:rPr lang="de-CH" dirty="0" smtClean="0"/>
              <a:t> </a:t>
            </a:r>
            <a:r>
              <a:rPr lang="de-CH" dirty="0" err="1" smtClean="0"/>
              <a:t>we</a:t>
            </a:r>
            <a:r>
              <a:rPr lang="de-CH" dirty="0" smtClean="0"/>
              <a:t> </a:t>
            </a:r>
            <a:r>
              <a:rPr lang="de-CH" dirty="0" err="1" smtClean="0"/>
              <a:t>have</a:t>
            </a:r>
            <a:r>
              <a:rPr lang="de-CH" dirty="0" smtClean="0"/>
              <a:t> </a:t>
            </a:r>
            <a:r>
              <a:rPr lang="de-CH" dirty="0" err="1" smtClean="0"/>
              <a:t>categories</a:t>
            </a:r>
            <a:r>
              <a:rPr lang="de-CH" dirty="0" smtClean="0"/>
              <a:t> </a:t>
            </a:r>
            <a:r>
              <a:rPr lang="de-CH" dirty="0" err="1" smtClean="0"/>
              <a:t>that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fixed</a:t>
            </a:r>
            <a:r>
              <a:rPr lang="de-CH" dirty="0" smtClean="0"/>
              <a:t> – </a:t>
            </a:r>
            <a:r>
              <a:rPr lang="de-CH" dirty="0" err="1" smtClean="0"/>
              <a:t>color</a:t>
            </a:r>
            <a:r>
              <a:rPr lang="de-CH" dirty="0" smtClean="0"/>
              <a:t> </a:t>
            </a:r>
            <a:r>
              <a:rPr lang="de-CH" dirty="0" err="1" smtClean="0"/>
              <a:t>palettes</a:t>
            </a:r>
            <a:r>
              <a:rPr lang="de-CH" dirty="0" smtClean="0"/>
              <a:t>, </a:t>
            </a:r>
            <a:r>
              <a:rPr lang="de-CH" dirty="0" err="1" smtClean="0"/>
              <a:t>if</a:t>
            </a:r>
            <a:r>
              <a:rPr lang="de-CH" dirty="0" smtClean="0"/>
              <a:t> </a:t>
            </a:r>
            <a:r>
              <a:rPr lang="de-CH" dirty="0" err="1" smtClean="0"/>
              <a:t>they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extracted</a:t>
            </a:r>
            <a:r>
              <a:rPr lang="de-CH" dirty="0" smtClean="0"/>
              <a:t> </a:t>
            </a:r>
            <a:r>
              <a:rPr lang="de-CH" dirty="0" err="1" smtClean="0"/>
              <a:t>from</a:t>
            </a:r>
            <a:r>
              <a:rPr lang="de-CH" dirty="0" smtClean="0"/>
              <a:t> </a:t>
            </a:r>
            <a:r>
              <a:rPr lang="de-CH" dirty="0" err="1" smtClean="0"/>
              <a:t>images</a:t>
            </a:r>
            <a:r>
              <a:rPr lang="de-CH" dirty="0" smtClean="0"/>
              <a:t>,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inifinite</a:t>
            </a:r>
            <a:r>
              <a:rPr lang="de-CH" dirty="0" smtClean="0"/>
              <a:t> in </a:t>
            </a:r>
            <a:r>
              <a:rPr lang="de-CH" dirty="0" err="1" smtClean="0"/>
              <a:t>number</a:t>
            </a:r>
            <a:r>
              <a:rPr lang="de-CH" dirty="0" smtClean="0"/>
              <a:t>, </a:t>
            </a:r>
            <a:r>
              <a:rPr lang="de-CH" dirty="0" err="1" smtClean="0"/>
              <a:t>hence</a:t>
            </a:r>
            <a:r>
              <a:rPr lang="de-CH" dirty="0" smtClean="0"/>
              <a:t> </a:t>
            </a:r>
            <a:r>
              <a:rPr lang="de-CH" dirty="0" err="1" smtClean="0"/>
              <a:t>they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not </a:t>
            </a:r>
            <a:r>
              <a:rPr lang="de-CH" dirty="0" err="1" smtClean="0"/>
              <a:t>categories</a:t>
            </a:r>
            <a:r>
              <a:rPr lang="de-CH" dirty="0" smtClean="0"/>
              <a:t>, in such a </a:t>
            </a:r>
            <a:r>
              <a:rPr lang="de-CH" dirty="0" err="1" smtClean="0"/>
              <a:t>case</a:t>
            </a:r>
            <a:r>
              <a:rPr lang="de-CH" dirty="0" smtClean="0"/>
              <a:t> </a:t>
            </a:r>
            <a:r>
              <a:rPr lang="de-CH" dirty="0" err="1" smtClean="0"/>
              <a:t>only</a:t>
            </a:r>
            <a:r>
              <a:rPr lang="de-CH" dirty="0" smtClean="0"/>
              <a:t> </a:t>
            </a:r>
            <a:r>
              <a:rPr lang="de-CH" dirty="0" err="1" smtClean="0"/>
              <a:t>transformation</a:t>
            </a:r>
            <a:r>
              <a:rPr lang="de-CH" dirty="0" smtClean="0"/>
              <a:t> </a:t>
            </a:r>
            <a:r>
              <a:rPr lang="de-CH" dirty="0" err="1" smtClean="0"/>
              <a:t>can</a:t>
            </a:r>
            <a:r>
              <a:rPr lang="de-CH" dirty="0" smtClean="0"/>
              <a:t> happen such </a:t>
            </a:r>
            <a:r>
              <a:rPr lang="de-CH" dirty="0" err="1" smtClean="0"/>
              <a:t>as</a:t>
            </a:r>
            <a:r>
              <a:rPr lang="de-CH" dirty="0" smtClean="0"/>
              <a:t> </a:t>
            </a:r>
            <a:r>
              <a:rPr lang="de-CH" dirty="0" err="1" smtClean="0"/>
              <a:t>colorization</a:t>
            </a:r>
            <a:r>
              <a:rPr lang="de-CH" dirty="0" smtClean="0"/>
              <a:t>. </a:t>
            </a:r>
            <a:r>
              <a:rPr lang="de-CH" dirty="0" err="1" smtClean="0"/>
              <a:t>However</a:t>
            </a:r>
            <a:r>
              <a:rPr lang="de-CH" dirty="0" smtClean="0"/>
              <a:t>, </a:t>
            </a:r>
            <a:r>
              <a:rPr lang="de-CH" dirty="0" err="1" smtClean="0"/>
              <a:t>color</a:t>
            </a:r>
            <a:r>
              <a:rPr lang="de-CH" dirty="0" smtClean="0"/>
              <a:t> </a:t>
            </a:r>
            <a:r>
              <a:rPr lang="de-CH" dirty="0" err="1" smtClean="0"/>
              <a:t>themes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fixed</a:t>
            </a:r>
            <a:r>
              <a:rPr lang="de-CH" dirty="0" smtClean="0"/>
              <a:t> </a:t>
            </a:r>
            <a:r>
              <a:rPr lang="de-CH" dirty="0" err="1" smtClean="0"/>
              <a:t>categories</a:t>
            </a:r>
            <a:r>
              <a:rPr lang="de-CH" dirty="0" smtClean="0"/>
              <a:t> </a:t>
            </a:r>
            <a:r>
              <a:rPr lang="de-CH" dirty="0" err="1" smtClean="0"/>
              <a:t>because</a:t>
            </a:r>
            <a:r>
              <a:rPr lang="de-CH" dirty="0" smtClean="0"/>
              <a:t> </a:t>
            </a:r>
            <a:r>
              <a:rPr lang="de-CH" dirty="0" err="1" smtClean="0"/>
              <a:t>they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one</a:t>
            </a:r>
            <a:r>
              <a:rPr lang="de-CH" dirty="0" smtClean="0"/>
              <a:t>-level </a:t>
            </a:r>
            <a:r>
              <a:rPr lang="de-CH" dirty="0" err="1" smtClean="0"/>
              <a:t>higher</a:t>
            </a:r>
            <a:r>
              <a:rPr lang="de-CH" dirty="0" smtClean="0"/>
              <a:t> </a:t>
            </a:r>
            <a:r>
              <a:rPr lang="de-CH" dirty="0" err="1" smtClean="0"/>
              <a:t>up</a:t>
            </a:r>
            <a:r>
              <a:rPr lang="de-CH" dirty="0" smtClean="0"/>
              <a:t> </a:t>
            </a:r>
            <a:r>
              <a:rPr lang="de-CH" dirty="0" err="1" smtClean="0"/>
              <a:t>than</a:t>
            </a:r>
            <a:r>
              <a:rPr lang="de-CH" dirty="0" smtClean="0"/>
              <a:t> </a:t>
            </a:r>
            <a:r>
              <a:rPr lang="de-CH" dirty="0" err="1" smtClean="0"/>
              <a:t>color</a:t>
            </a:r>
            <a:r>
              <a:rPr lang="de-CH" dirty="0" smtClean="0"/>
              <a:t> </a:t>
            </a:r>
            <a:r>
              <a:rPr lang="de-CH" dirty="0" err="1" smtClean="0"/>
              <a:t>palettes</a:t>
            </a:r>
            <a:r>
              <a:rPr lang="de-CH" dirty="0" smtClean="0"/>
              <a:t> </a:t>
            </a:r>
            <a:endParaRPr lang="de-CH" dirty="0" smtClean="0"/>
          </a:p>
          <a:p>
            <a:pPr marL="0" indent="0">
              <a:buNone/>
            </a:pPr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93458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Test </a:t>
            </a:r>
            <a:r>
              <a:rPr lang="de-CH" dirty="0" err="1" smtClean="0"/>
              <a:t>group</a:t>
            </a:r>
            <a:endParaRPr lang="de-CH" dirty="0" smtClean="0"/>
          </a:p>
          <a:p>
            <a:r>
              <a:rPr lang="de-CH" dirty="0" err="1" smtClean="0"/>
              <a:t>Give</a:t>
            </a:r>
            <a:r>
              <a:rPr lang="de-CH" dirty="0" smtClean="0"/>
              <a:t> a 5-star </a:t>
            </a:r>
            <a:r>
              <a:rPr lang="de-CH" dirty="0" err="1" smtClean="0"/>
              <a:t>rating</a:t>
            </a:r>
            <a:r>
              <a:rPr lang="de-CH" dirty="0" smtClean="0"/>
              <a:t> (</a:t>
            </a:r>
            <a:r>
              <a:rPr lang="de-CH" dirty="0" err="1" smtClean="0"/>
              <a:t>see</a:t>
            </a:r>
            <a:r>
              <a:rPr lang="de-CH" dirty="0" smtClean="0"/>
              <a:t> </a:t>
            </a:r>
            <a:r>
              <a:rPr lang="de-CH" dirty="0" err="1" smtClean="0"/>
              <a:t>O’Donovan</a:t>
            </a:r>
            <a:r>
              <a:rPr lang="de-CH" dirty="0" smtClean="0"/>
              <a:t> et al. Train </a:t>
            </a:r>
            <a:r>
              <a:rPr lang="de-CH" dirty="0" err="1" smtClean="0"/>
              <a:t>regressor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predict</a:t>
            </a:r>
            <a:r>
              <a:rPr lang="de-CH" dirty="0" smtClean="0"/>
              <a:t> </a:t>
            </a:r>
            <a:r>
              <a:rPr lang="de-CH" dirty="0" err="1" smtClean="0"/>
              <a:t>ratings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novel</a:t>
            </a:r>
            <a:r>
              <a:rPr lang="de-CH" dirty="0" smtClean="0"/>
              <a:t> </a:t>
            </a:r>
            <a:r>
              <a:rPr lang="de-CH" dirty="0" err="1" smtClean="0"/>
              <a:t>color</a:t>
            </a:r>
            <a:r>
              <a:rPr lang="de-CH" dirty="0" smtClean="0"/>
              <a:t> </a:t>
            </a:r>
            <a:r>
              <a:rPr lang="de-CH" dirty="0" err="1" smtClean="0"/>
              <a:t>themes</a:t>
            </a:r>
            <a:r>
              <a:rPr lang="de-CH" dirty="0" smtClean="0"/>
              <a:t>)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82556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910137" y="1825625"/>
            <a:ext cx="2667000" cy="4351338"/>
          </a:xfrm>
        </p:spPr>
        <p:txBody>
          <a:bodyPr>
            <a:normAutofit fontScale="77500" lnSpcReduction="20000"/>
          </a:bodyPr>
          <a:lstStyle/>
          <a:p>
            <a:r>
              <a:rPr lang="de-CH" dirty="0" smtClean="0"/>
              <a:t>Color </a:t>
            </a:r>
            <a:r>
              <a:rPr lang="de-CH" dirty="0" err="1" smtClean="0"/>
              <a:t>scheme</a:t>
            </a:r>
            <a:endParaRPr lang="de-CH" dirty="0" smtClean="0"/>
          </a:p>
          <a:p>
            <a:pPr lvl="1"/>
            <a:r>
              <a:rPr lang="de-CH" b="1" dirty="0" err="1" smtClean="0"/>
              <a:t>Gaudy</a:t>
            </a:r>
            <a:endParaRPr lang="de-CH" b="1" dirty="0" smtClean="0"/>
          </a:p>
          <a:p>
            <a:pPr lvl="1"/>
            <a:r>
              <a:rPr lang="de-CH" dirty="0" smtClean="0"/>
              <a:t>Hyperchrome</a:t>
            </a:r>
          </a:p>
          <a:p>
            <a:pPr lvl="1"/>
            <a:r>
              <a:rPr lang="de-CH" b="1" dirty="0" smtClean="0"/>
              <a:t>Monochrome</a:t>
            </a:r>
          </a:p>
          <a:p>
            <a:pPr lvl="1"/>
            <a:r>
              <a:rPr lang="de-CH" dirty="0" err="1" smtClean="0"/>
              <a:t>Restrictive</a:t>
            </a:r>
            <a:endParaRPr lang="de-CH" dirty="0" smtClean="0"/>
          </a:p>
          <a:p>
            <a:pPr lvl="1"/>
            <a:r>
              <a:rPr lang="de-CH" b="1" dirty="0" err="1" smtClean="0"/>
              <a:t>Muted</a:t>
            </a:r>
            <a:endParaRPr lang="de-CH" b="1" dirty="0" smtClean="0"/>
          </a:p>
          <a:p>
            <a:pPr lvl="1"/>
            <a:r>
              <a:rPr lang="de-CH" dirty="0" err="1" smtClean="0"/>
              <a:t>Pastel</a:t>
            </a:r>
            <a:endParaRPr lang="de-CH" dirty="0" smtClean="0"/>
          </a:p>
          <a:p>
            <a:pPr lvl="1"/>
            <a:r>
              <a:rPr lang="de-CH" b="1" dirty="0" smtClean="0"/>
              <a:t>Tone on tone</a:t>
            </a:r>
          </a:p>
          <a:p>
            <a:pPr lvl="1"/>
            <a:r>
              <a:rPr lang="de-CH" b="1" dirty="0" smtClean="0"/>
              <a:t>Black </a:t>
            </a:r>
            <a:r>
              <a:rPr lang="de-CH" b="1" dirty="0" err="1" smtClean="0"/>
              <a:t>and</a:t>
            </a:r>
            <a:r>
              <a:rPr lang="de-CH" b="1" dirty="0" smtClean="0"/>
              <a:t> </a:t>
            </a:r>
            <a:r>
              <a:rPr lang="de-CH" b="1" dirty="0" err="1" smtClean="0"/>
              <a:t>white</a:t>
            </a:r>
            <a:endParaRPr lang="de-CH" b="1" dirty="0" smtClean="0"/>
          </a:p>
          <a:p>
            <a:pPr lvl="1"/>
            <a:r>
              <a:rPr lang="de-CH" b="1" dirty="0" smtClean="0"/>
              <a:t>Color </a:t>
            </a:r>
            <a:r>
              <a:rPr lang="de-CH" b="1" dirty="0" err="1" smtClean="0"/>
              <a:t>spectrum</a:t>
            </a:r>
            <a:endParaRPr lang="de-CH" b="1" dirty="0" smtClean="0"/>
          </a:p>
          <a:p>
            <a:pPr lvl="1"/>
            <a:r>
              <a:rPr lang="de-CH" b="1" dirty="0" err="1" smtClean="0"/>
              <a:t>Saturated</a:t>
            </a:r>
            <a:endParaRPr lang="de-CH" b="1" dirty="0" smtClean="0"/>
          </a:p>
          <a:p>
            <a:pPr lvl="1"/>
            <a:r>
              <a:rPr lang="de-CH" b="1" dirty="0" err="1" smtClean="0"/>
              <a:t>Desaturated</a:t>
            </a:r>
            <a:endParaRPr lang="de-CH" b="1" dirty="0" smtClean="0"/>
          </a:p>
          <a:p>
            <a:pPr lvl="1"/>
            <a:r>
              <a:rPr lang="de-CH" b="1" dirty="0" smtClean="0"/>
              <a:t>Warm</a:t>
            </a:r>
          </a:p>
          <a:p>
            <a:pPr lvl="1"/>
            <a:r>
              <a:rPr lang="de-CH" b="1" dirty="0" err="1" smtClean="0"/>
              <a:t>Cold</a:t>
            </a:r>
            <a:endParaRPr lang="de-CH" b="1" dirty="0" smtClean="0"/>
          </a:p>
          <a:p>
            <a:pPr lvl="1"/>
            <a:r>
              <a:rPr lang="de-CH" b="1" dirty="0" smtClean="0"/>
              <a:t>Dark</a:t>
            </a:r>
          </a:p>
          <a:p>
            <a:pPr lvl="1"/>
            <a:r>
              <a:rPr lang="de-CH" b="1" dirty="0" smtClean="0"/>
              <a:t>light</a:t>
            </a:r>
            <a:endParaRPr lang="de-CH" b="1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3347" y="1881772"/>
            <a:ext cx="3240505" cy="4351338"/>
          </a:xfrm>
        </p:spPr>
        <p:txBody>
          <a:bodyPr>
            <a:normAutofit fontScale="77500" lnSpcReduction="20000"/>
          </a:bodyPr>
          <a:lstStyle/>
          <a:p>
            <a:r>
              <a:rPr lang="de-CH" dirty="0" smtClean="0"/>
              <a:t>Color </a:t>
            </a:r>
            <a:r>
              <a:rPr lang="de-CH" dirty="0" err="1" smtClean="0"/>
              <a:t>palette</a:t>
            </a:r>
            <a:endParaRPr lang="de-CH" dirty="0" smtClean="0"/>
          </a:p>
          <a:p>
            <a:pPr lvl="1"/>
            <a:r>
              <a:rPr lang="de-CH" dirty="0" err="1" smtClean="0"/>
              <a:t>Extracted</a:t>
            </a:r>
            <a:r>
              <a:rPr lang="de-CH" dirty="0" smtClean="0"/>
              <a:t> </a:t>
            </a:r>
            <a:r>
              <a:rPr lang="de-CH" dirty="0" err="1" smtClean="0"/>
              <a:t>from</a:t>
            </a:r>
            <a:r>
              <a:rPr lang="de-CH" dirty="0" smtClean="0"/>
              <a:t> film </a:t>
            </a:r>
            <a:r>
              <a:rPr lang="de-CH" dirty="0" err="1" smtClean="0"/>
              <a:t>segment</a:t>
            </a:r>
            <a:r>
              <a:rPr lang="de-CH" dirty="0" smtClean="0"/>
              <a:t> </a:t>
            </a:r>
          </a:p>
          <a:p>
            <a:pPr lvl="1"/>
            <a:r>
              <a:rPr lang="de-CH" dirty="0" err="1" smtClean="0"/>
              <a:t>Evolves</a:t>
            </a:r>
            <a:r>
              <a:rPr lang="de-CH" dirty="0" smtClean="0"/>
              <a:t> per </a:t>
            </a:r>
            <a:r>
              <a:rPr lang="de-CH" dirty="0" err="1" smtClean="0"/>
              <a:t>segment</a:t>
            </a:r>
            <a:endParaRPr lang="de-CH" dirty="0"/>
          </a:p>
        </p:txBody>
      </p:sp>
      <p:sp>
        <p:nvSpPr>
          <p:cNvPr id="5" name="Inhaltsplatzhalter 3"/>
          <p:cNvSpPr txBox="1">
            <a:spLocks/>
          </p:cNvSpPr>
          <p:nvPr/>
        </p:nvSpPr>
        <p:spPr>
          <a:xfrm>
            <a:off x="3753852" y="1825625"/>
            <a:ext cx="3240505" cy="503237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900" dirty="0" smtClean="0"/>
              <a:t>Color </a:t>
            </a:r>
            <a:r>
              <a:rPr lang="de-CH" sz="1900" dirty="0" err="1" smtClean="0"/>
              <a:t>contrast</a:t>
            </a:r>
            <a:endParaRPr lang="de-CH" sz="1900" dirty="0" smtClean="0"/>
          </a:p>
          <a:p>
            <a:pPr lvl="1"/>
            <a:r>
              <a:rPr lang="de-CH" sz="1900" dirty="0" smtClean="0">
                <a:solidFill>
                  <a:srgbClr val="00B050"/>
                </a:solidFill>
              </a:rPr>
              <a:t>High</a:t>
            </a:r>
          </a:p>
          <a:p>
            <a:pPr lvl="1"/>
            <a:r>
              <a:rPr lang="de-CH" sz="1900" dirty="0" err="1" smtClean="0">
                <a:solidFill>
                  <a:srgbClr val="00B050"/>
                </a:solidFill>
              </a:rPr>
              <a:t>Indetermined</a:t>
            </a:r>
            <a:endParaRPr lang="de-CH" sz="1900" dirty="0" smtClean="0">
              <a:solidFill>
                <a:srgbClr val="00B050"/>
              </a:solidFill>
            </a:endParaRPr>
          </a:p>
          <a:p>
            <a:pPr lvl="1"/>
            <a:r>
              <a:rPr lang="de-CH" sz="1900" dirty="0" smtClean="0">
                <a:solidFill>
                  <a:srgbClr val="00B050"/>
                </a:solidFill>
              </a:rPr>
              <a:t>Low</a:t>
            </a:r>
          </a:p>
          <a:p>
            <a:pPr lvl="1"/>
            <a:r>
              <a:rPr lang="de-CH" sz="1900" dirty="0" err="1" smtClean="0">
                <a:solidFill>
                  <a:srgbClr val="00B050"/>
                </a:solidFill>
              </a:rPr>
              <a:t>Reversal</a:t>
            </a:r>
            <a:endParaRPr lang="de-CH" sz="1900" dirty="0" smtClean="0">
              <a:solidFill>
                <a:srgbClr val="00B050"/>
              </a:solidFill>
            </a:endParaRPr>
          </a:p>
          <a:p>
            <a:pPr lvl="1"/>
            <a:r>
              <a:rPr lang="de-CH" sz="1900" dirty="0" err="1" smtClean="0">
                <a:solidFill>
                  <a:srgbClr val="00B050"/>
                </a:solidFill>
              </a:rPr>
              <a:t>Silhouettes</a:t>
            </a:r>
            <a:endParaRPr lang="de-CH" sz="1900" dirty="0" smtClean="0">
              <a:solidFill>
                <a:srgbClr val="00B050"/>
              </a:solidFill>
            </a:endParaRPr>
          </a:p>
          <a:p>
            <a:pPr lvl="1"/>
            <a:r>
              <a:rPr lang="de-CH" sz="1900" dirty="0" smtClean="0">
                <a:solidFill>
                  <a:srgbClr val="00B050"/>
                </a:solidFill>
              </a:rPr>
              <a:t>Strong</a:t>
            </a:r>
          </a:p>
          <a:p>
            <a:pPr lvl="1"/>
            <a:r>
              <a:rPr lang="de-CH" sz="1900" dirty="0" err="1" smtClean="0">
                <a:solidFill>
                  <a:srgbClr val="00B050"/>
                </a:solidFill>
              </a:rPr>
              <a:t>Weak</a:t>
            </a:r>
            <a:endParaRPr lang="de-CH" sz="1900" dirty="0" smtClean="0">
              <a:solidFill>
                <a:srgbClr val="00B050"/>
              </a:solidFill>
            </a:endParaRPr>
          </a:p>
          <a:p>
            <a:pPr lvl="1"/>
            <a:r>
              <a:rPr lang="de-CH" sz="1900" dirty="0" err="1" smtClean="0">
                <a:solidFill>
                  <a:srgbClr val="00B050"/>
                </a:solidFill>
              </a:rPr>
              <a:t>Hue</a:t>
            </a:r>
            <a:endParaRPr lang="de-CH" sz="1900" dirty="0" smtClean="0">
              <a:solidFill>
                <a:srgbClr val="00B050"/>
              </a:solidFill>
            </a:endParaRPr>
          </a:p>
          <a:p>
            <a:pPr lvl="1"/>
            <a:r>
              <a:rPr lang="de-CH" sz="1900" dirty="0" err="1" smtClean="0">
                <a:solidFill>
                  <a:srgbClr val="00B050"/>
                </a:solidFill>
              </a:rPr>
              <a:t>Lightness</a:t>
            </a:r>
            <a:endParaRPr lang="de-CH" sz="1900" dirty="0" smtClean="0">
              <a:solidFill>
                <a:srgbClr val="00B050"/>
              </a:solidFill>
            </a:endParaRPr>
          </a:p>
          <a:p>
            <a:pPr lvl="1"/>
            <a:r>
              <a:rPr lang="de-CH" sz="1900" dirty="0" smtClean="0">
                <a:solidFill>
                  <a:srgbClr val="00B050"/>
                </a:solidFill>
              </a:rPr>
              <a:t>Saturation</a:t>
            </a:r>
          </a:p>
          <a:p>
            <a:pPr lvl="1"/>
            <a:r>
              <a:rPr lang="de-CH" sz="1900" dirty="0" smtClean="0">
                <a:solidFill>
                  <a:srgbClr val="00B050"/>
                </a:solidFill>
              </a:rPr>
              <a:t>Background</a:t>
            </a:r>
          </a:p>
          <a:p>
            <a:pPr lvl="1"/>
            <a:r>
              <a:rPr lang="de-CH" sz="1900" dirty="0" err="1" smtClean="0">
                <a:solidFill>
                  <a:srgbClr val="00B050"/>
                </a:solidFill>
              </a:rPr>
              <a:t>Foreground</a:t>
            </a:r>
            <a:endParaRPr lang="de-CH" sz="1900" dirty="0" smtClean="0">
              <a:solidFill>
                <a:srgbClr val="00B050"/>
              </a:solidFill>
            </a:endParaRPr>
          </a:p>
          <a:p>
            <a:pPr lvl="1"/>
            <a:r>
              <a:rPr lang="de-CH" sz="1900" dirty="0" err="1" smtClean="0">
                <a:solidFill>
                  <a:srgbClr val="00B050"/>
                </a:solidFill>
              </a:rPr>
              <a:t>Figure</a:t>
            </a:r>
            <a:endParaRPr lang="de-CH" sz="1900" dirty="0" smtClean="0">
              <a:solidFill>
                <a:srgbClr val="00B050"/>
              </a:solidFill>
            </a:endParaRPr>
          </a:p>
          <a:p>
            <a:pPr lvl="1"/>
            <a:r>
              <a:rPr lang="de-CH" sz="1900" dirty="0" err="1" smtClean="0">
                <a:solidFill>
                  <a:srgbClr val="00B050"/>
                </a:solidFill>
              </a:rPr>
              <a:t>Object</a:t>
            </a:r>
            <a:endParaRPr lang="de-CH" sz="1900" dirty="0" smtClean="0">
              <a:solidFill>
                <a:srgbClr val="00B050"/>
              </a:solidFill>
            </a:endParaRPr>
          </a:p>
          <a:p>
            <a:pPr lvl="1"/>
            <a:r>
              <a:rPr lang="de-CH" sz="1900" b="1" dirty="0" err="1" smtClean="0"/>
              <a:t>Cold</a:t>
            </a:r>
            <a:r>
              <a:rPr lang="de-CH" sz="1900" b="1" dirty="0" smtClean="0"/>
              <a:t>-warm </a:t>
            </a:r>
          </a:p>
          <a:p>
            <a:pPr lvl="1"/>
            <a:r>
              <a:rPr lang="de-CH" sz="1900" b="1" dirty="0" smtClean="0"/>
              <a:t>Saturation</a:t>
            </a:r>
          </a:p>
          <a:p>
            <a:pPr lvl="1"/>
            <a:r>
              <a:rPr lang="de-CH" sz="1900" b="1" dirty="0" smtClean="0"/>
              <a:t>Light-dark</a:t>
            </a:r>
          </a:p>
          <a:p>
            <a:pPr lvl="1"/>
            <a:r>
              <a:rPr lang="de-CH" sz="1900" b="1" dirty="0" err="1" smtClean="0"/>
              <a:t>Contrasts</a:t>
            </a:r>
            <a:r>
              <a:rPr lang="de-CH" sz="1900" b="1" dirty="0" smtClean="0"/>
              <a:t> </a:t>
            </a:r>
            <a:r>
              <a:rPr lang="de-CH" sz="1900" b="1" dirty="0" err="1" smtClean="0"/>
              <a:t>of</a:t>
            </a:r>
            <a:r>
              <a:rPr lang="de-CH" sz="1900" b="1" dirty="0" smtClean="0"/>
              <a:t> </a:t>
            </a:r>
            <a:r>
              <a:rPr lang="de-CH" sz="1900" b="1" dirty="0" err="1" smtClean="0"/>
              <a:t>hue</a:t>
            </a:r>
            <a:endParaRPr lang="de-CH" sz="1900" b="1" dirty="0" smtClean="0"/>
          </a:p>
          <a:p>
            <a:pPr lvl="1"/>
            <a:r>
              <a:rPr lang="de-CH" sz="1900" dirty="0" err="1" smtClean="0"/>
              <a:t>Contrast</a:t>
            </a:r>
            <a:r>
              <a:rPr lang="de-CH" sz="1900" dirty="0" smtClean="0"/>
              <a:t> </a:t>
            </a:r>
            <a:r>
              <a:rPr lang="de-CH" sz="1900" dirty="0" err="1" smtClean="0"/>
              <a:t>of</a:t>
            </a:r>
            <a:r>
              <a:rPr lang="de-CH" sz="1900" dirty="0" smtClean="0"/>
              <a:t> </a:t>
            </a:r>
            <a:r>
              <a:rPr lang="de-CH" sz="1900" dirty="0" err="1" smtClean="0"/>
              <a:t>extension</a:t>
            </a:r>
            <a:endParaRPr lang="de-CH" sz="1900" dirty="0" smtClean="0"/>
          </a:p>
          <a:p>
            <a:pPr lvl="1"/>
            <a:r>
              <a:rPr lang="de-CH" sz="1900" dirty="0" err="1" smtClean="0"/>
              <a:t>Simultaneous</a:t>
            </a:r>
            <a:r>
              <a:rPr lang="de-CH" sz="1900" dirty="0" smtClean="0"/>
              <a:t> </a:t>
            </a:r>
            <a:r>
              <a:rPr lang="de-CH" sz="1900" dirty="0" err="1" smtClean="0"/>
              <a:t>contrast</a:t>
            </a:r>
            <a:endParaRPr lang="de-CH" sz="1900" dirty="0" smtClean="0"/>
          </a:p>
          <a:p>
            <a:pPr lvl="1"/>
            <a:r>
              <a:rPr lang="de-CH" sz="1900" dirty="0" err="1" smtClean="0"/>
              <a:t>Successive</a:t>
            </a:r>
            <a:r>
              <a:rPr lang="de-CH" sz="1900" dirty="0" smtClean="0"/>
              <a:t> </a:t>
            </a:r>
            <a:r>
              <a:rPr lang="de-CH" sz="1900" dirty="0" err="1" smtClean="0"/>
              <a:t>contrast</a:t>
            </a:r>
            <a:endParaRPr lang="de-CH" sz="1900" dirty="0" smtClean="0"/>
          </a:p>
          <a:p>
            <a:pPr lvl="1"/>
            <a:r>
              <a:rPr lang="de-CH" sz="1900" dirty="0" err="1" smtClean="0"/>
              <a:t>Complementary</a:t>
            </a:r>
            <a:endParaRPr lang="de-CH" sz="1900" dirty="0" smtClean="0"/>
          </a:p>
          <a:p>
            <a:pPr lvl="1"/>
            <a:r>
              <a:rPr lang="de-CH" sz="1900" dirty="0" smtClean="0"/>
              <a:t>Split </a:t>
            </a:r>
            <a:r>
              <a:rPr lang="de-CH" sz="1900" dirty="0" err="1" smtClean="0"/>
              <a:t>complementary</a:t>
            </a:r>
            <a:endParaRPr lang="de-CH" sz="1900" dirty="0" smtClean="0"/>
          </a:p>
          <a:p>
            <a:pPr lvl="1"/>
            <a:r>
              <a:rPr lang="de-CH" sz="1900" dirty="0" smtClean="0"/>
              <a:t>Split </a:t>
            </a:r>
            <a:r>
              <a:rPr lang="de-CH" sz="1900" dirty="0" err="1" smtClean="0"/>
              <a:t>primaries</a:t>
            </a:r>
            <a:endParaRPr lang="de-CH" sz="1900" dirty="0" smtClean="0"/>
          </a:p>
          <a:p>
            <a:pPr lvl="1"/>
            <a:r>
              <a:rPr lang="de-CH" sz="1900" dirty="0" smtClean="0"/>
              <a:t>Aerial </a:t>
            </a:r>
            <a:r>
              <a:rPr lang="de-CH" sz="1900" dirty="0" err="1" smtClean="0"/>
              <a:t>perspective</a:t>
            </a:r>
            <a:endParaRPr lang="de-CH" sz="1900" dirty="0"/>
          </a:p>
        </p:txBody>
      </p:sp>
    </p:spTree>
    <p:extLst>
      <p:ext uri="{BB962C8B-B14F-4D97-AF65-F5344CB8AC3E}">
        <p14:creationId xmlns:p14="http://schemas.microsoft.com/office/powerpoint/2010/main" val="4165436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Definitions</a:t>
            </a:r>
            <a:r>
              <a:rPr lang="de-CH" dirty="0" smtClean="0"/>
              <a:t>/</a:t>
            </a:r>
            <a:r>
              <a:rPr lang="de-CH" dirty="0" err="1" smtClean="0"/>
              <a:t>Terminology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Classification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Artistic</a:t>
            </a:r>
            <a:r>
              <a:rPr lang="de-CH" dirty="0" smtClean="0"/>
              <a:t> vs. Scientific </a:t>
            </a:r>
            <a:r>
              <a:rPr lang="de-CH" dirty="0" err="1" smtClean="0"/>
              <a:t>color</a:t>
            </a:r>
            <a:r>
              <a:rPr lang="de-CH" dirty="0" smtClean="0"/>
              <a:t> </a:t>
            </a:r>
            <a:r>
              <a:rPr lang="de-CH" dirty="0" err="1" smtClean="0"/>
              <a:t>models</a:t>
            </a:r>
            <a:endParaRPr lang="de-CH" dirty="0" smtClean="0"/>
          </a:p>
          <a:p>
            <a:r>
              <a:rPr lang="de-CH" dirty="0" err="1" smtClean="0"/>
              <a:t>Itten</a:t>
            </a:r>
            <a:r>
              <a:rPr lang="de-CH" dirty="0" smtClean="0"/>
              <a:t>: </a:t>
            </a:r>
            <a:r>
              <a:rPr lang="de-CH" dirty="0" err="1" smtClean="0"/>
              <a:t>color</a:t>
            </a:r>
            <a:r>
              <a:rPr lang="de-CH" dirty="0" smtClean="0"/>
              <a:t> </a:t>
            </a:r>
            <a:r>
              <a:rPr lang="de-CH" dirty="0" err="1" smtClean="0"/>
              <a:t>star</a:t>
            </a:r>
            <a:r>
              <a:rPr lang="de-CH" dirty="0" smtClean="0"/>
              <a:t> (</a:t>
            </a:r>
            <a:r>
              <a:rPr lang="de-CH" dirty="0" err="1" smtClean="0"/>
              <a:t>artistic</a:t>
            </a:r>
            <a:r>
              <a:rPr lang="de-CH" dirty="0" smtClean="0"/>
              <a:t>)</a:t>
            </a:r>
          </a:p>
          <a:p>
            <a:r>
              <a:rPr lang="de-CH" dirty="0" err="1" smtClean="0"/>
              <a:t>Colorwheel</a:t>
            </a:r>
            <a:r>
              <a:rPr lang="de-CH" dirty="0" smtClean="0"/>
              <a:t> (</a:t>
            </a:r>
            <a:r>
              <a:rPr lang="de-CH" dirty="0" err="1" smtClean="0"/>
              <a:t>artistic</a:t>
            </a:r>
            <a:r>
              <a:rPr lang="de-CH" dirty="0" smtClean="0"/>
              <a:t>)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symmetric</a:t>
            </a:r>
            <a:r>
              <a:rPr lang="de-CH" dirty="0" smtClean="0"/>
              <a:t> </a:t>
            </a:r>
          </a:p>
          <a:p>
            <a:r>
              <a:rPr lang="de-CH" dirty="0" smtClean="0"/>
              <a:t>LAB (</a:t>
            </a:r>
            <a:r>
              <a:rPr lang="de-CH" dirty="0" err="1" smtClean="0"/>
              <a:t>scientific</a:t>
            </a:r>
            <a:r>
              <a:rPr lang="de-CH" dirty="0" smtClean="0"/>
              <a:t>)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curved</a:t>
            </a:r>
            <a:r>
              <a:rPr lang="de-CH" dirty="0" smtClean="0"/>
              <a:t>; </a:t>
            </a:r>
            <a:r>
              <a:rPr lang="de-CH" dirty="0" err="1" smtClean="0"/>
              <a:t>used</a:t>
            </a:r>
            <a:r>
              <a:rPr lang="de-CH" dirty="0" smtClean="0"/>
              <a:t> in </a:t>
            </a:r>
            <a:r>
              <a:rPr lang="de-CH" dirty="0" err="1" smtClean="0"/>
              <a:t>the</a:t>
            </a:r>
            <a:r>
              <a:rPr lang="de-CH" dirty="0" smtClean="0"/>
              <a:t> VIAN </a:t>
            </a:r>
            <a:r>
              <a:rPr lang="de-CH" dirty="0" err="1" smtClean="0"/>
              <a:t>app</a:t>
            </a:r>
            <a:r>
              <a:rPr lang="de-CH" dirty="0" smtClean="0"/>
              <a:t> </a:t>
            </a:r>
          </a:p>
          <a:p>
            <a:r>
              <a:rPr lang="de-CH" dirty="0" smtClean="0"/>
              <a:t>Segment vs. Screenshot</a:t>
            </a:r>
          </a:p>
          <a:p>
            <a:r>
              <a:rPr lang="de-CH" dirty="0" smtClean="0"/>
              <a:t>Color </a:t>
            </a:r>
            <a:r>
              <a:rPr lang="de-CH" dirty="0" err="1" smtClean="0"/>
              <a:t>scheme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a </a:t>
            </a:r>
            <a:r>
              <a:rPr lang="de-CH" dirty="0" err="1" smtClean="0"/>
              <a:t>generalization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a </a:t>
            </a:r>
            <a:r>
              <a:rPr lang="de-CH" dirty="0" err="1" smtClean="0"/>
              <a:t>color</a:t>
            </a:r>
            <a:r>
              <a:rPr lang="de-CH" dirty="0" smtClean="0"/>
              <a:t> </a:t>
            </a:r>
            <a:r>
              <a:rPr lang="de-CH" dirty="0" err="1" smtClean="0"/>
              <a:t>palette</a:t>
            </a:r>
            <a:r>
              <a:rPr lang="de-CH" dirty="0" smtClean="0"/>
              <a:t> </a:t>
            </a:r>
          </a:p>
          <a:p>
            <a:r>
              <a:rPr lang="de-CH" dirty="0" smtClean="0"/>
              <a:t>Color </a:t>
            </a:r>
            <a:r>
              <a:rPr lang="de-CH" dirty="0" err="1" smtClean="0"/>
              <a:t>contrast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rule</a:t>
            </a:r>
            <a:r>
              <a:rPr lang="de-CH" dirty="0" smtClean="0"/>
              <a:t> </a:t>
            </a:r>
            <a:r>
              <a:rPr lang="de-CH" dirty="0" err="1" smtClean="0"/>
              <a:t>goverining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pick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colors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a </a:t>
            </a:r>
            <a:r>
              <a:rPr lang="de-CH" dirty="0" err="1" smtClean="0"/>
              <a:t>color</a:t>
            </a:r>
            <a:r>
              <a:rPr lang="de-CH" dirty="0" smtClean="0"/>
              <a:t> </a:t>
            </a:r>
            <a:r>
              <a:rPr lang="de-CH" dirty="0" err="1" smtClean="0"/>
              <a:t>scheme</a:t>
            </a:r>
            <a:r>
              <a:rPr lang="de-CH" dirty="0" smtClean="0"/>
              <a:t> </a:t>
            </a:r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36140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49" y="3728380"/>
            <a:ext cx="3924300" cy="20288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/>
              <p:cNvSpPr txBox="1"/>
              <p:nvPr/>
            </p:nvSpPr>
            <p:spPr>
              <a:xfrm>
                <a:off x="1093076" y="1783966"/>
                <a:ext cx="7514896" cy="947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dirty="0" smtClean="0"/>
                  <a:t>1 </a:t>
                </a:r>
                <a:r>
                  <a:rPr lang="de-CH" dirty="0" err="1"/>
                  <a:t>p</a:t>
                </a:r>
                <a:r>
                  <a:rPr lang="de-CH" dirty="0" err="1" smtClean="0"/>
                  <a:t>alette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dataset</a:t>
                </a:r>
                <a:r>
                  <a:rPr lang="de-CH" dirty="0" smtClean="0"/>
                  <a:t> X =10 </a:t>
                </a:r>
                <a:r>
                  <a:rPr lang="de-CH" dirty="0" err="1" smtClean="0"/>
                  <a:t>color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palettes</a:t>
                </a:r>
                <a:r>
                  <a:rPr lang="de-CH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de-CH" dirty="0" smtClean="0"/>
                  <a:t>, </a:t>
                </a:r>
                <a:r>
                  <a:rPr lang="de-CH" dirty="0" err="1" smtClean="0"/>
                  <a:t>where</a:t>
                </a:r>
                <a:r>
                  <a:rPr lang="de-CH" dirty="0" smtClean="0"/>
                  <a:t> N = 10 </a:t>
                </a:r>
              </a:p>
              <a:p>
                <a:r>
                  <a:rPr lang="de-CH" dirty="0" smtClean="0"/>
                  <a:t>1 </a:t>
                </a:r>
                <a:r>
                  <a:rPr lang="de-CH" dirty="0" err="1" smtClean="0"/>
                  <a:t>column</a:t>
                </a:r>
                <a:r>
                  <a:rPr lang="de-CH" dirty="0" smtClean="0"/>
                  <a:t> = </a:t>
                </a:r>
                <a:r>
                  <a:rPr lang="de-CH" dirty="0" err="1" smtClean="0"/>
                  <a:t>color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palette</a:t>
                </a:r>
                <a:r>
                  <a:rPr lang="de-CH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CH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de-CH" i="1">
                            <a:latin typeface="Cambria Math" panose="02040503050406030204" pitchFamily="18" charset="0"/>
                          </a:rPr>
                          <m:t>, …,</m:t>
                        </m:r>
                        <m:sSubSup>
                          <m:sSubSup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CH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</m:sSubSup>
                        <m:r>
                          <a:rPr lang="de-CH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de-CH" dirty="0" smtClean="0"/>
                  <a:t>, </a:t>
                </a:r>
                <a:r>
                  <a:rPr lang="de-CH" dirty="0" err="1" smtClean="0"/>
                  <a:t>where</a:t>
                </a:r>
                <a:r>
                  <a:rPr lang="de-CH" dirty="0" smtClean="0"/>
                  <a:t> K = 5</a:t>
                </a:r>
              </a:p>
              <a:p>
                <a:r>
                  <a:rPr lang="de-CH" dirty="0" smtClean="0"/>
                  <a:t>1 </a:t>
                </a:r>
                <a:r>
                  <a:rPr lang="de-CH" dirty="0" err="1" smtClean="0"/>
                  <a:t>color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palette</a:t>
                </a:r>
                <a:r>
                  <a:rPr lang="de-CH" dirty="0" smtClean="0"/>
                  <a:t> = 5 </a:t>
                </a:r>
                <a:r>
                  <a:rPr lang="de-CH" dirty="0" err="1" smtClean="0"/>
                  <a:t>colors</a:t>
                </a:r>
                <a:r>
                  <a:rPr lang="de-CH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CH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de-CH" dirty="0" smtClean="0"/>
                  <a:t> </a:t>
                </a:r>
                <a:r>
                  <a:rPr lang="de-CH" dirty="0" err="1" smtClean="0"/>
                  <a:t>is</a:t>
                </a:r>
                <a:r>
                  <a:rPr lang="de-CH" dirty="0" smtClean="0"/>
                  <a:t> a </a:t>
                </a:r>
                <a:r>
                  <a:rPr lang="de-CH" dirty="0" err="1" smtClean="0"/>
                  <a:t>color</a:t>
                </a:r>
                <a:r>
                  <a:rPr lang="de-CH" dirty="0" smtClean="0"/>
                  <a:t> (3D </a:t>
                </a:r>
                <a:r>
                  <a:rPr lang="de-CH" dirty="0" err="1" smtClean="0"/>
                  <a:t>vector</a:t>
                </a:r>
                <a:r>
                  <a:rPr lang="de-CH" dirty="0" smtClean="0"/>
                  <a:t>) </a:t>
                </a:r>
                <a:endParaRPr lang="de-CH" dirty="0"/>
              </a:p>
            </p:txBody>
          </p:sp>
        </mc:Choice>
        <mc:Fallback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076" y="1783966"/>
                <a:ext cx="7514896" cy="947311"/>
              </a:xfrm>
              <a:prstGeom prst="rect">
                <a:avLst/>
              </a:prstGeom>
              <a:blipFill>
                <a:blip r:embed="rId3"/>
                <a:stretch>
                  <a:fillRect l="-649" t="-3871" b="-7742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5675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540</Words>
  <Application>Microsoft Office PowerPoint</Application>
  <PresentationFormat>Breitbild</PresentationFormat>
  <Paragraphs>82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</vt:lpstr>
      <vt:lpstr>FilmColors project</vt:lpstr>
      <vt:lpstr>Data</vt:lpstr>
      <vt:lpstr>PowerPoint-Präsentation</vt:lpstr>
      <vt:lpstr>PowerPoint-Präsentation</vt:lpstr>
      <vt:lpstr>PowerPoint-Präsentation</vt:lpstr>
      <vt:lpstr>Definitions/Terminology and Classification</vt:lpstr>
      <vt:lpstr>PowerPoint-Präsentation</vt:lpstr>
    </vt:vector>
  </TitlesOfParts>
  <Company>University of Zurich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Linda Samsinger (lsamsi)</dc:creator>
  <cp:lastModifiedBy>Linda Samsinger (lsamsi)</cp:lastModifiedBy>
  <cp:revision>48</cp:revision>
  <dcterms:created xsi:type="dcterms:W3CDTF">2020-03-08T12:40:41Z</dcterms:created>
  <dcterms:modified xsi:type="dcterms:W3CDTF">2020-03-11T11:25:26Z</dcterms:modified>
</cp:coreProperties>
</file>