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57" r:id="rId7"/>
    <p:sldId id="260"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54" d="100"/>
          <a:sy n="54" d="100"/>
        </p:scale>
        <p:origin x="114"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6EAFBEF1-BCB0-40F7-B01B-4CE3C42D115D}" type="datetimeFigureOut">
              <a:rPr lang="de-CH" smtClean="0"/>
              <a:t>04.04.2020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309352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6EAFBEF1-BCB0-40F7-B01B-4CE3C42D115D}" type="datetimeFigureOut">
              <a:rPr lang="de-CH" smtClean="0"/>
              <a:t>04.04.2020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143616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6EAFBEF1-BCB0-40F7-B01B-4CE3C42D115D}" type="datetimeFigureOut">
              <a:rPr lang="de-CH" smtClean="0"/>
              <a:t>04.04.2020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23340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6EAFBEF1-BCB0-40F7-B01B-4CE3C42D115D}" type="datetimeFigureOut">
              <a:rPr lang="de-CH" smtClean="0"/>
              <a:t>04.04.2020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4322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6EAFBEF1-BCB0-40F7-B01B-4CE3C42D115D}" type="datetimeFigureOut">
              <a:rPr lang="de-CH" smtClean="0"/>
              <a:t>04.04.2020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37673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6EAFBEF1-BCB0-40F7-B01B-4CE3C42D115D}" type="datetimeFigureOut">
              <a:rPr lang="de-CH" smtClean="0"/>
              <a:t>04.04.2020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190462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6EAFBEF1-BCB0-40F7-B01B-4CE3C42D115D}" type="datetimeFigureOut">
              <a:rPr lang="de-CH" smtClean="0"/>
              <a:t>04.04.2020</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123006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6EAFBEF1-BCB0-40F7-B01B-4CE3C42D115D}" type="datetimeFigureOut">
              <a:rPr lang="de-CH" smtClean="0"/>
              <a:t>04.04.2020</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235937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EAFBEF1-BCB0-40F7-B01B-4CE3C42D115D}" type="datetimeFigureOut">
              <a:rPr lang="de-CH" smtClean="0"/>
              <a:t>04.04.2020</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370424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6EAFBEF1-BCB0-40F7-B01B-4CE3C42D115D}" type="datetimeFigureOut">
              <a:rPr lang="de-CH" smtClean="0"/>
              <a:t>04.04.2020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1008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6EAFBEF1-BCB0-40F7-B01B-4CE3C42D115D}" type="datetimeFigureOut">
              <a:rPr lang="de-CH" smtClean="0"/>
              <a:t>04.04.2020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359407EC-B7F3-47B9-9BF0-45517B1BAE91}" type="slidenum">
              <a:rPr lang="de-CH" smtClean="0"/>
              <a:t>‹Nr.›</a:t>
            </a:fld>
            <a:endParaRPr lang="de-CH"/>
          </a:p>
        </p:txBody>
      </p:sp>
    </p:spTree>
    <p:extLst>
      <p:ext uri="{BB962C8B-B14F-4D97-AF65-F5344CB8AC3E}">
        <p14:creationId xmlns:p14="http://schemas.microsoft.com/office/powerpoint/2010/main" val="82750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FBEF1-BCB0-40F7-B01B-4CE3C42D115D}" type="datetimeFigureOut">
              <a:rPr lang="de-CH" smtClean="0"/>
              <a:t>04.04.2020</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407EC-B7F3-47B9-9BF0-45517B1BAE91}" type="slidenum">
              <a:rPr lang="de-CH" smtClean="0"/>
              <a:t>‹Nr.›</a:t>
            </a:fld>
            <a:endParaRPr lang="de-CH"/>
          </a:p>
        </p:txBody>
      </p:sp>
    </p:spTree>
    <p:extLst>
      <p:ext uri="{BB962C8B-B14F-4D97-AF65-F5344CB8AC3E}">
        <p14:creationId xmlns:p14="http://schemas.microsoft.com/office/powerpoint/2010/main" val="66733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decision-boundary-visualization-a-z-6a63ae9cca7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Task 1</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217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Task </a:t>
            </a:r>
            <a:r>
              <a:rPr lang="de-CH" dirty="0" err="1" smtClean="0"/>
              <a:t>description</a:t>
            </a:r>
            <a:endParaRPr lang="de-CH" dirty="0"/>
          </a:p>
        </p:txBody>
      </p:sp>
      <p:sp>
        <p:nvSpPr>
          <p:cNvPr id="3" name="Inhaltsplatzhalter 2"/>
          <p:cNvSpPr>
            <a:spLocks noGrp="1"/>
          </p:cNvSpPr>
          <p:nvPr>
            <p:ph idx="1"/>
          </p:nvPr>
        </p:nvSpPr>
        <p:spPr/>
        <p:txBody>
          <a:bodyPr>
            <a:normAutofit lnSpcReduction="10000"/>
          </a:bodyPr>
          <a:lstStyle/>
          <a:p>
            <a:r>
              <a:rPr lang="en-US" dirty="0"/>
              <a:t>Given a hierarchically structured color palette, classify the contained colors such that a palette is searchable using categorical names. </a:t>
            </a:r>
            <a:endParaRPr lang="en-US" dirty="0" smtClean="0"/>
          </a:p>
          <a:p>
            <a:endParaRPr lang="en-US" dirty="0"/>
          </a:p>
          <a:p>
            <a:r>
              <a:rPr lang="en-US" dirty="0"/>
              <a:t>user searches "</a:t>
            </a:r>
            <a:r>
              <a:rPr lang="en-US" dirty="0" err="1"/>
              <a:t>azurblau</a:t>
            </a:r>
            <a:r>
              <a:rPr lang="en-US" dirty="0"/>
              <a:t>" (=color region), then result are all hierarchical color palettes which contain that color in them, user defines the level of hierarchy for color palette (better to have lower levels than higher levels) or user defines threshold &amp;</a:t>
            </a:r>
            <a:r>
              <a:rPr lang="en-US" dirty="0" err="1"/>
              <a:t>gt</a:t>
            </a:r>
            <a:r>
              <a:rPr lang="en-US" dirty="0"/>
              <a:t>; at the %color pixel from total color palette, x-axis (</a:t>
            </a:r>
            <a:r>
              <a:rPr lang="en-US" dirty="0" err="1"/>
              <a:t>breite</a:t>
            </a:r>
            <a:r>
              <a:rPr lang="en-US" dirty="0"/>
              <a:t> </a:t>
            </a:r>
            <a:r>
              <a:rPr lang="en-US" dirty="0" err="1"/>
              <a:t>vom</a:t>
            </a:r>
            <a:r>
              <a:rPr lang="en-US" dirty="0"/>
              <a:t> patch) is the number of pixels </a:t>
            </a:r>
            <a:r>
              <a:rPr lang="en-US" dirty="0" err="1"/>
              <a:t>Ïindner</a:t>
            </a:r>
            <a:r>
              <a:rPr lang="en-US" dirty="0"/>
              <a:t>: </a:t>
            </a:r>
            <a:r>
              <a:rPr lang="en-US" dirty="0" err="1"/>
              <a:t>colorthesaurus</a:t>
            </a:r>
            <a:r>
              <a:rPr lang="en-US" dirty="0"/>
              <a:t> </a:t>
            </a:r>
            <a:r>
              <a:rPr lang="en-US" dirty="0" err="1"/>
              <a:t>Ï'duser</a:t>
            </a:r>
            <a:r>
              <a:rPr lang="en-US" dirty="0"/>
              <a:t> searches out of 6 basic colors (12 colors etc.. until all categorical names), then result are all hierarchical color palettes with that color in them </a:t>
            </a:r>
            <a:endParaRPr lang="de-CH" dirty="0"/>
          </a:p>
        </p:txBody>
      </p:sp>
    </p:spTree>
    <p:extLst>
      <p:ext uri="{BB962C8B-B14F-4D97-AF65-F5344CB8AC3E}">
        <p14:creationId xmlns:p14="http://schemas.microsoft.com/office/powerpoint/2010/main" val="140016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a:p>
        </p:txBody>
      </p:sp>
      <p:sp>
        <p:nvSpPr>
          <p:cNvPr id="3" name="Inhaltsplatzhalter 2"/>
          <p:cNvSpPr>
            <a:spLocks noGrp="1"/>
          </p:cNvSpPr>
          <p:nvPr>
            <p:ph idx="1"/>
          </p:nvPr>
        </p:nvSpPr>
        <p:spPr/>
        <p:txBody>
          <a:bodyPr/>
          <a:lstStyle/>
          <a:p>
            <a:r>
              <a:rPr lang="de-CH" dirty="0" err="1" smtClean="0"/>
              <a:t>funktion</a:t>
            </a:r>
            <a:r>
              <a:rPr lang="de-CH" dirty="0" smtClean="0"/>
              <a:t>: listen von </a:t>
            </a:r>
            <a:r>
              <a:rPr lang="de-CH" dirty="0" err="1" smtClean="0"/>
              <a:t>farben</a:t>
            </a:r>
            <a:r>
              <a:rPr lang="de-CH" dirty="0" smtClean="0"/>
              <a:t> eingeben wie z.B. 6, und lab raum anhand von diesen 6 </a:t>
            </a:r>
            <a:r>
              <a:rPr lang="de-CH" dirty="0" err="1" smtClean="0"/>
              <a:t>farben</a:t>
            </a:r>
            <a:r>
              <a:rPr lang="de-CH" dirty="0" smtClean="0"/>
              <a:t> segmentiert (hyperplanes) (irgendeine </a:t>
            </a:r>
            <a:r>
              <a:rPr lang="de-CH" dirty="0" err="1" smtClean="0"/>
              <a:t>farbe</a:t>
            </a:r>
            <a:r>
              <a:rPr lang="de-CH" dirty="0" smtClean="0"/>
              <a:t>) </a:t>
            </a:r>
            <a:endParaRPr lang="de-CH" dirty="0"/>
          </a:p>
        </p:txBody>
      </p:sp>
    </p:spTree>
    <p:extLst>
      <p:ext uri="{BB962C8B-B14F-4D97-AF65-F5344CB8AC3E}">
        <p14:creationId xmlns:p14="http://schemas.microsoft.com/office/powerpoint/2010/main" val="50528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Operationalization</a:t>
            </a:r>
            <a:endParaRPr lang="de-CH" dirty="0"/>
          </a:p>
        </p:txBody>
      </p:sp>
      <p:sp>
        <p:nvSpPr>
          <p:cNvPr id="3" name="Inhaltsplatzhalter 2"/>
          <p:cNvSpPr>
            <a:spLocks noGrp="1"/>
          </p:cNvSpPr>
          <p:nvPr>
            <p:ph idx="1"/>
          </p:nvPr>
        </p:nvSpPr>
        <p:spPr/>
        <p:txBody>
          <a:bodyPr/>
          <a:lstStyle/>
          <a:p>
            <a:r>
              <a:rPr lang="de-CH" dirty="0" smtClean="0"/>
              <a:t>ML: </a:t>
            </a:r>
            <a:r>
              <a:rPr lang="de-CH" dirty="0" err="1" smtClean="0"/>
              <a:t>clustering</a:t>
            </a:r>
            <a:r>
              <a:rPr lang="de-CH" dirty="0" smtClean="0"/>
              <a:t> </a:t>
            </a:r>
            <a:r>
              <a:rPr lang="de-CH" dirty="0" err="1" smtClean="0"/>
              <a:t>task</a:t>
            </a:r>
            <a:r>
              <a:rPr lang="de-CH" dirty="0" smtClean="0"/>
              <a:t> </a:t>
            </a:r>
          </a:p>
          <a:p>
            <a:r>
              <a:rPr lang="de-CH" dirty="0" err="1" smtClean="0"/>
              <a:t>Methods</a:t>
            </a:r>
            <a:r>
              <a:rPr lang="de-CH" dirty="0" smtClean="0"/>
              <a:t>: </a:t>
            </a:r>
            <a:r>
              <a:rPr lang="de-CH" dirty="0" err="1" smtClean="0"/>
              <a:t>support</a:t>
            </a:r>
            <a:r>
              <a:rPr lang="de-CH" dirty="0" smtClean="0"/>
              <a:t> </a:t>
            </a:r>
            <a:r>
              <a:rPr lang="de-CH" dirty="0" err="1" smtClean="0"/>
              <a:t>vector</a:t>
            </a:r>
            <a:r>
              <a:rPr lang="de-CH" dirty="0" smtClean="0"/>
              <a:t> </a:t>
            </a:r>
            <a:r>
              <a:rPr lang="de-CH" dirty="0" err="1" smtClean="0"/>
              <a:t>machine</a:t>
            </a:r>
            <a:r>
              <a:rPr lang="de-CH" dirty="0" smtClean="0"/>
              <a:t> (</a:t>
            </a:r>
            <a:r>
              <a:rPr lang="de-CH" dirty="0" err="1" smtClean="0"/>
              <a:t>scikit-learn</a:t>
            </a:r>
            <a:r>
              <a:rPr lang="de-CH" dirty="0" smtClean="0"/>
              <a:t> </a:t>
            </a:r>
            <a:r>
              <a:rPr lang="de-CH" dirty="0" err="1" smtClean="0"/>
              <a:t>module</a:t>
            </a:r>
            <a:r>
              <a:rPr lang="de-CH" dirty="0" smtClean="0"/>
              <a:t>) </a:t>
            </a:r>
          </a:p>
          <a:p>
            <a:r>
              <a:rPr lang="de-CH" dirty="0" err="1" smtClean="0"/>
              <a:t>Objective</a:t>
            </a:r>
            <a:r>
              <a:rPr lang="de-CH" dirty="0" smtClean="0"/>
              <a:t> </a:t>
            </a:r>
            <a:r>
              <a:rPr lang="de-CH" dirty="0" err="1" smtClean="0"/>
              <a:t>function</a:t>
            </a:r>
            <a:r>
              <a:rPr lang="de-CH" dirty="0" smtClean="0"/>
              <a:t> = </a:t>
            </a:r>
            <a:r>
              <a:rPr lang="en-US" dirty="0" smtClean="0"/>
              <a:t>draw the contour which will maximize the inter-class distance, </a:t>
            </a:r>
            <a:r>
              <a:rPr lang="en-US" dirty="0" smtClean="0"/>
              <a:t>find a plane that has the maximum margin i.e. the maximum distance between data points of both classes</a:t>
            </a:r>
          </a:p>
          <a:p>
            <a:r>
              <a:rPr lang="en-US" dirty="0" smtClean="0"/>
              <a:t>Decision Boundary: linear (vs. </a:t>
            </a:r>
            <a:r>
              <a:rPr lang="en-US" smtClean="0"/>
              <a:t>non-linear)</a:t>
            </a:r>
            <a:endParaRPr lang="de-CH" dirty="0" smtClean="0"/>
          </a:p>
          <a:p>
            <a:endParaRPr lang="de-CH" dirty="0"/>
          </a:p>
        </p:txBody>
      </p:sp>
      <p:pic>
        <p:nvPicPr>
          <p:cNvPr id="5" name="Grafik 4"/>
          <p:cNvPicPr>
            <a:picLocks noChangeAspect="1"/>
          </p:cNvPicPr>
          <p:nvPr/>
        </p:nvPicPr>
        <p:blipFill>
          <a:blip r:embed="rId2"/>
          <a:stretch>
            <a:fillRect/>
          </a:stretch>
        </p:blipFill>
        <p:spPr>
          <a:xfrm>
            <a:off x="7117976" y="4165797"/>
            <a:ext cx="4463304" cy="2505345"/>
          </a:xfrm>
          <a:prstGeom prst="rect">
            <a:avLst/>
          </a:prstGeom>
        </p:spPr>
      </p:pic>
    </p:spTree>
    <p:extLst>
      <p:ext uri="{BB962C8B-B14F-4D97-AF65-F5344CB8AC3E}">
        <p14:creationId xmlns:p14="http://schemas.microsoft.com/office/powerpoint/2010/main" val="406018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a:p>
        </p:txBody>
      </p:sp>
      <p:sp>
        <p:nvSpPr>
          <p:cNvPr id="3" name="Inhaltsplatzhalter 2"/>
          <p:cNvSpPr>
            <a:spLocks noGrp="1"/>
          </p:cNvSpPr>
          <p:nvPr>
            <p:ph idx="1"/>
          </p:nvPr>
        </p:nvSpPr>
        <p:spPr/>
        <p:txBody>
          <a:bodyPr/>
          <a:lstStyle/>
          <a:p>
            <a:r>
              <a:rPr lang="de-CH" dirty="0" smtClean="0"/>
              <a:t>https://towardsdatascience.com/a-friendly-introduction-to-support-vector-machines-svm-925b68c5a079</a:t>
            </a:r>
            <a:endParaRPr lang="de-CH" dirty="0"/>
          </a:p>
        </p:txBody>
      </p:sp>
      <p:pic>
        <p:nvPicPr>
          <p:cNvPr id="4" name="Grafik 3"/>
          <p:cNvPicPr>
            <a:picLocks noChangeAspect="1"/>
          </p:cNvPicPr>
          <p:nvPr/>
        </p:nvPicPr>
        <p:blipFill>
          <a:blip r:embed="rId2"/>
          <a:stretch>
            <a:fillRect/>
          </a:stretch>
        </p:blipFill>
        <p:spPr>
          <a:xfrm>
            <a:off x="838200" y="3210279"/>
            <a:ext cx="3019755" cy="2966684"/>
          </a:xfrm>
          <a:prstGeom prst="rect">
            <a:avLst/>
          </a:prstGeom>
        </p:spPr>
      </p:pic>
      <p:pic>
        <p:nvPicPr>
          <p:cNvPr id="5" name="Grafik 4"/>
          <p:cNvPicPr>
            <a:picLocks noChangeAspect="1"/>
          </p:cNvPicPr>
          <p:nvPr/>
        </p:nvPicPr>
        <p:blipFill>
          <a:blip r:embed="rId3"/>
          <a:stretch>
            <a:fillRect/>
          </a:stretch>
        </p:blipFill>
        <p:spPr>
          <a:xfrm>
            <a:off x="4282182" y="3207660"/>
            <a:ext cx="7657126" cy="3104240"/>
          </a:xfrm>
          <a:prstGeom prst="rect">
            <a:avLst/>
          </a:prstGeom>
        </p:spPr>
      </p:pic>
    </p:spTree>
    <p:extLst>
      <p:ext uri="{BB962C8B-B14F-4D97-AF65-F5344CB8AC3E}">
        <p14:creationId xmlns:p14="http://schemas.microsoft.com/office/powerpoint/2010/main" val="286830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Query</a:t>
            </a:r>
            <a:endParaRPr lang="de-CH" dirty="0"/>
          </a:p>
        </p:txBody>
      </p:sp>
      <p:sp>
        <p:nvSpPr>
          <p:cNvPr id="3" name="Inhaltsplatzhalter 2"/>
          <p:cNvSpPr>
            <a:spLocks noGrp="1"/>
          </p:cNvSpPr>
          <p:nvPr>
            <p:ph idx="1"/>
          </p:nvPr>
        </p:nvSpPr>
        <p:spPr/>
        <p:txBody>
          <a:bodyPr>
            <a:normAutofit fontScale="92500" lnSpcReduction="10000"/>
          </a:bodyPr>
          <a:lstStyle/>
          <a:p>
            <a:r>
              <a:rPr lang="en-US" dirty="0" smtClean="0"/>
              <a:t>I have an unordered set of two dimensional points, being the result of a image segmentation. The points when drawn together in a bitmap are a </a:t>
            </a:r>
            <a:r>
              <a:rPr lang="en-US" dirty="0" err="1" smtClean="0"/>
              <a:t>contigous</a:t>
            </a:r>
            <a:r>
              <a:rPr lang="en-US" dirty="0" smtClean="0"/>
              <a:t> region.</a:t>
            </a:r>
          </a:p>
          <a:p>
            <a:r>
              <a:rPr lang="en-US" dirty="0" smtClean="0"/>
              <a:t>I'd like to know which points are in it's (region) border.</a:t>
            </a:r>
          </a:p>
          <a:p>
            <a:r>
              <a:rPr lang="en-US" dirty="0" smtClean="0"/>
              <a:t>Classification problems need decision boundary </a:t>
            </a:r>
          </a:p>
          <a:p>
            <a:r>
              <a:rPr lang="en-US" dirty="0" smtClean="0"/>
              <a:t>The Decision Boundary separates the data-points into regions, which are actually the classes in which they belong.</a:t>
            </a:r>
          </a:p>
          <a:p>
            <a:r>
              <a:rPr lang="en-US" dirty="0" smtClean="0"/>
              <a:t>visualize the classification of the data-points in Feature Space</a:t>
            </a:r>
          </a:p>
          <a:p>
            <a:endParaRPr lang="en-US" dirty="0"/>
          </a:p>
          <a:p>
            <a:r>
              <a:rPr lang="en-US" dirty="0" smtClean="0">
                <a:hlinkClick r:id="rId2"/>
              </a:rPr>
              <a:t>https://towardsdatascience.com/decision-boundary-visualization-a-z-6a63ae9cca7d</a:t>
            </a:r>
            <a:r>
              <a:rPr lang="en-US" dirty="0" smtClean="0"/>
              <a:t> </a:t>
            </a:r>
          </a:p>
          <a:p>
            <a:endParaRPr lang="de-CH" dirty="0"/>
          </a:p>
        </p:txBody>
      </p:sp>
    </p:spTree>
    <p:extLst>
      <p:ext uri="{BB962C8B-B14F-4D97-AF65-F5344CB8AC3E}">
        <p14:creationId xmlns:p14="http://schemas.microsoft.com/office/powerpoint/2010/main" val="24016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Decision</a:t>
            </a:r>
            <a:r>
              <a:rPr lang="de-CH" dirty="0" smtClean="0"/>
              <a:t> </a:t>
            </a:r>
            <a:r>
              <a:rPr lang="de-CH" dirty="0" err="1" smtClean="0"/>
              <a:t>Boundary</a:t>
            </a:r>
            <a:endParaRPr lang="de-CH" dirty="0"/>
          </a:p>
        </p:txBody>
      </p:sp>
      <p:sp>
        <p:nvSpPr>
          <p:cNvPr id="3" name="Inhaltsplatzhalter 2"/>
          <p:cNvSpPr>
            <a:spLocks noGrp="1"/>
          </p:cNvSpPr>
          <p:nvPr>
            <p:ph idx="1"/>
          </p:nvPr>
        </p:nvSpPr>
        <p:spPr/>
        <p:txBody>
          <a:bodyPr/>
          <a:lstStyle/>
          <a:p>
            <a:r>
              <a:rPr lang="de-CH" dirty="0" smtClean="0"/>
              <a:t>Single-</a:t>
            </a:r>
            <a:r>
              <a:rPr lang="de-CH" dirty="0" err="1" smtClean="0"/>
              <a:t>line</a:t>
            </a:r>
            <a:r>
              <a:rPr lang="de-CH" dirty="0" smtClean="0"/>
              <a:t> </a:t>
            </a:r>
            <a:r>
              <a:rPr lang="de-CH" dirty="0" err="1" smtClean="0"/>
              <a:t>decision</a:t>
            </a:r>
            <a:r>
              <a:rPr lang="de-CH" dirty="0" smtClean="0"/>
              <a:t> </a:t>
            </a:r>
            <a:r>
              <a:rPr lang="de-CH" dirty="0" err="1" smtClean="0"/>
              <a:t>boundary</a:t>
            </a:r>
            <a:endParaRPr lang="de-CH" dirty="0" smtClean="0"/>
          </a:p>
          <a:p>
            <a:r>
              <a:rPr lang="de-CH" dirty="0" err="1" smtClean="0"/>
              <a:t>Contour-based</a:t>
            </a:r>
            <a:r>
              <a:rPr lang="de-CH" dirty="0" smtClean="0"/>
              <a:t> </a:t>
            </a:r>
            <a:r>
              <a:rPr lang="de-CH" dirty="0" err="1" smtClean="0"/>
              <a:t>decision</a:t>
            </a:r>
            <a:r>
              <a:rPr lang="de-CH" dirty="0" smtClean="0"/>
              <a:t> </a:t>
            </a:r>
            <a:r>
              <a:rPr lang="de-CH" dirty="0" err="1" smtClean="0"/>
              <a:t>boundary</a:t>
            </a:r>
            <a:endParaRPr lang="de-CH" dirty="0"/>
          </a:p>
        </p:txBody>
      </p:sp>
      <p:pic>
        <p:nvPicPr>
          <p:cNvPr id="4" name="Grafik 3"/>
          <p:cNvPicPr>
            <a:picLocks noChangeAspect="1"/>
          </p:cNvPicPr>
          <p:nvPr/>
        </p:nvPicPr>
        <p:blipFill>
          <a:blip r:embed="rId2"/>
          <a:stretch>
            <a:fillRect/>
          </a:stretch>
        </p:blipFill>
        <p:spPr>
          <a:xfrm>
            <a:off x="6805333" y="365125"/>
            <a:ext cx="5143500" cy="3743325"/>
          </a:xfrm>
          <a:prstGeom prst="rect">
            <a:avLst/>
          </a:prstGeom>
        </p:spPr>
      </p:pic>
    </p:spTree>
    <p:extLst>
      <p:ext uri="{BB962C8B-B14F-4D97-AF65-F5344CB8AC3E}">
        <p14:creationId xmlns:p14="http://schemas.microsoft.com/office/powerpoint/2010/main" val="31850265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Breitbild</PresentationFormat>
  <Paragraphs>23</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Task 1</vt:lpstr>
      <vt:lpstr>Task description</vt:lpstr>
      <vt:lpstr>PowerPoint-Präsentation</vt:lpstr>
      <vt:lpstr>Operationalization</vt:lpstr>
      <vt:lpstr>PowerPoint-Präsentation</vt:lpstr>
      <vt:lpstr>Query</vt:lpstr>
      <vt:lpstr>Decision Boundary</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Linda Samsinger (lsamsi)</dc:creator>
  <cp:lastModifiedBy>Linda Samsinger (lsamsi)</cp:lastModifiedBy>
  <cp:revision>11</cp:revision>
  <dcterms:created xsi:type="dcterms:W3CDTF">2020-04-04T09:06:15Z</dcterms:created>
  <dcterms:modified xsi:type="dcterms:W3CDTF">2020-04-04T09:46:09Z</dcterms:modified>
</cp:coreProperties>
</file>