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1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5" r:id="rId9"/>
    <p:sldId id="260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728F"/>
    <a:srgbClr val="EDBA62"/>
    <a:srgbClr val="ECEEF3"/>
    <a:srgbClr val="C54B46"/>
    <a:srgbClr val="2A4679"/>
    <a:srgbClr val="EFF6FF"/>
    <a:srgbClr val="578F9C"/>
    <a:srgbClr val="F44F54"/>
    <a:srgbClr val="F5312F"/>
    <a:srgbClr val="731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7T21:04:03.40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1,'0'0,"0"0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2C548-5301-4F2F-88F9-4A45160E9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D4F0DD-1ADE-4073-8F05-A76E3C464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8DF39D-EC17-4481-BFBA-ECA5763C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C3D6-A6F7-44A4-A0D4-0F0FEA04E701}" type="datetimeFigureOut">
              <a:rPr lang="de-CH" smtClean="0"/>
              <a:t>11.03.2020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B6C0E6-F2F8-4FCF-8BB6-29C88EB2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651672-D87E-4C70-AC74-61CFF096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B69-9A50-42B9-8707-24D85AF7B9D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9100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E7B147-6E58-4D4A-AE10-C455ED85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CE09B6-B27B-43DF-BB7C-EDB3109E3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B34737-8A4A-46F4-A7EB-1E97A608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C3D6-A6F7-44A4-A0D4-0F0FEA04E701}" type="datetimeFigureOut">
              <a:rPr lang="de-CH" smtClean="0"/>
              <a:t>11.03.2020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C18D08-ACE5-41A6-AD29-961EBAAB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E566E-C70F-4C3E-B0D8-11D50025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B69-9A50-42B9-8707-24D85AF7B9D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415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A8FB4BE-1118-4E75-819D-CBEEF7178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A841C9-8B11-4F0A-9E42-585C9C11E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5F9B9A-05EB-4303-AE3C-74896136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C3D6-A6F7-44A4-A0D4-0F0FEA04E701}" type="datetimeFigureOut">
              <a:rPr lang="de-CH" smtClean="0"/>
              <a:t>11.03.2020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5B34CC-6CED-4FE0-A98B-BE539973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4A1C04-F3F5-4B7C-9F12-3A36C119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B69-9A50-42B9-8707-24D85AF7B9D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0376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51A76-763D-4EAD-97F1-20FF796A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1A856-BB7A-407C-A883-06621958D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044444-87DE-4114-BF30-CB462AAF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C3D6-A6F7-44A4-A0D4-0F0FEA04E701}" type="datetimeFigureOut">
              <a:rPr lang="de-CH" smtClean="0"/>
              <a:t>11.03.2020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EC0052-2A78-43F8-ADEE-696D80DA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5BCD8C-7FCE-4D7E-BCF7-48EEE5B5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B69-9A50-42B9-8707-24D85AF7B9D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83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5EE42-35DF-4E38-8F94-79A4AA5B1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862156-9B18-4D64-9E29-2AF43577D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53D036-5ABC-4700-963B-CB0EE2C2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C3D6-A6F7-44A4-A0D4-0F0FEA04E701}" type="datetimeFigureOut">
              <a:rPr lang="de-CH" smtClean="0"/>
              <a:t>11.03.2020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28E7B-E2E7-4745-B6C7-5CDF16CE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C53B86-F0C4-46B3-8238-133A81A1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B69-9A50-42B9-8707-24D85AF7B9D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049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10354-FF4D-454A-AD29-DA80BD9A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1C1E36-7474-4E23-881C-0AF7C388D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92C7EB-70B1-4429-ACD9-79CA39B0B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853BCC-A0C8-444D-96D3-E693CF09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C3D6-A6F7-44A4-A0D4-0F0FEA04E701}" type="datetimeFigureOut">
              <a:rPr lang="de-CH" smtClean="0"/>
              <a:t>11.03.2020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1AF818-8B4C-4848-8D5A-E65D5B72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43AE3E-206D-40FF-8A0F-C86938A5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B69-9A50-42B9-8707-24D85AF7B9D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2475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1DFCA-EB08-4437-A6CB-D6F31463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A1C52A-FFA6-42FE-9C9B-90267246E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83F9E0-588D-4648-AE88-6D54FD1D5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80EDDB-D322-4DE6-8F73-11C616BAC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74B32E-7DC5-466D-966C-ED257B4C1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C1646C-6D9A-4E45-9980-DA711439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C3D6-A6F7-44A4-A0D4-0F0FEA04E701}" type="datetimeFigureOut">
              <a:rPr lang="de-CH" smtClean="0"/>
              <a:t>11.03.2020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85D6A4-0D2E-4C1E-A7E8-594C19F1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AA26245-DECA-4C92-9D38-46E4E6B7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B69-9A50-42B9-8707-24D85AF7B9D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5992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C2B19-4E72-41E8-9DEA-08BB497D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029DDF-624C-464C-886B-ECCB4A49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C3D6-A6F7-44A4-A0D4-0F0FEA04E701}" type="datetimeFigureOut">
              <a:rPr lang="de-CH" smtClean="0"/>
              <a:t>11.03.2020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26EAAB-4CFF-4115-B819-D5CB7A23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42D22A-C6DD-4239-970E-42F8ED9A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B69-9A50-42B9-8707-24D85AF7B9D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774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17B9A4-5D82-4A64-A3C7-04596FA4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C3D6-A6F7-44A4-A0D4-0F0FEA04E701}" type="datetimeFigureOut">
              <a:rPr lang="de-CH" smtClean="0"/>
              <a:t>11.03.2020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B13C56-0BA9-4228-818A-8D17644D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31EE4B-27C0-43C9-826D-CA7AE5CE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B69-9A50-42B9-8707-24D85AF7B9D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1372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AC487-E21C-4AF8-9AC3-62AA0A20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68837-BCE0-4E04-9064-86B2DF4C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F12385-A90F-467A-912A-54358541D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619667-18FB-4F98-92D5-10DA7738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C3D6-A6F7-44A4-A0D4-0F0FEA04E701}" type="datetimeFigureOut">
              <a:rPr lang="de-CH" smtClean="0"/>
              <a:t>11.03.2020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D9AC2F-1AC6-4F47-8A3A-08B58788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7AC45C-8D70-4A44-8B85-CE2152C0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B69-9A50-42B9-8707-24D85AF7B9D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002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5C19ED-E416-4B8B-87F0-5A8563CA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A9691AA-A977-4A7B-B5A7-9C442C718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7557B8-D406-44A4-8887-DB7652514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46A2D3-F072-43D6-9900-65476E8F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C3D6-A6F7-44A4-A0D4-0F0FEA04E701}" type="datetimeFigureOut">
              <a:rPr lang="de-CH" smtClean="0"/>
              <a:t>11.03.2020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EE9F8E-7D45-4617-A0E6-5E128DA9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D3DF91-8E19-444F-A4EB-B6DC5DAD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B69-9A50-42B9-8707-24D85AF7B9D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451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480423-8B48-4F45-8C88-AC6B3A90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F0E9D1-E47B-44EA-8F29-1062D803F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EF6D7B-11D6-476B-9272-635D61C72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8C3D6-A6F7-44A4-A0D4-0F0FEA04E701}" type="datetimeFigureOut">
              <a:rPr lang="de-CH" smtClean="0"/>
              <a:t>11.03.2020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9399B4-3A12-4489-8F10-9E58FA3D6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03ECBE-9CD0-4260-9FCA-E93F622B2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C1B69-9A50-42B9-8707-24D85AF7B9D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9750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customXml" Target="../ink/ink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62142-1B5F-435B-8AFC-66D7E5636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latin typeface="Bahnschrift SemiBold" panose="020B0502040204020203" pitchFamily="34" charset="0"/>
              </a:rPr>
              <a:t>Color Palettes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AC1B6F-03FF-41E5-BC2C-AF55E43DF9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Pattern Recognition and Classification for Image Conversion</a:t>
            </a:r>
          </a:p>
        </p:txBody>
      </p:sp>
    </p:spTree>
    <p:extLst>
      <p:ext uri="{BB962C8B-B14F-4D97-AF65-F5344CB8AC3E}">
        <p14:creationId xmlns:p14="http://schemas.microsoft.com/office/powerpoint/2010/main" val="319922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keywords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Image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analysis</a:t>
            </a:r>
            <a:endParaRPr lang="de-CH" dirty="0" smtClean="0"/>
          </a:p>
          <a:p>
            <a:r>
              <a:rPr lang="de-CH" dirty="0" err="1" smtClean="0"/>
              <a:t>Machine</a:t>
            </a:r>
            <a:r>
              <a:rPr lang="de-CH" dirty="0" smtClean="0"/>
              <a:t> </a:t>
            </a:r>
            <a:r>
              <a:rPr lang="de-CH" dirty="0" err="1" smtClean="0"/>
              <a:t>learning</a:t>
            </a:r>
            <a:endParaRPr lang="de-CH" dirty="0" smtClean="0"/>
          </a:p>
          <a:p>
            <a:r>
              <a:rPr lang="de-CH" dirty="0" smtClean="0"/>
              <a:t>Color </a:t>
            </a:r>
            <a:r>
              <a:rPr lang="de-CH" dirty="0" err="1" smtClean="0"/>
              <a:t>palette</a:t>
            </a:r>
            <a:endParaRPr lang="de-CH" dirty="0" smtClean="0"/>
          </a:p>
          <a:p>
            <a:r>
              <a:rPr lang="de-CH" dirty="0" smtClean="0"/>
              <a:t>Color </a:t>
            </a:r>
            <a:r>
              <a:rPr lang="de-CH" dirty="0" err="1" smtClean="0"/>
              <a:t>scheme</a:t>
            </a:r>
            <a:endParaRPr lang="de-CH" dirty="0" smtClean="0"/>
          </a:p>
          <a:p>
            <a:r>
              <a:rPr lang="de-CH" dirty="0" smtClean="0"/>
              <a:t>Color </a:t>
            </a:r>
            <a:r>
              <a:rPr lang="de-CH" dirty="0" err="1" smtClean="0"/>
              <a:t>contrast</a:t>
            </a:r>
            <a:endParaRPr lang="de-CH" dirty="0" smtClean="0"/>
          </a:p>
          <a:p>
            <a:r>
              <a:rPr lang="de-CH" dirty="0" err="1" smtClean="0"/>
              <a:t>colorization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712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7BF24-F998-40E6-92D1-D9288DF4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633"/>
            <a:ext cx="10515600" cy="1325563"/>
          </a:xfrm>
        </p:spPr>
        <p:txBody>
          <a:bodyPr/>
          <a:lstStyle/>
          <a:p>
            <a:r>
              <a:rPr lang="de-CH" dirty="0">
                <a:latin typeface="Bahnschrift SemiBold" panose="020B0502040204020203" pitchFamily="34" charset="0"/>
              </a:rPr>
              <a:t>Pattern Recognition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04F6FE1-685B-4578-ABD2-A36DC3CA0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961" y="2669699"/>
            <a:ext cx="1959407" cy="198576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9CAC6AE-768A-4165-9DF4-F51C9AE40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55" y="3998691"/>
            <a:ext cx="2010756" cy="203780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414C91C-21D9-43D4-BEA1-51F08735D9F2}"/>
              </a:ext>
            </a:extLst>
          </p:cNvPr>
          <p:cNvSpPr txBox="1"/>
          <p:nvPr/>
        </p:nvSpPr>
        <p:spPr>
          <a:xfrm>
            <a:off x="2826500" y="2057905"/>
            <a:ext cx="3318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Color palette name: red-blue</a:t>
            </a:r>
          </a:p>
          <a:p>
            <a:r>
              <a:rPr lang="de-CH" dirty="0"/>
              <a:t>Number of color patches: 5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6C7735-6DF0-4FCB-AC78-2CBE971C75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003"/>
          <a:stretch/>
        </p:blipFill>
        <p:spPr>
          <a:xfrm>
            <a:off x="763755" y="2057905"/>
            <a:ext cx="1892786" cy="172237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90F318B-4A9B-4C28-970F-5B91E3059674}"/>
              </a:ext>
            </a:extLst>
          </p:cNvPr>
          <p:cNvSpPr txBox="1"/>
          <p:nvPr/>
        </p:nvSpPr>
        <p:spPr>
          <a:xfrm>
            <a:off x="2869730" y="4439903"/>
            <a:ext cx="3318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Red-blue color palette</a:t>
            </a:r>
          </a:p>
          <a:p>
            <a:r>
              <a:rPr lang="de-CH" dirty="0"/>
              <a:t>Same color patches are data points in the color cube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A686E83-0DDB-4126-BCDF-8209806D7B71}"/>
              </a:ext>
            </a:extLst>
          </p:cNvPr>
          <p:cNvSpPr txBox="1"/>
          <p:nvPr/>
        </p:nvSpPr>
        <p:spPr>
          <a:xfrm>
            <a:off x="8664483" y="2798717"/>
            <a:ext cx="3318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Next, add more data points by extrapolating from function XYZ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E67990C-534A-44BF-A27E-09DA362333F9}"/>
              </a:ext>
            </a:extLst>
          </p:cNvPr>
          <p:cNvSpPr txBox="1"/>
          <p:nvPr/>
        </p:nvSpPr>
        <p:spPr>
          <a:xfrm>
            <a:off x="8709601" y="509651"/>
            <a:ext cx="3318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Pattern recognition: </a:t>
            </a:r>
          </a:p>
          <a:p>
            <a:r>
              <a:rPr lang="de-CH" dirty="0"/>
              <a:t>Find function XYZ or area  underlying all data points (=closure); for example,</a:t>
            </a:r>
          </a:p>
          <a:p>
            <a:r>
              <a:rPr lang="de-CH" dirty="0"/>
              <a:t>all planes in a 25 pixel interval starting from a cube’s square side contain all colors in the color palette</a:t>
            </a:r>
          </a:p>
          <a:p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6155B83-7BA4-46D5-9578-FEC05130CE44}"/>
              </a:ext>
            </a:extLst>
          </p:cNvPr>
          <p:cNvSpPr txBox="1"/>
          <p:nvPr/>
        </p:nvSpPr>
        <p:spPr>
          <a:xfrm>
            <a:off x="8664483" y="4901568"/>
            <a:ext cx="3318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Red-blue color palette</a:t>
            </a:r>
          </a:p>
          <a:p>
            <a:r>
              <a:rPr lang="de-CH" dirty="0"/>
              <a:t>New number of color patches: 10</a:t>
            </a:r>
          </a:p>
          <a:p>
            <a:endParaRPr lang="de-CH" dirty="0"/>
          </a:p>
          <a:p>
            <a:r>
              <a:rPr lang="de-CH" b="1" dirty="0"/>
              <a:t>Result</a:t>
            </a:r>
            <a:r>
              <a:rPr lang="de-CH" dirty="0"/>
              <a:t>: number of color patches has increased, the color palette is ideally fully defined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C57C5AF-0E8C-4B1E-9B7F-BCD790FD728D}"/>
              </a:ext>
            </a:extLst>
          </p:cNvPr>
          <p:cNvGrpSpPr/>
          <p:nvPr/>
        </p:nvGrpSpPr>
        <p:grpSpPr>
          <a:xfrm>
            <a:off x="6639889" y="4901568"/>
            <a:ext cx="1905510" cy="1747738"/>
            <a:chOff x="5783197" y="3849731"/>
            <a:chExt cx="1905510" cy="1747738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31675B89-5AA7-4A01-9ECB-32C4AA2BC0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9003"/>
            <a:stretch/>
          </p:blipFill>
          <p:spPr>
            <a:xfrm>
              <a:off x="5783197" y="3849731"/>
              <a:ext cx="1892786" cy="1722375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F4D010B5-E727-4A69-83CF-AD0CFF845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7273" y="5149966"/>
              <a:ext cx="170448" cy="447503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3967D685-5576-426A-A8BB-AEF216603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6211421" y="5257397"/>
              <a:ext cx="447503" cy="200113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3DC80D90-B108-4BF4-824A-A8F5AAB8F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48721" y="5143318"/>
              <a:ext cx="170448" cy="416907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C58150CB-4E8E-4CF4-8C9F-469FFC022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26985" y="5149966"/>
              <a:ext cx="170448" cy="418468"/>
            </a:xfrm>
            <a:prstGeom prst="rect">
              <a:avLst/>
            </a:prstGeom>
          </p:spPr>
        </p:pic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B9338E72-3D46-47B2-A303-1F7076CC4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95153" y="5151527"/>
              <a:ext cx="193554" cy="416907"/>
            </a:xfrm>
            <a:prstGeom prst="rect">
              <a:avLst/>
            </a:prstGeom>
          </p:spPr>
        </p:pic>
      </p:grp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C38C8D7-55FC-40CF-8067-0411C5A632FB}"/>
              </a:ext>
            </a:extLst>
          </p:cNvPr>
          <p:cNvCxnSpPr/>
          <p:nvPr/>
        </p:nvCxnSpPr>
        <p:spPr>
          <a:xfrm>
            <a:off x="947918" y="3686489"/>
            <a:ext cx="0" cy="50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7850A5B-4870-465F-966E-0C494F01C6CF}"/>
              </a:ext>
            </a:extLst>
          </p:cNvPr>
          <p:cNvCxnSpPr/>
          <p:nvPr/>
        </p:nvCxnSpPr>
        <p:spPr>
          <a:xfrm>
            <a:off x="1365494" y="3780280"/>
            <a:ext cx="387096" cy="123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992207D-7131-4243-95D7-2C3CBD13DE20}"/>
              </a:ext>
            </a:extLst>
          </p:cNvPr>
          <p:cNvCxnSpPr>
            <a:stCxn id="8" idx="2"/>
          </p:cNvCxnSpPr>
          <p:nvPr/>
        </p:nvCxnSpPr>
        <p:spPr>
          <a:xfrm>
            <a:off x="1710148" y="3780280"/>
            <a:ext cx="627658" cy="728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2D075A7-2877-4553-903A-1F7A9D7DDAEC}"/>
              </a:ext>
            </a:extLst>
          </p:cNvPr>
          <p:cNvCxnSpPr/>
          <p:nvPr/>
        </p:nvCxnSpPr>
        <p:spPr>
          <a:xfrm flipH="1">
            <a:off x="1208867" y="3780280"/>
            <a:ext cx="888377" cy="175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EAA47FA-B79C-4BBE-AE81-336937592778}"/>
              </a:ext>
            </a:extLst>
          </p:cNvPr>
          <p:cNvCxnSpPr/>
          <p:nvPr/>
        </p:nvCxnSpPr>
        <p:spPr>
          <a:xfrm flipH="1">
            <a:off x="1118392" y="3780280"/>
            <a:ext cx="1390766" cy="123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DCF7FD78-CC36-423B-A05B-726C0113CC2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954" r="40717"/>
          <a:stretch/>
        </p:blipFill>
        <p:spPr>
          <a:xfrm rot="5400000">
            <a:off x="7106957" y="834772"/>
            <a:ext cx="930885" cy="1381125"/>
          </a:xfrm>
          <a:prstGeom prst="rect">
            <a:avLst/>
          </a:prstGeom>
        </p:spPr>
      </p:pic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2AD2F1B-A66F-401D-990C-FE710F896049}"/>
              </a:ext>
            </a:extLst>
          </p:cNvPr>
          <p:cNvCxnSpPr>
            <a:cxnSpLocks/>
          </p:cNvCxnSpPr>
          <p:nvPr/>
        </p:nvCxnSpPr>
        <p:spPr>
          <a:xfrm flipH="1">
            <a:off x="6823965" y="1551693"/>
            <a:ext cx="140943" cy="126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B0258FA-98FE-4A92-A78E-FC9A2B546137}"/>
              </a:ext>
            </a:extLst>
          </p:cNvPr>
          <p:cNvCxnSpPr>
            <a:cxnSpLocks/>
          </p:cNvCxnSpPr>
          <p:nvPr/>
        </p:nvCxnSpPr>
        <p:spPr>
          <a:xfrm>
            <a:off x="7123789" y="1936791"/>
            <a:ext cx="1284460" cy="257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4FE8EE31-224C-473B-9436-BDBE5CB82789}"/>
              </a:ext>
            </a:extLst>
          </p:cNvPr>
          <p:cNvCxnSpPr/>
          <p:nvPr/>
        </p:nvCxnSpPr>
        <p:spPr>
          <a:xfrm flipH="1">
            <a:off x="6787576" y="1059891"/>
            <a:ext cx="504288" cy="345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A00E5F77-1AD9-4A44-91FC-147AD7F8526A}"/>
              </a:ext>
            </a:extLst>
          </p:cNvPr>
          <p:cNvCxnSpPr>
            <a:cxnSpLocks/>
          </p:cNvCxnSpPr>
          <p:nvPr/>
        </p:nvCxnSpPr>
        <p:spPr>
          <a:xfrm>
            <a:off x="7391921" y="1435912"/>
            <a:ext cx="1016328" cy="138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F3EFF7AC-5F27-4B64-866B-31F2BBF6C239}"/>
              </a:ext>
            </a:extLst>
          </p:cNvPr>
          <p:cNvSpPr/>
          <p:nvPr/>
        </p:nvSpPr>
        <p:spPr>
          <a:xfrm>
            <a:off x="892672" y="1191480"/>
            <a:ext cx="5203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OQTMQO+HelveticaNeue"/>
              </a:rPr>
              <a:t>Task 1: </a:t>
            </a:r>
            <a:r>
              <a:rPr lang="en-US" dirty="0">
                <a:solidFill>
                  <a:srgbClr val="000000"/>
                </a:solidFill>
                <a:latin typeface="OQTMQO+HelveticaNeue"/>
              </a:rPr>
              <a:t>Extend a given color palette to all possible palette colors </a:t>
            </a:r>
            <a:endParaRPr lang="de-CH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CB340E8D-3FAB-422E-BC18-0AA9ABDCA9FB}"/>
              </a:ext>
            </a:extLst>
          </p:cNvPr>
          <p:cNvSpPr txBox="1"/>
          <p:nvPr/>
        </p:nvSpPr>
        <p:spPr>
          <a:xfrm>
            <a:off x="789430" y="3391026"/>
            <a:ext cx="195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1     2     3     4     5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070CC18-F0BE-4593-AB8E-BD4D46DA3F5E}"/>
              </a:ext>
            </a:extLst>
          </p:cNvPr>
          <p:cNvSpPr txBox="1"/>
          <p:nvPr/>
        </p:nvSpPr>
        <p:spPr>
          <a:xfrm>
            <a:off x="6639889" y="6500714"/>
            <a:ext cx="198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1 2 3 4 5 6 7 8 9 10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9136647-0FE6-43D1-94D4-5F1AD9598712}"/>
              </a:ext>
            </a:extLst>
          </p:cNvPr>
          <p:cNvSpPr txBox="1"/>
          <p:nvPr/>
        </p:nvSpPr>
        <p:spPr>
          <a:xfrm>
            <a:off x="278387" y="2493368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1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FBB7FB7-8EB1-41B1-A0F6-B7CDB7FE93A8}"/>
              </a:ext>
            </a:extLst>
          </p:cNvPr>
          <p:cNvSpPr txBox="1"/>
          <p:nvPr/>
        </p:nvSpPr>
        <p:spPr>
          <a:xfrm>
            <a:off x="278387" y="4655465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2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5497985-DBBD-45A7-85C9-F221A6A09AED}"/>
              </a:ext>
            </a:extLst>
          </p:cNvPr>
          <p:cNvSpPr txBox="1"/>
          <p:nvPr/>
        </p:nvSpPr>
        <p:spPr>
          <a:xfrm>
            <a:off x="6119438" y="1173524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3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496BF37-CB2D-450B-AE35-7373937F79B9}"/>
              </a:ext>
            </a:extLst>
          </p:cNvPr>
          <p:cNvSpPr txBox="1"/>
          <p:nvPr/>
        </p:nvSpPr>
        <p:spPr>
          <a:xfrm>
            <a:off x="6119438" y="3353412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4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2543BDCC-D09E-47DE-802D-13B3E8FDF2AD}"/>
              </a:ext>
            </a:extLst>
          </p:cNvPr>
          <p:cNvSpPr txBox="1"/>
          <p:nvPr/>
        </p:nvSpPr>
        <p:spPr>
          <a:xfrm>
            <a:off x="6119438" y="5451722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5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3153905" y="6185539"/>
            <a:ext cx="2092271" cy="4703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200" dirty="0" smtClean="0"/>
              <a:t>Not in Prof. </a:t>
            </a:r>
            <a:r>
              <a:rPr lang="de-CH" sz="1200" dirty="0" err="1" smtClean="0"/>
              <a:t>Flückiger’s</a:t>
            </a:r>
            <a:r>
              <a:rPr lang="de-CH" sz="1200" dirty="0" smtClean="0"/>
              <a:t> </a:t>
            </a:r>
            <a:r>
              <a:rPr lang="de-CH" sz="1200" dirty="0" err="1" smtClean="0"/>
              <a:t>interest</a:t>
            </a:r>
            <a:r>
              <a:rPr lang="de-CH" sz="1200" dirty="0" smtClean="0"/>
              <a:t> – still </a:t>
            </a:r>
            <a:r>
              <a:rPr lang="de-CH" sz="1200" dirty="0" err="1" smtClean="0"/>
              <a:t>doable</a:t>
            </a:r>
            <a:r>
              <a:rPr lang="de-CH" sz="1200" dirty="0" smtClean="0"/>
              <a:t>? 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23336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7BF24-F998-40E6-92D1-D9288DF4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633"/>
            <a:ext cx="10515600" cy="1325563"/>
          </a:xfrm>
        </p:spPr>
        <p:txBody>
          <a:bodyPr/>
          <a:lstStyle/>
          <a:p>
            <a:r>
              <a:rPr lang="de-CH" dirty="0">
                <a:latin typeface="Bahnschrift SemiBold" panose="020B0502040204020203" pitchFamily="34" charset="0"/>
              </a:rPr>
              <a:t>Classification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14C91C-21D9-43D4-BEA1-51F08735D9F2}"/>
              </a:ext>
            </a:extLst>
          </p:cNvPr>
          <p:cNvSpPr txBox="1"/>
          <p:nvPr/>
        </p:nvSpPr>
        <p:spPr>
          <a:xfrm>
            <a:off x="911786" y="1699377"/>
            <a:ext cx="3343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Question</a:t>
            </a:r>
            <a:r>
              <a:rPr lang="de-CH" dirty="0"/>
              <a:t>: Which color palette can we classify this image into? 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6C7735-6DF0-4FCB-AC78-2CBE971C7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227"/>
          <a:stretch/>
        </p:blipFill>
        <p:spPr>
          <a:xfrm>
            <a:off x="1186874" y="2644607"/>
            <a:ext cx="1892786" cy="1301723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F3EFF7AC-5F27-4B64-866B-31F2BBF6C239}"/>
              </a:ext>
            </a:extLst>
          </p:cNvPr>
          <p:cNvSpPr/>
          <p:nvPr/>
        </p:nvSpPr>
        <p:spPr>
          <a:xfrm>
            <a:off x="871903" y="1143069"/>
            <a:ext cx="5590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OQTMQO+HelveticaNeue"/>
              </a:rPr>
              <a:t>Task 2: </a:t>
            </a:r>
            <a:r>
              <a:rPr lang="en-US" dirty="0"/>
              <a:t>Classify an image into a set of given color palettes </a:t>
            </a:r>
            <a:endParaRPr lang="de-CH" dirty="0"/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43C77D12-94F0-41AE-8C5B-16F366263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73" b="9003"/>
          <a:stretch/>
        </p:blipFill>
        <p:spPr>
          <a:xfrm>
            <a:off x="1186874" y="5698767"/>
            <a:ext cx="1892786" cy="44526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88CB070-4585-49E6-B366-7F2B5D2A1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874" y="4554132"/>
            <a:ext cx="1892786" cy="45110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750237B-ADA8-40BF-B788-02073AD2A1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788"/>
          <a:stretch/>
        </p:blipFill>
        <p:spPr>
          <a:xfrm>
            <a:off x="1186874" y="5147814"/>
            <a:ext cx="1892786" cy="408376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D220CEF-71A4-4965-8D79-FE1438B41BF7}"/>
              </a:ext>
            </a:extLst>
          </p:cNvPr>
          <p:cNvSpPr txBox="1"/>
          <p:nvPr/>
        </p:nvSpPr>
        <p:spPr>
          <a:xfrm>
            <a:off x="708586" y="4613338"/>
            <a:ext cx="40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A. </a:t>
            </a:r>
          </a:p>
          <a:p>
            <a:endParaRPr lang="de-CH" dirty="0"/>
          </a:p>
          <a:p>
            <a:r>
              <a:rPr lang="de-CH" dirty="0"/>
              <a:t>B. </a:t>
            </a:r>
          </a:p>
          <a:p>
            <a:endParaRPr lang="de-CH" dirty="0"/>
          </a:p>
          <a:p>
            <a:r>
              <a:rPr lang="de-CH" dirty="0"/>
              <a:t>C.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BE8113C-1976-47F4-9D51-8360F6694EBA}"/>
              </a:ext>
            </a:extLst>
          </p:cNvPr>
          <p:cNvSpPr txBox="1"/>
          <p:nvPr/>
        </p:nvSpPr>
        <p:spPr>
          <a:xfrm>
            <a:off x="4581237" y="1631201"/>
            <a:ext cx="3343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Derive superpixels through generalization of colors for each object in the image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AD1D8E66-8B22-42E6-A0E1-13F0407E9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227"/>
          <a:stretch/>
        </p:blipFill>
        <p:spPr>
          <a:xfrm>
            <a:off x="4682837" y="2635025"/>
            <a:ext cx="1892786" cy="1301723"/>
          </a:xfrm>
          <a:prstGeom prst="rect">
            <a:avLst/>
          </a:prstGeom>
        </p:spPr>
      </p:pic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395C2BAE-2DCF-455C-8794-73646DEB8CFE}"/>
              </a:ext>
            </a:extLst>
          </p:cNvPr>
          <p:cNvSpPr/>
          <p:nvPr/>
        </p:nvSpPr>
        <p:spPr>
          <a:xfrm>
            <a:off x="4581237" y="2635025"/>
            <a:ext cx="1625600" cy="750674"/>
          </a:xfrm>
          <a:custGeom>
            <a:avLst/>
            <a:gdLst>
              <a:gd name="connsiteX0" fmla="*/ 46181 w 1625600"/>
              <a:gd name="connsiteY0" fmla="*/ 732202 h 750674"/>
              <a:gd name="connsiteX1" fmla="*/ 314036 w 1625600"/>
              <a:gd name="connsiteY1" fmla="*/ 741438 h 750674"/>
              <a:gd name="connsiteX2" fmla="*/ 360218 w 1625600"/>
              <a:gd name="connsiteY2" fmla="*/ 750674 h 750674"/>
              <a:gd name="connsiteX3" fmla="*/ 443345 w 1625600"/>
              <a:gd name="connsiteY3" fmla="*/ 741438 h 750674"/>
              <a:gd name="connsiteX4" fmla="*/ 646545 w 1625600"/>
              <a:gd name="connsiteY4" fmla="*/ 713729 h 750674"/>
              <a:gd name="connsiteX5" fmla="*/ 674254 w 1625600"/>
              <a:gd name="connsiteY5" fmla="*/ 704493 h 750674"/>
              <a:gd name="connsiteX6" fmla="*/ 794327 w 1625600"/>
              <a:gd name="connsiteY6" fmla="*/ 695256 h 750674"/>
              <a:gd name="connsiteX7" fmla="*/ 923636 w 1625600"/>
              <a:gd name="connsiteY7" fmla="*/ 667547 h 750674"/>
              <a:gd name="connsiteX8" fmla="*/ 1034472 w 1625600"/>
              <a:gd name="connsiteY8" fmla="*/ 630602 h 750674"/>
              <a:gd name="connsiteX9" fmla="*/ 1062181 w 1625600"/>
              <a:gd name="connsiteY9" fmla="*/ 621365 h 750674"/>
              <a:gd name="connsiteX10" fmla="*/ 1089890 w 1625600"/>
              <a:gd name="connsiteY10" fmla="*/ 612129 h 750674"/>
              <a:gd name="connsiteX11" fmla="*/ 1117600 w 1625600"/>
              <a:gd name="connsiteY11" fmla="*/ 593656 h 750674"/>
              <a:gd name="connsiteX12" fmla="*/ 1145309 w 1625600"/>
              <a:gd name="connsiteY12" fmla="*/ 565947 h 750674"/>
              <a:gd name="connsiteX13" fmla="*/ 1173018 w 1625600"/>
              <a:gd name="connsiteY13" fmla="*/ 556711 h 750674"/>
              <a:gd name="connsiteX14" fmla="*/ 1191490 w 1625600"/>
              <a:gd name="connsiteY14" fmla="*/ 529002 h 750674"/>
              <a:gd name="connsiteX15" fmla="*/ 1200727 w 1625600"/>
              <a:gd name="connsiteY15" fmla="*/ 501293 h 750674"/>
              <a:gd name="connsiteX16" fmla="*/ 1228436 w 1625600"/>
              <a:gd name="connsiteY16" fmla="*/ 492056 h 750674"/>
              <a:gd name="connsiteX17" fmla="*/ 1237672 w 1625600"/>
              <a:gd name="connsiteY17" fmla="*/ 464347 h 750674"/>
              <a:gd name="connsiteX18" fmla="*/ 1293090 w 1625600"/>
              <a:gd name="connsiteY18" fmla="*/ 445874 h 750674"/>
              <a:gd name="connsiteX19" fmla="*/ 1339272 w 1625600"/>
              <a:gd name="connsiteY19" fmla="*/ 390456 h 750674"/>
              <a:gd name="connsiteX20" fmla="*/ 1385454 w 1625600"/>
              <a:gd name="connsiteY20" fmla="*/ 344274 h 750674"/>
              <a:gd name="connsiteX21" fmla="*/ 1422400 w 1625600"/>
              <a:gd name="connsiteY21" fmla="*/ 298093 h 750674"/>
              <a:gd name="connsiteX22" fmla="*/ 1459345 w 1625600"/>
              <a:gd name="connsiteY22" fmla="*/ 242674 h 750674"/>
              <a:gd name="connsiteX23" fmla="*/ 1487054 w 1625600"/>
              <a:gd name="connsiteY23" fmla="*/ 224202 h 750674"/>
              <a:gd name="connsiteX24" fmla="*/ 1514763 w 1625600"/>
              <a:gd name="connsiteY24" fmla="*/ 196493 h 750674"/>
              <a:gd name="connsiteX25" fmla="*/ 1542472 w 1625600"/>
              <a:gd name="connsiteY25" fmla="*/ 187256 h 750674"/>
              <a:gd name="connsiteX26" fmla="*/ 1570181 w 1625600"/>
              <a:gd name="connsiteY26" fmla="*/ 131838 h 750674"/>
              <a:gd name="connsiteX27" fmla="*/ 1597890 w 1625600"/>
              <a:gd name="connsiteY27" fmla="*/ 113365 h 750674"/>
              <a:gd name="connsiteX28" fmla="*/ 1625600 w 1625600"/>
              <a:gd name="connsiteY28" fmla="*/ 57947 h 750674"/>
              <a:gd name="connsiteX29" fmla="*/ 1616363 w 1625600"/>
              <a:gd name="connsiteY29" fmla="*/ 2529 h 750674"/>
              <a:gd name="connsiteX30" fmla="*/ 1560945 w 1625600"/>
              <a:gd name="connsiteY30" fmla="*/ 21002 h 750674"/>
              <a:gd name="connsiteX31" fmla="*/ 1533236 w 1625600"/>
              <a:gd name="connsiteY31" fmla="*/ 30238 h 750674"/>
              <a:gd name="connsiteX32" fmla="*/ 1385454 w 1625600"/>
              <a:gd name="connsiteY32" fmla="*/ 39474 h 750674"/>
              <a:gd name="connsiteX33" fmla="*/ 1256145 w 1625600"/>
              <a:gd name="connsiteY33" fmla="*/ 48711 h 750674"/>
              <a:gd name="connsiteX34" fmla="*/ 886690 w 1625600"/>
              <a:gd name="connsiteY34" fmla="*/ 39474 h 750674"/>
              <a:gd name="connsiteX35" fmla="*/ 849745 w 1625600"/>
              <a:gd name="connsiteY35" fmla="*/ 30238 h 750674"/>
              <a:gd name="connsiteX36" fmla="*/ 785090 w 1625600"/>
              <a:gd name="connsiteY36" fmla="*/ 21002 h 750674"/>
              <a:gd name="connsiteX37" fmla="*/ 526472 w 1625600"/>
              <a:gd name="connsiteY37" fmla="*/ 2529 h 750674"/>
              <a:gd name="connsiteX38" fmla="*/ 387927 w 1625600"/>
              <a:gd name="connsiteY38" fmla="*/ 11765 h 750674"/>
              <a:gd name="connsiteX39" fmla="*/ 0 w 1625600"/>
              <a:gd name="connsiteY39" fmla="*/ 11765 h 750674"/>
              <a:gd name="connsiteX40" fmla="*/ 36945 w 1625600"/>
              <a:gd name="connsiteY40" fmla="*/ 48711 h 750674"/>
              <a:gd name="connsiteX41" fmla="*/ 55418 w 1625600"/>
              <a:gd name="connsiteY41" fmla="*/ 76420 h 750674"/>
              <a:gd name="connsiteX42" fmla="*/ 73890 w 1625600"/>
              <a:gd name="connsiteY42" fmla="*/ 362747 h 750674"/>
              <a:gd name="connsiteX43" fmla="*/ 92363 w 1625600"/>
              <a:gd name="connsiteY43" fmla="*/ 492056 h 750674"/>
              <a:gd name="connsiteX44" fmla="*/ 101600 w 1625600"/>
              <a:gd name="connsiteY44" fmla="*/ 556711 h 750674"/>
              <a:gd name="connsiteX45" fmla="*/ 83127 w 1625600"/>
              <a:gd name="connsiteY45" fmla="*/ 741438 h 750674"/>
              <a:gd name="connsiteX46" fmla="*/ 46181 w 1625600"/>
              <a:gd name="connsiteY46" fmla="*/ 732202 h 75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625600" h="750674">
                <a:moveTo>
                  <a:pt x="46181" y="732202"/>
                </a:moveTo>
                <a:cubicBezTo>
                  <a:pt x="84666" y="732202"/>
                  <a:pt x="224852" y="736192"/>
                  <a:pt x="314036" y="741438"/>
                </a:cubicBezTo>
                <a:cubicBezTo>
                  <a:pt x="329708" y="742360"/>
                  <a:pt x="344519" y="750674"/>
                  <a:pt x="360218" y="750674"/>
                </a:cubicBezTo>
                <a:cubicBezTo>
                  <a:pt x="388098" y="750674"/>
                  <a:pt x="415664" y="744760"/>
                  <a:pt x="443345" y="741438"/>
                </a:cubicBezTo>
                <a:cubicBezTo>
                  <a:pt x="451174" y="740499"/>
                  <a:pt x="601964" y="723636"/>
                  <a:pt x="646545" y="713729"/>
                </a:cubicBezTo>
                <a:cubicBezTo>
                  <a:pt x="656049" y="711617"/>
                  <a:pt x="664593" y="705701"/>
                  <a:pt x="674254" y="704493"/>
                </a:cubicBezTo>
                <a:cubicBezTo>
                  <a:pt x="714087" y="699514"/>
                  <a:pt x="754303" y="698335"/>
                  <a:pt x="794327" y="695256"/>
                </a:cubicBezTo>
                <a:cubicBezTo>
                  <a:pt x="873293" y="668933"/>
                  <a:pt x="830423" y="679198"/>
                  <a:pt x="923636" y="667547"/>
                </a:cubicBezTo>
                <a:lnTo>
                  <a:pt x="1034472" y="630602"/>
                </a:lnTo>
                <a:lnTo>
                  <a:pt x="1062181" y="621365"/>
                </a:lnTo>
                <a:lnTo>
                  <a:pt x="1089890" y="612129"/>
                </a:lnTo>
                <a:cubicBezTo>
                  <a:pt x="1099127" y="605971"/>
                  <a:pt x="1109072" y="600763"/>
                  <a:pt x="1117600" y="593656"/>
                </a:cubicBezTo>
                <a:cubicBezTo>
                  <a:pt x="1127635" y="585294"/>
                  <a:pt x="1134441" y="573193"/>
                  <a:pt x="1145309" y="565947"/>
                </a:cubicBezTo>
                <a:cubicBezTo>
                  <a:pt x="1153410" y="560547"/>
                  <a:pt x="1163782" y="559790"/>
                  <a:pt x="1173018" y="556711"/>
                </a:cubicBezTo>
                <a:cubicBezTo>
                  <a:pt x="1179175" y="547475"/>
                  <a:pt x="1186526" y="538931"/>
                  <a:pt x="1191490" y="529002"/>
                </a:cubicBezTo>
                <a:cubicBezTo>
                  <a:pt x="1195844" y="520294"/>
                  <a:pt x="1193843" y="508177"/>
                  <a:pt x="1200727" y="501293"/>
                </a:cubicBezTo>
                <a:cubicBezTo>
                  <a:pt x="1207611" y="494409"/>
                  <a:pt x="1219200" y="495135"/>
                  <a:pt x="1228436" y="492056"/>
                </a:cubicBezTo>
                <a:cubicBezTo>
                  <a:pt x="1231515" y="482820"/>
                  <a:pt x="1229750" y="470006"/>
                  <a:pt x="1237672" y="464347"/>
                </a:cubicBezTo>
                <a:cubicBezTo>
                  <a:pt x="1253517" y="453029"/>
                  <a:pt x="1293090" y="445874"/>
                  <a:pt x="1293090" y="445874"/>
                </a:cubicBezTo>
                <a:cubicBezTo>
                  <a:pt x="1338955" y="377078"/>
                  <a:pt x="1280008" y="461573"/>
                  <a:pt x="1339272" y="390456"/>
                </a:cubicBezTo>
                <a:cubicBezTo>
                  <a:pt x="1377757" y="344274"/>
                  <a:pt x="1334654" y="378141"/>
                  <a:pt x="1385454" y="344274"/>
                </a:cubicBezTo>
                <a:cubicBezTo>
                  <a:pt x="1406254" y="281872"/>
                  <a:pt x="1377407" y="349514"/>
                  <a:pt x="1422400" y="298093"/>
                </a:cubicBezTo>
                <a:cubicBezTo>
                  <a:pt x="1437020" y="281385"/>
                  <a:pt x="1440872" y="254989"/>
                  <a:pt x="1459345" y="242674"/>
                </a:cubicBezTo>
                <a:cubicBezTo>
                  <a:pt x="1468581" y="236517"/>
                  <a:pt x="1478526" y="231308"/>
                  <a:pt x="1487054" y="224202"/>
                </a:cubicBezTo>
                <a:cubicBezTo>
                  <a:pt x="1497089" y="215840"/>
                  <a:pt x="1503895" y="203739"/>
                  <a:pt x="1514763" y="196493"/>
                </a:cubicBezTo>
                <a:cubicBezTo>
                  <a:pt x="1522864" y="191092"/>
                  <a:pt x="1533236" y="190335"/>
                  <a:pt x="1542472" y="187256"/>
                </a:cubicBezTo>
                <a:cubicBezTo>
                  <a:pt x="1549984" y="164721"/>
                  <a:pt x="1552278" y="149742"/>
                  <a:pt x="1570181" y="131838"/>
                </a:cubicBezTo>
                <a:cubicBezTo>
                  <a:pt x="1578030" y="123988"/>
                  <a:pt x="1588654" y="119523"/>
                  <a:pt x="1597890" y="113365"/>
                </a:cubicBezTo>
                <a:cubicBezTo>
                  <a:pt x="1607229" y="99356"/>
                  <a:pt x="1625600" y="77066"/>
                  <a:pt x="1625600" y="57947"/>
                </a:cubicBezTo>
                <a:cubicBezTo>
                  <a:pt x="1625600" y="39219"/>
                  <a:pt x="1619442" y="21002"/>
                  <a:pt x="1616363" y="2529"/>
                </a:cubicBezTo>
                <a:lnTo>
                  <a:pt x="1560945" y="21002"/>
                </a:lnTo>
                <a:lnTo>
                  <a:pt x="1533236" y="30238"/>
                </a:lnTo>
                <a:cubicBezTo>
                  <a:pt x="1467942" y="73768"/>
                  <a:pt x="1531727" y="39474"/>
                  <a:pt x="1385454" y="39474"/>
                </a:cubicBezTo>
                <a:cubicBezTo>
                  <a:pt x="1342241" y="39474"/>
                  <a:pt x="1299248" y="45632"/>
                  <a:pt x="1256145" y="48711"/>
                </a:cubicBezTo>
                <a:cubicBezTo>
                  <a:pt x="1132993" y="45632"/>
                  <a:pt x="1009753" y="45068"/>
                  <a:pt x="886690" y="39474"/>
                </a:cubicBezTo>
                <a:cubicBezTo>
                  <a:pt x="874009" y="38898"/>
                  <a:pt x="862234" y="32509"/>
                  <a:pt x="849745" y="30238"/>
                </a:cubicBezTo>
                <a:cubicBezTo>
                  <a:pt x="828326" y="26344"/>
                  <a:pt x="806791" y="22738"/>
                  <a:pt x="785090" y="21002"/>
                </a:cubicBezTo>
                <a:cubicBezTo>
                  <a:pt x="346944" y="-14050"/>
                  <a:pt x="808413" y="30722"/>
                  <a:pt x="526472" y="2529"/>
                </a:cubicBezTo>
                <a:cubicBezTo>
                  <a:pt x="480290" y="5608"/>
                  <a:pt x="434211" y="11765"/>
                  <a:pt x="387927" y="11765"/>
                </a:cubicBezTo>
                <a:cubicBezTo>
                  <a:pt x="-26113" y="11765"/>
                  <a:pt x="185308" y="-14707"/>
                  <a:pt x="0" y="11765"/>
                </a:cubicBezTo>
                <a:cubicBezTo>
                  <a:pt x="20151" y="72220"/>
                  <a:pt x="-7836" y="12885"/>
                  <a:pt x="36945" y="48711"/>
                </a:cubicBezTo>
                <a:cubicBezTo>
                  <a:pt x="45613" y="55646"/>
                  <a:pt x="49260" y="67184"/>
                  <a:pt x="55418" y="76420"/>
                </a:cubicBezTo>
                <a:cubicBezTo>
                  <a:pt x="71450" y="445160"/>
                  <a:pt x="53861" y="172471"/>
                  <a:pt x="73890" y="362747"/>
                </a:cubicBezTo>
                <a:cubicBezTo>
                  <a:pt x="86343" y="481046"/>
                  <a:pt x="71705" y="430081"/>
                  <a:pt x="92363" y="492056"/>
                </a:cubicBezTo>
                <a:cubicBezTo>
                  <a:pt x="95442" y="513608"/>
                  <a:pt x="101600" y="534941"/>
                  <a:pt x="101600" y="556711"/>
                </a:cubicBezTo>
                <a:cubicBezTo>
                  <a:pt x="101600" y="629398"/>
                  <a:pt x="107121" y="681454"/>
                  <a:pt x="83127" y="741438"/>
                </a:cubicBezTo>
                <a:cubicBezTo>
                  <a:pt x="80570" y="747830"/>
                  <a:pt x="7696" y="732202"/>
                  <a:pt x="46181" y="732202"/>
                </a:cubicBezTo>
                <a:close/>
              </a:path>
            </a:pathLst>
          </a:custGeom>
          <a:solidFill>
            <a:srgbClr val="F44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0D5DCA24-80F3-429C-AC1D-24C1C504E34F}"/>
              </a:ext>
            </a:extLst>
          </p:cNvPr>
          <p:cNvSpPr/>
          <p:nvPr/>
        </p:nvSpPr>
        <p:spPr>
          <a:xfrm>
            <a:off x="4682837" y="2635025"/>
            <a:ext cx="1921164" cy="1311305"/>
          </a:xfrm>
          <a:custGeom>
            <a:avLst/>
            <a:gdLst>
              <a:gd name="connsiteX0" fmla="*/ 0 w 1921164"/>
              <a:gd name="connsiteY0" fmla="*/ 784832 h 1311305"/>
              <a:gd name="connsiteX1" fmla="*/ 9237 w 1921164"/>
              <a:gd name="connsiteY1" fmla="*/ 1172760 h 1311305"/>
              <a:gd name="connsiteX2" fmla="*/ 18473 w 1921164"/>
              <a:gd name="connsiteY2" fmla="*/ 1265123 h 1311305"/>
              <a:gd name="connsiteX3" fmla="*/ 36946 w 1921164"/>
              <a:gd name="connsiteY3" fmla="*/ 1237414 h 1311305"/>
              <a:gd name="connsiteX4" fmla="*/ 92364 w 1921164"/>
              <a:gd name="connsiteY4" fmla="*/ 1218941 h 1311305"/>
              <a:gd name="connsiteX5" fmla="*/ 295564 w 1921164"/>
              <a:gd name="connsiteY5" fmla="*/ 1237414 h 1311305"/>
              <a:gd name="connsiteX6" fmla="*/ 350982 w 1921164"/>
              <a:gd name="connsiteY6" fmla="*/ 1255887 h 1311305"/>
              <a:gd name="connsiteX7" fmla="*/ 406400 w 1921164"/>
              <a:gd name="connsiteY7" fmla="*/ 1274360 h 1311305"/>
              <a:gd name="connsiteX8" fmla="*/ 434110 w 1921164"/>
              <a:gd name="connsiteY8" fmla="*/ 1283596 h 1311305"/>
              <a:gd name="connsiteX9" fmla="*/ 609600 w 1921164"/>
              <a:gd name="connsiteY9" fmla="*/ 1292832 h 1311305"/>
              <a:gd name="connsiteX10" fmla="*/ 766619 w 1921164"/>
              <a:gd name="connsiteY10" fmla="*/ 1311305 h 1311305"/>
              <a:gd name="connsiteX11" fmla="*/ 969819 w 1921164"/>
              <a:gd name="connsiteY11" fmla="*/ 1302069 h 1311305"/>
              <a:gd name="connsiteX12" fmla="*/ 1043710 w 1921164"/>
              <a:gd name="connsiteY12" fmla="*/ 1283596 h 1311305"/>
              <a:gd name="connsiteX13" fmla="*/ 1071419 w 1921164"/>
              <a:gd name="connsiteY13" fmla="*/ 1274360 h 1311305"/>
              <a:gd name="connsiteX14" fmla="*/ 1246910 w 1921164"/>
              <a:gd name="connsiteY14" fmla="*/ 1265123 h 1311305"/>
              <a:gd name="connsiteX15" fmla="*/ 1293091 w 1921164"/>
              <a:gd name="connsiteY15" fmla="*/ 1255887 h 1311305"/>
              <a:gd name="connsiteX16" fmla="*/ 1884219 w 1921164"/>
              <a:gd name="connsiteY16" fmla="*/ 1246650 h 1311305"/>
              <a:gd name="connsiteX17" fmla="*/ 1893455 w 1921164"/>
              <a:gd name="connsiteY17" fmla="*/ 1209705 h 1311305"/>
              <a:gd name="connsiteX18" fmla="*/ 1911928 w 1921164"/>
              <a:gd name="connsiteY18" fmla="*/ 1154287 h 1311305"/>
              <a:gd name="connsiteX19" fmla="*/ 1921164 w 1921164"/>
              <a:gd name="connsiteY19" fmla="*/ 1043450 h 1311305"/>
              <a:gd name="connsiteX20" fmla="*/ 1911928 w 1921164"/>
              <a:gd name="connsiteY20" fmla="*/ 1006505 h 1311305"/>
              <a:gd name="connsiteX21" fmla="*/ 1902691 w 1921164"/>
              <a:gd name="connsiteY21" fmla="*/ 960323 h 1311305"/>
              <a:gd name="connsiteX22" fmla="*/ 1893455 w 1921164"/>
              <a:gd name="connsiteY22" fmla="*/ 840250 h 1311305"/>
              <a:gd name="connsiteX23" fmla="*/ 1884219 w 1921164"/>
              <a:gd name="connsiteY23" fmla="*/ 803305 h 1311305"/>
              <a:gd name="connsiteX24" fmla="*/ 1874982 w 1921164"/>
              <a:gd name="connsiteY24" fmla="*/ 581632 h 1311305"/>
              <a:gd name="connsiteX25" fmla="*/ 1865746 w 1921164"/>
              <a:gd name="connsiteY25" fmla="*/ 332250 h 1311305"/>
              <a:gd name="connsiteX26" fmla="*/ 1856510 w 1921164"/>
              <a:gd name="connsiteY26" fmla="*/ 258360 h 1311305"/>
              <a:gd name="connsiteX27" fmla="*/ 1838037 w 1921164"/>
              <a:gd name="connsiteY27" fmla="*/ 202941 h 1311305"/>
              <a:gd name="connsiteX28" fmla="*/ 1828800 w 1921164"/>
              <a:gd name="connsiteY28" fmla="*/ 8978 h 1311305"/>
              <a:gd name="connsiteX29" fmla="*/ 1754910 w 1921164"/>
              <a:gd name="connsiteY29" fmla="*/ 18214 h 1311305"/>
              <a:gd name="connsiteX30" fmla="*/ 1699491 w 1921164"/>
              <a:gd name="connsiteY30" fmla="*/ 36687 h 1311305"/>
              <a:gd name="connsiteX31" fmla="*/ 1570182 w 1921164"/>
              <a:gd name="connsiteY31" fmla="*/ 27450 h 1311305"/>
              <a:gd name="connsiteX32" fmla="*/ 1542473 w 1921164"/>
              <a:gd name="connsiteY32" fmla="*/ 82869 h 1311305"/>
              <a:gd name="connsiteX33" fmla="*/ 1505528 w 1921164"/>
              <a:gd name="connsiteY33" fmla="*/ 138287 h 1311305"/>
              <a:gd name="connsiteX34" fmla="*/ 1487055 w 1921164"/>
              <a:gd name="connsiteY34" fmla="*/ 165996 h 1311305"/>
              <a:gd name="connsiteX35" fmla="*/ 1459346 w 1921164"/>
              <a:gd name="connsiteY35" fmla="*/ 175232 h 1311305"/>
              <a:gd name="connsiteX36" fmla="*/ 1431637 w 1921164"/>
              <a:gd name="connsiteY36" fmla="*/ 230650 h 1311305"/>
              <a:gd name="connsiteX37" fmla="*/ 1403928 w 1921164"/>
              <a:gd name="connsiteY37" fmla="*/ 239887 h 1311305"/>
              <a:gd name="connsiteX38" fmla="*/ 1366982 w 1921164"/>
              <a:gd name="connsiteY38" fmla="*/ 295305 h 1311305"/>
              <a:gd name="connsiteX39" fmla="*/ 1348510 w 1921164"/>
              <a:gd name="connsiteY39" fmla="*/ 323014 h 1311305"/>
              <a:gd name="connsiteX40" fmla="*/ 1302328 w 1921164"/>
              <a:gd name="connsiteY40" fmla="*/ 406141 h 1311305"/>
              <a:gd name="connsiteX41" fmla="*/ 1256146 w 1921164"/>
              <a:gd name="connsiteY41" fmla="*/ 443087 h 1311305"/>
              <a:gd name="connsiteX42" fmla="*/ 1228437 w 1921164"/>
              <a:gd name="connsiteY42" fmla="*/ 470796 h 1311305"/>
              <a:gd name="connsiteX43" fmla="*/ 1209964 w 1921164"/>
              <a:gd name="connsiteY43" fmla="*/ 498505 h 1311305"/>
              <a:gd name="connsiteX44" fmla="*/ 1182255 w 1921164"/>
              <a:gd name="connsiteY44" fmla="*/ 507741 h 1311305"/>
              <a:gd name="connsiteX45" fmla="*/ 1154546 w 1921164"/>
              <a:gd name="connsiteY45" fmla="*/ 535450 h 1311305"/>
              <a:gd name="connsiteX46" fmla="*/ 1126837 w 1921164"/>
              <a:gd name="connsiteY46" fmla="*/ 553923 h 1311305"/>
              <a:gd name="connsiteX47" fmla="*/ 1108364 w 1921164"/>
              <a:gd name="connsiteY47" fmla="*/ 581632 h 1311305"/>
              <a:gd name="connsiteX48" fmla="*/ 1080655 w 1921164"/>
              <a:gd name="connsiteY48" fmla="*/ 590869 h 1311305"/>
              <a:gd name="connsiteX49" fmla="*/ 1052946 w 1921164"/>
              <a:gd name="connsiteY49" fmla="*/ 609341 h 1311305"/>
              <a:gd name="connsiteX50" fmla="*/ 1006764 w 1921164"/>
              <a:gd name="connsiteY50" fmla="*/ 664760 h 1311305"/>
              <a:gd name="connsiteX51" fmla="*/ 932873 w 1921164"/>
              <a:gd name="connsiteY51" fmla="*/ 729414 h 1311305"/>
              <a:gd name="connsiteX52" fmla="*/ 868219 w 1921164"/>
              <a:gd name="connsiteY52" fmla="*/ 738650 h 1311305"/>
              <a:gd name="connsiteX53" fmla="*/ 840510 w 1921164"/>
              <a:gd name="connsiteY53" fmla="*/ 757123 h 1311305"/>
              <a:gd name="connsiteX54" fmla="*/ 757382 w 1921164"/>
              <a:gd name="connsiteY54" fmla="*/ 775596 h 1311305"/>
              <a:gd name="connsiteX55" fmla="*/ 729673 w 1921164"/>
              <a:gd name="connsiteY55" fmla="*/ 794069 h 1311305"/>
              <a:gd name="connsiteX56" fmla="*/ 674255 w 1921164"/>
              <a:gd name="connsiteY56" fmla="*/ 812541 h 1311305"/>
              <a:gd name="connsiteX57" fmla="*/ 0 w 1921164"/>
              <a:gd name="connsiteY57" fmla="*/ 784832 h 131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921164" h="1311305">
                <a:moveTo>
                  <a:pt x="0" y="784832"/>
                </a:moveTo>
                <a:cubicBezTo>
                  <a:pt x="3079" y="914141"/>
                  <a:pt x="4266" y="1043510"/>
                  <a:pt x="9237" y="1172760"/>
                </a:cubicBezTo>
                <a:cubicBezTo>
                  <a:pt x="10426" y="1203678"/>
                  <a:pt x="6285" y="1236684"/>
                  <a:pt x="18473" y="1265123"/>
                </a:cubicBezTo>
                <a:cubicBezTo>
                  <a:pt x="22846" y="1275326"/>
                  <a:pt x="27533" y="1243297"/>
                  <a:pt x="36946" y="1237414"/>
                </a:cubicBezTo>
                <a:cubicBezTo>
                  <a:pt x="53458" y="1227094"/>
                  <a:pt x="92364" y="1218941"/>
                  <a:pt x="92364" y="1218941"/>
                </a:cubicBezTo>
                <a:cubicBezTo>
                  <a:pt x="190079" y="1224370"/>
                  <a:pt x="223346" y="1215749"/>
                  <a:pt x="295564" y="1237414"/>
                </a:cubicBezTo>
                <a:cubicBezTo>
                  <a:pt x="314215" y="1243009"/>
                  <a:pt x="332509" y="1249729"/>
                  <a:pt x="350982" y="1255887"/>
                </a:cubicBezTo>
                <a:lnTo>
                  <a:pt x="406400" y="1274360"/>
                </a:lnTo>
                <a:cubicBezTo>
                  <a:pt x="415637" y="1277439"/>
                  <a:pt x="424387" y="1283084"/>
                  <a:pt x="434110" y="1283596"/>
                </a:cubicBezTo>
                <a:lnTo>
                  <a:pt x="609600" y="1292832"/>
                </a:lnTo>
                <a:cubicBezTo>
                  <a:pt x="662444" y="1301640"/>
                  <a:pt x="711953" y="1311305"/>
                  <a:pt x="766619" y="1311305"/>
                </a:cubicBezTo>
                <a:cubicBezTo>
                  <a:pt x="834422" y="1311305"/>
                  <a:pt x="902086" y="1305148"/>
                  <a:pt x="969819" y="1302069"/>
                </a:cubicBezTo>
                <a:cubicBezTo>
                  <a:pt x="1033149" y="1280957"/>
                  <a:pt x="954558" y="1305883"/>
                  <a:pt x="1043710" y="1283596"/>
                </a:cubicBezTo>
                <a:cubicBezTo>
                  <a:pt x="1053155" y="1281235"/>
                  <a:pt x="1061723" y="1275241"/>
                  <a:pt x="1071419" y="1274360"/>
                </a:cubicBezTo>
                <a:cubicBezTo>
                  <a:pt x="1129756" y="1269057"/>
                  <a:pt x="1188413" y="1268202"/>
                  <a:pt x="1246910" y="1265123"/>
                </a:cubicBezTo>
                <a:cubicBezTo>
                  <a:pt x="1262304" y="1262044"/>
                  <a:pt x="1277399" y="1256342"/>
                  <a:pt x="1293091" y="1255887"/>
                </a:cubicBezTo>
                <a:cubicBezTo>
                  <a:pt x="1490075" y="1250177"/>
                  <a:pt x="1687733" y="1261764"/>
                  <a:pt x="1884219" y="1246650"/>
                </a:cubicBezTo>
                <a:cubicBezTo>
                  <a:pt x="1896876" y="1245676"/>
                  <a:pt x="1889807" y="1221864"/>
                  <a:pt x="1893455" y="1209705"/>
                </a:cubicBezTo>
                <a:cubicBezTo>
                  <a:pt x="1899050" y="1191054"/>
                  <a:pt x="1911928" y="1154287"/>
                  <a:pt x="1911928" y="1154287"/>
                </a:cubicBezTo>
                <a:cubicBezTo>
                  <a:pt x="1915007" y="1117341"/>
                  <a:pt x="1921164" y="1080524"/>
                  <a:pt x="1921164" y="1043450"/>
                </a:cubicBezTo>
                <a:cubicBezTo>
                  <a:pt x="1921164" y="1030756"/>
                  <a:pt x="1914682" y="1018897"/>
                  <a:pt x="1911928" y="1006505"/>
                </a:cubicBezTo>
                <a:cubicBezTo>
                  <a:pt x="1908522" y="991180"/>
                  <a:pt x="1905770" y="975717"/>
                  <a:pt x="1902691" y="960323"/>
                </a:cubicBezTo>
                <a:cubicBezTo>
                  <a:pt x="1899612" y="920299"/>
                  <a:pt x="1898145" y="880118"/>
                  <a:pt x="1893455" y="840250"/>
                </a:cubicBezTo>
                <a:cubicBezTo>
                  <a:pt x="1891972" y="827643"/>
                  <a:pt x="1885123" y="815967"/>
                  <a:pt x="1884219" y="803305"/>
                </a:cubicBezTo>
                <a:cubicBezTo>
                  <a:pt x="1878950" y="729538"/>
                  <a:pt x="1877880" y="655530"/>
                  <a:pt x="1874982" y="581632"/>
                </a:cubicBezTo>
                <a:cubicBezTo>
                  <a:pt x="1871722" y="498512"/>
                  <a:pt x="1870491" y="415299"/>
                  <a:pt x="1865746" y="332250"/>
                </a:cubicBezTo>
                <a:cubicBezTo>
                  <a:pt x="1864330" y="307469"/>
                  <a:pt x="1861711" y="282631"/>
                  <a:pt x="1856510" y="258360"/>
                </a:cubicBezTo>
                <a:cubicBezTo>
                  <a:pt x="1852430" y="239320"/>
                  <a:pt x="1838037" y="202941"/>
                  <a:pt x="1838037" y="202941"/>
                </a:cubicBezTo>
                <a:cubicBezTo>
                  <a:pt x="1834958" y="138287"/>
                  <a:pt x="1855362" y="68005"/>
                  <a:pt x="1828800" y="8978"/>
                </a:cubicBezTo>
                <a:cubicBezTo>
                  <a:pt x="1818614" y="-13657"/>
                  <a:pt x="1779181" y="13013"/>
                  <a:pt x="1754910" y="18214"/>
                </a:cubicBezTo>
                <a:cubicBezTo>
                  <a:pt x="1735870" y="22294"/>
                  <a:pt x="1699491" y="36687"/>
                  <a:pt x="1699491" y="36687"/>
                </a:cubicBezTo>
                <a:cubicBezTo>
                  <a:pt x="1656388" y="33608"/>
                  <a:pt x="1613061" y="22090"/>
                  <a:pt x="1570182" y="27450"/>
                </a:cubicBezTo>
                <a:cubicBezTo>
                  <a:pt x="1555497" y="29286"/>
                  <a:pt x="1547163" y="74427"/>
                  <a:pt x="1542473" y="82869"/>
                </a:cubicBezTo>
                <a:cubicBezTo>
                  <a:pt x="1531691" y="102276"/>
                  <a:pt x="1517843" y="119814"/>
                  <a:pt x="1505528" y="138287"/>
                </a:cubicBezTo>
                <a:cubicBezTo>
                  <a:pt x="1499370" y="147523"/>
                  <a:pt x="1497586" y="162486"/>
                  <a:pt x="1487055" y="165996"/>
                </a:cubicBezTo>
                <a:lnTo>
                  <a:pt x="1459346" y="175232"/>
                </a:lnTo>
                <a:cubicBezTo>
                  <a:pt x="1453261" y="193487"/>
                  <a:pt x="1447915" y="217627"/>
                  <a:pt x="1431637" y="230650"/>
                </a:cubicBezTo>
                <a:cubicBezTo>
                  <a:pt x="1424034" y="236732"/>
                  <a:pt x="1413164" y="236808"/>
                  <a:pt x="1403928" y="239887"/>
                </a:cubicBezTo>
                <a:lnTo>
                  <a:pt x="1366982" y="295305"/>
                </a:lnTo>
                <a:cubicBezTo>
                  <a:pt x="1360825" y="304541"/>
                  <a:pt x="1352020" y="312483"/>
                  <a:pt x="1348510" y="323014"/>
                </a:cubicBezTo>
                <a:cubicBezTo>
                  <a:pt x="1319036" y="411434"/>
                  <a:pt x="1348414" y="350838"/>
                  <a:pt x="1302328" y="406141"/>
                </a:cubicBezTo>
                <a:cubicBezTo>
                  <a:pt x="1270191" y="444706"/>
                  <a:pt x="1301634" y="427923"/>
                  <a:pt x="1256146" y="443087"/>
                </a:cubicBezTo>
                <a:cubicBezTo>
                  <a:pt x="1246910" y="452323"/>
                  <a:pt x="1236799" y="460761"/>
                  <a:pt x="1228437" y="470796"/>
                </a:cubicBezTo>
                <a:cubicBezTo>
                  <a:pt x="1221330" y="479324"/>
                  <a:pt x="1218632" y="491570"/>
                  <a:pt x="1209964" y="498505"/>
                </a:cubicBezTo>
                <a:cubicBezTo>
                  <a:pt x="1202361" y="504587"/>
                  <a:pt x="1191491" y="504662"/>
                  <a:pt x="1182255" y="507741"/>
                </a:cubicBezTo>
                <a:cubicBezTo>
                  <a:pt x="1173019" y="516977"/>
                  <a:pt x="1164581" y="527088"/>
                  <a:pt x="1154546" y="535450"/>
                </a:cubicBezTo>
                <a:cubicBezTo>
                  <a:pt x="1146018" y="542557"/>
                  <a:pt x="1134686" y="546074"/>
                  <a:pt x="1126837" y="553923"/>
                </a:cubicBezTo>
                <a:cubicBezTo>
                  <a:pt x="1118988" y="561772"/>
                  <a:pt x="1117032" y="574697"/>
                  <a:pt x="1108364" y="581632"/>
                </a:cubicBezTo>
                <a:cubicBezTo>
                  <a:pt x="1100761" y="587714"/>
                  <a:pt x="1089363" y="586515"/>
                  <a:pt x="1080655" y="590869"/>
                </a:cubicBezTo>
                <a:cubicBezTo>
                  <a:pt x="1070726" y="595833"/>
                  <a:pt x="1062182" y="603184"/>
                  <a:pt x="1052946" y="609341"/>
                </a:cubicBezTo>
                <a:cubicBezTo>
                  <a:pt x="1007081" y="678137"/>
                  <a:pt x="1066028" y="593642"/>
                  <a:pt x="1006764" y="664760"/>
                </a:cubicBezTo>
                <a:cubicBezTo>
                  <a:pt x="983258" y="692968"/>
                  <a:pt x="982964" y="722258"/>
                  <a:pt x="932873" y="729414"/>
                </a:cubicBezTo>
                <a:lnTo>
                  <a:pt x="868219" y="738650"/>
                </a:lnTo>
                <a:cubicBezTo>
                  <a:pt x="858983" y="744808"/>
                  <a:pt x="850439" y="752159"/>
                  <a:pt x="840510" y="757123"/>
                </a:cubicBezTo>
                <a:cubicBezTo>
                  <a:pt x="817770" y="768493"/>
                  <a:pt x="778671" y="772048"/>
                  <a:pt x="757382" y="775596"/>
                </a:cubicBezTo>
                <a:cubicBezTo>
                  <a:pt x="748146" y="781754"/>
                  <a:pt x="739817" y="789561"/>
                  <a:pt x="729673" y="794069"/>
                </a:cubicBezTo>
                <a:cubicBezTo>
                  <a:pt x="711879" y="801977"/>
                  <a:pt x="693727" y="812541"/>
                  <a:pt x="674255" y="812541"/>
                </a:cubicBezTo>
                <a:lnTo>
                  <a:pt x="0" y="784832"/>
                </a:lnTo>
                <a:close/>
              </a:path>
            </a:pathLst>
          </a:custGeom>
          <a:solidFill>
            <a:srgbClr val="578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33F92B9-8659-43E2-96C3-E1B7453AA7F2}"/>
              </a:ext>
            </a:extLst>
          </p:cNvPr>
          <p:cNvSpPr txBox="1"/>
          <p:nvPr/>
        </p:nvSpPr>
        <p:spPr>
          <a:xfrm>
            <a:off x="4581237" y="4220027"/>
            <a:ext cx="3343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Following object recognition/</a:t>
            </a:r>
          </a:p>
          <a:p>
            <a:r>
              <a:rPr lang="de-CH" dirty="0"/>
              <a:t>image segmentation, make superpixel color patches: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01BA9057-3EC2-4E2F-8E9C-AD208BF34225}"/>
              </a:ext>
            </a:extLst>
          </p:cNvPr>
          <p:cNvSpPr/>
          <p:nvPr/>
        </p:nvSpPr>
        <p:spPr>
          <a:xfrm>
            <a:off x="7853221" y="4655728"/>
            <a:ext cx="304800" cy="451106"/>
          </a:xfrm>
          <a:prstGeom prst="rect">
            <a:avLst/>
          </a:prstGeom>
          <a:solidFill>
            <a:srgbClr val="F44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16F7B71C-B8EE-4D3A-9E7A-89C2EF3AA217}"/>
              </a:ext>
            </a:extLst>
          </p:cNvPr>
          <p:cNvSpPr/>
          <p:nvPr/>
        </p:nvSpPr>
        <p:spPr>
          <a:xfrm>
            <a:off x="7848602" y="3912700"/>
            <a:ext cx="304800" cy="451106"/>
          </a:xfrm>
          <a:prstGeom prst="rect">
            <a:avLst/>
          </a:prstGeom>
          <a:solidFill>
            <a:srgbClr val="578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50359CFA-44DD-4F97-9404-796EF7FB520E}"/>
              </a:ext>
            </a:extLst>
          </p:cNvPr>
          <p:cNvSpPr txBox="1"/>
          <p:nvPr/>
        </p:nvSpPr>
        <p:spPr>
          <a:xfrm>
            <a:off x="7924801" y="1632929"/>
            <a:ext cx="3943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Find nearest neighbor color palette</a:t>
            </a:r>
          </a:p>
          <a:p>
            <a:r>
              <a:rPr lang="de-CH" dirty="0"/>
              <a:t>via minimization of a distance metric</a:t>
            </a:r>
          </a:p>
          <a:p>
            <a:r>
              <a:rPr lang="de-CH" dirty="0"/>
              <a:t> </a:t>
            </a:r>
          </a:p>
          <a:p>
            <a:r>
              <a:rPr lang="de-CH" b="1" dirty="0"/>
              <a:t>Answer: C</a:t>
            </a:r>
            <a:r>
              <a:rPr lang="de-CH" dirty="0"/>
              <a:t>, the image can be classified into the red-blue color palette category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ADDEFA4F-2314-4AB6-AF98-A390EFB77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73" b="9003"/>
          <a:stretch/>
        </p:blipFill>
        <p:spPr>
          <a:xfrm rot="5400000">
            <a:off x="8257353" y="4331500"/>
            <a:ext cx="1892786" cy="445264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D7DA2F3E-B53A-42F5-B56A-182D427F93A7}"/>
              </a:ext>
            </a:extLst>
          </p:cNvPr>
          <p:cNvSpPr txBox="1"/>
          <p:nvPr/>
        </p:nvSpPr>
        <p:spPr>
          <a:xfrm>
            <a:off x="8981114" y="3185863"/>
            <a:ext cx="4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C.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0047E7CA-6692-4591-8F44-B7EA668B8636}"/>
              </a:ext>
            </a:extLst>
          </p:cNvPr>
          <p:cNvCxnSpPr/>
          <p:nvPr/>
        </p:nvCxnSpPr>
        <p:spPr>
          <a:xfrm>
            <a:off x="2244436" y="3075709"/>
            <a:ext cx="2974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D99642C3-FD7A-45D8-AF49-39C2D3862CE0}"/>
              </a:ext>
            </a:extLst>
          </p:cNvPr>
          <p:cNvCxnSpPr/>
          <p:nvPr/>
        </p:nvCxnSpPr>
        <p:spPr>
          <a:xfrm>
            <a:off x="2743200" y="3703305"/>
            <a:ext cx="2900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923A8D44-1C3E-4B38-B718-63418922594D}"/>
              </a:ext>
            </a:extLst>
          </p:cNvPr>
          <p:cNvSpPr txBox="1"/>
          <p:nvPr/>
        </p:nvSpPr>
        <p:spPr>
          <a:xfrm>
            <a:off x="651660" y="1493504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1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19F07BD6-E578-49DC-BA5C-B9E8C06B4EDF}"/>
              </a:ext>
            </a:extLst>
          </p:cNvPr>
          <p:cNvSpPr txBox="1"/>
          <p:nvPr/>
        </p:nvSpPr>
        <p:spPr>
          <a:xfrm>
            <a:off x="4196287" y="1671349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2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B4F4D92A-D54E-453E-A550-07FEDAC8BA09}"/>
              </a:ext>
            </a:extLst>
          </p:cNvPr>
          <p:cNvSpPr txBox="1"/>
          <p:nvPr/>
        </p:nvSpPr>
        <p:spPr>
          <a:xfrm>
            <a:off x="7598914" y="1467781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3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DC3B811-9B5C-4D57-9954-A8AC3C1755A1}"/>
              </a:ext>
            </a:extLst>
          </p:cNvPr>
          <p:cNvCxnSpPr>
            <a:stCxn id="47" idx="3"/>
          </p:cNvCxnSpPr>
          <p:nvPr/>
        </p:nvCxnSpPr>
        <p:spPr>
          <a:xfrm>
            <a:off x="8153402" y="4138253"/>
            <a:ext cx="827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15886C47-551E-41E6-8EDE-770BAF9376FF}"/>
              </a:ext>
            </a:extLst>
          </p:cNvPr>
          <p:cNvCxnSpPr>
            <a:cxnSpLocks/>
          </p:cNvCxnSpPr>
          <p:nvPr/>
        </p:nvCxnSpPr>
        <p:spPr>
          <a:xfrm>
            <a:off x="8085464" y="4913745"/>
            <a:ext cx="895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AA05F83F-06D9-4278-A970-C2A77AEC5B15}"/>
              </a:ext>
            </a:extLst>
          </p:cNvPr>
          <p:cNvSpPr txBox="1"/>
          <p:nvPr/>
        </p:nvSpPr>
        <p:spPr>
          <a:xfrm>
            <a:off x="7709749" y="5687152"/>
            <a:ext cx="4362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Determine best-ranked (highest F1-score) machine learning classifier for image classification ([semi-]supervised learning)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D82E7498-C798-41D5-9DF1-50D0C0294638}"/>
              </a:ext>
            </a:extLst>
          </p:cNvPr>
          <p:cNvSpPr txBox="1"/>
          <p:nvPr/>
        </p:nvSpPr>
        <p:spPr>
          <a:xfrm>
            <a:off x="7223200" y="5514650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4</a:t>
            </a:r>
            <a:endParaRPr lang="de-CH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57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rafik 99">
            <a:extLst>
              <a:ext uri="{FF2B5EF4-FFF2-40B4-BE49-F238E27FC236}">
                <a16:creationId xmlns:a16="http://schemas.microsoft.com/office/drawing/2014/main" id="{735BB549-2C65-4855-91E9-C98EF95AC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227"/>
          <a:stretch/>
        </p:blipFill>
        <p:spPr>
          <a:xfrm>
            <a:off x="7599527" y="5393021"/>
            <a:ext cx="1892786" cy="130172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857BF24-F998-40E6-92D1-D9288DF4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633"/>
            <a:ext cx="10515600" cy="1325563"/>
          </a:xfrm>
        </p:spPr>
        <p:txBody>
          <a:bodyPr/>
          <a:lstStyle/>
          <a:p>
            <a:r>
              <a:rPr lang="de-CH" dirty="0">
                <a:latin typeface="Bahnschrift SemiBold" panose="020B0502040204020203" pitchFamily="34" charset="0"/>
              </a:rPr>
              <a:t>Image Conversion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14C91C-21D9-43D4-BEA1-51F08735D9F2}"/>
              </a:ext>
            </a:extLst>
          </p:cNvPr>
          <p:cNvSpPr txBox="1"/>
          <p:nvPr/>
        </p:nvSpPr>
        <p:spPr>
          <a:xfrm>
            <a:off x="803230" y="1721130"/>
            <a:ext cx="3343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Shuffle color swatches pairwise (or n-wise) to get all color combinations without repetition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3EFF7AC-5F27-4B64-866B-31F2BBF6C239}"/>
              </a:ext>
            </a:extLst>
          </p:cNvPr>
          <p:cNvSpPr/>
          <p:nvPr/>
        </p:nvSpPr>
        <p:spPr>
          <a:xfrm>
            <a:off x="871903" y="1143069"/>
            <a:ext cx="6640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OQTMQO+HelveticaNeue"/>
              </a:rPr>
              <a:t>Task 3: </a:t>
            </a:r>
            <a:r>
              <a:rPr lang="en-US" dirty="0"/>
              <a:t>Given a color palette, determine the best color combinations </a:t>
            </a:r>
            <a:endParaRPr lang="de-CH" dirty="0"/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43C77D12-94F0-41AE-8C5B-16F366263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73" b="9003"/>
          <a:stretch/>
        </p:blipFill>
        <p:spPr>
          <a:xfrm>
            <a:off x="1528619" y="2796066"/>
            <a:ext cx="1892786" cy="445264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495FA97B-1C7A-4024-BA0D-CFFEB6015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73" r="79749" b="9003"/>
          <a:stretch/>
        </p:blipFill>
        <p:spPr>
          <a:xfrm>
            <a:off x="4818162" y="3622069"/>
            <a:ext cx="383308" cy="44526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BD651FD-1012-417B-A507-39C35EF016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31" t="67473" r="60718" b="9003"/>
          <a:stretch/>
        </p:blipFill>
        <p:spPr>
          <a:xfrm>
            <a:off x="5201470" y="3622069"/>
            <a:ext cx="383308" cy="445264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93950BA-2F9C-4677-AB99-70E16AFF5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38" t="67473" r="39211" b="9003"/>
          <a:stretch/>
        </p:blipFill>
        <p:spPr>
          <a:xfrm>
            <a:off x="5203781" y="4192599"/>
            <a:ext cx="383308" cy="44526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CB304706-9C0D-4149-AD64-0D8CDDA0C3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57" t="68105" r="21192" b="9003"/>
          <a:stretch/>
        </p:blipFill>
        <p:spPr>
          <a:xfrm>
            <a:off x="5169142" y="4759692"/>
            <a:ext cx="383308" cy="43331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DA79FBCE-C0C5-4D5A-9DC2-D423F0268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73" r="79749" b="9003"/>
          <a:stretch/>
        </p:blipFill>
        <p:spPr>
          <a:xfrm>
            <a:off x="4818162" y="4180647"/>
            <a:ext cx="383308" cy="445264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186DA30-73A8-42A3-9401-56F6C255D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73" r="79749" b="9003"/>
          <a:stretch/>
        </p:blipFill>
        <p:spPr>
          <a:xfrm>
            <a:off x="4818162" y="4747740"/>
            <a:ext cx="383308" cy="445264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D3CD4D8-39E5-44BA-8946-A8231BE5B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73" r="79749" b="9003"/>
          <a:stretch/>
        </p:blipFill>
        <p:spPr>
          <a:xfrm>
            <a:off x="4818162" y="5302881"/>
            <a:ext cx="383308" cy="445264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2C513EEE-1B9B-4509-9624-381B89CC7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49" t="68105" b="9003"/>
          <a:stretch/>
        </p:blipFill>
        <p:spPr>
          <a:xfrm>
            <a:off x="5169141" y="5317549"/>
            <a:ext cx="383309" cy="4333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91449AE-13B0-4407-BA41-BD82A5422E70}"/>
                  </a:ext>
                </a:extLst>
              </p:cNvPr>
              <p:cNvSpPr txBox="1"/>
              <p:nvPr/>
            </p:nvSpPr>
            <p:spPr>
              <a:xfrm>
                <a:off x="4410364" y="1727026"/>
                <a:ext cx="2091790" cy="557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de-CH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91449AE-13B0-4407-BA41-BD82A5422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364" y="1727026"/>
                <a:ext cx="2091790" cy="5577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Grafik 53">
            <a:extLst>
              <a:ext uri="{FF2B5EF4-FFF2-40B4-BE49-F238E27FC236}">
                <a16:creationId xmlns:a16="http://schemas.microsoft.com/office/drawing/2014/main" id="{3EFB5D9A-55C4-44BF-ABFC-20BB795DC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31" t="67473" r="60718" b="9003"/>
          <a:stretch/>
        </p:blipFill>
        <p:spPr>
          <a:xfrm>
            <a:off x="6596755" y="3620600"/>
            <a:ext cx="383308" cy="445264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3BB725D6-D0AA-4B07-997D-EE3846D0B1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57" t="68105" r="21192" b="9003"/>
          <a:stretch/>
        </p:blipFill>
        <p:spPr>
          <a:xfrm>
            <a:off x="6980064" y="4218914"/>
            <a:ext cx="383308" cy="433312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FB601F3A-FF23-46C7-BF43-5B773D0AF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49" t="68105" b="9003"/>
          <a:stretch/>
        </p:blipFill>
        <p:spPr>
          <a:xfrm>
            <a:off x="6980063" y="4778690"/>
            <a:ext cx="383309" cy="433312"/>
          </a:xfrm>
          <a:prstGeom prst="rect">
            <a:avLst/>
          </a:prstGeom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9F647A2C-ECE2-4635-BB7D-3CEF9C17C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38" t="67473" r="39211" b="9003"/>
          <a:stretch/>
        </p:blipFill>
        <p:spPr>
          <a:xfrm>
            <a:off x="7026244" y="3620600"/>
            <a:ext cx="383308" cy="445264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9C896EFD-D5CF-46AA-A226-5D101F8E5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31" t="67473" r="60718" b="9003"/>
          <a:stretch/>
        </p:blipFill>
        <p:spPr>
          <a:xfrm>
            <a:off x="6596755" y="4199645"/>
            <a:ext cx="383308" cy="445264"/>
          </a:xfrm>
          <a:prstGeom prst="rect">
            <a:avLst/>
          </a:prstGeom>
        </p:spPr>
      </p:pic>
      <p:pic>
        <p:nvPicPr>
          <p:cNvPr id="67" name="Grafik 66">
            <a:extLst>
              <a:ext uri="{FF2B5EF4-FFF2-40B4-BE49-F238E27FC236}">
                <a16:creationId xmlns:a16="http://schemas.microsoft.com/office/drawing/2014/main" id="{30EF1697-E67D-45B2-81DA-27ECED45C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31" t="67473" r="60718" b="9003"/>
          <a:stretch/>
        </p:blipFill>
        <p:spPr>
          <a:xfrm>
            <a:off x="6596755" y="4754439"/>
            <a:ext cx="383308" cy="445264"/>
          </a:xfrm>
          <a:prstGeom prst="rect">
            <a:avLst/>
          </a:prstGeom>
        </p:spPr>
      </p:pic>
      <p:pic>
        <p:nvPicPr>
          <p:cNvPr id="70" name="Grafik 69">
            <a:extLst>
              <a:ext uri="{FF2B5EF4-FFF2-40B4-BE49-F238E27FC236}">
                <a16:creationId xmlns:a16="http://schemas.microsoft.com/office/drawing/2014/main" id="{DA3C1338-2E21-4694-A5E6-564DA8E93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49" t="68105" b="9003"/>
          <a:stretch/>
        </p:blipFill>
        <p:spPr>
          <a:xfrm>
            <a:off x="9107020" y="4207490"/>
            <a:ext cx="383309" cy="433312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36E74794-C412-4DA1-96F1-6F4DC988B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38" t="67473" r="39211" b="9003"/>
          <a:stretch/>
        </p:blipFill>
        <p:spPr>
          <a:xfrm>
            <a:off x="8704660" y="3630984"/>
            <a:ext cx="383308" cy="445264"/>
          </a:xfrm>
          <a:prstGeom prst="rect">
            <a:avLst/>
          </a:prstGeom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DF48E26F-2884-497B-9452-2825E3CF7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57" t="68105" r="21192" b="9003"/>
          <a:stretch/>
        </p:blipFill>
        <p:spPr>
          <a:xfrm>
            <a:off x="9107020" y="3667079"/>
            <a:ext cx="383308" cy="433312"/>
          </a:xfrm>
          <a:prstGeom prst="rect">
            <a:avLst/>
          </a:prstGeom>
        </p:spPr>
      </p:pic>
      <p:pic>
        <p:nvPicPr>
          <p:cNvPr id="75" name="Grafik 74">
            <a:extLst>
              <a:ext uri="{FF2B5EF4-FFF2-40B4-BE49-F238E27FC236}">
                <a16:creationId xmlns:a16="http://schemas.microsoft.com/office/drawing/2014/main" id="{BE8CA2FC-4F9A-4544-AC51-FD3370F664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38" t="67473" r="39211" b="9003"/>
          <a:stretch/>
        </p:blipFill>
        <p:spPr>
          <a:xfrm>
            <a:off x="8704660" y="4201514"/>
            <a:ext cx="383308" cy="445264"/>
          </a:xfrm>
          <a:prstGeom prst="rect">
            <a:avLst/>
          </a:prstGeom>
        </p:spPr>
      </p:pic>
      <p:pic>
        <p:nvPicPr>
          <p:cNvPr id="76" name="Grafik 75">
            <a:extLst>
              <a:ext uri="{FF2B5EF4-FFF2-40B4-BE49-F238E27FC236}">
                <a16:creationId xmlns:a16="http://schemas.microsoft.com/office/drawing/2014/main" id="{3672337B-15A1-4AA4-9123-8BF543365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57" t="68105" r="21192" b="9003"/>
          <a:stretch/>
        </p:blipFill>
        <p:spPr>
          <a:xfrm>
            <a:off x="10595750" y="3648687"/>
            <a:ext cx="383308" cy="433312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1626E4C8-40FD-484B-B158-D6EE9AB1B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49" t="68105" b="9003"/>
          <a:stretch/>
        </p:blipFill>
        <p:spPr>
          <a:xfrm>
            <a:off x="11058235" y="3649960"/>
            <a:ext cx="383309" cy="4333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1978A5EA-88A0-49DA-BEE3-C61A07C6CA76}"/>
                  </a:ext>
                </a:extLst>
              </p:cNvPr>
              <p:cNvSpPr txBox="1"/>
              <p:nvPr/>
            </p:nvSpPr>
            <p:spPr>
              <a:xfrm>
                <a:off x="4360860" y="2659901"/>
                <a:ext cx="3853363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5,2</m:t>
                          </m:r>
                        </m:e>
                      </m:d>
                      <m:r>
                        <a:rPr lang="de-CH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2!3!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1978A5EA-88A0-49DA-BEE3-C61A07C6C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860" y="2659901"/>
                <a:ext cx="3853363" cy="525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feld 79">
            <a:extLst>
              <a:ext uri="{FF2B5EF4-FFF2-40B4-BE49-F238E27FC236}">
                <a16:creationId xmlns:a16="http://schemas.microsoft.com/office/drawing/2014/main" id="{A01464C4-7279-4360-8310-3672F49D3EAA}"/>
              </a:ext>
            </a:extLst>
          </p:cNvPr>
          <p:cNvSpPr txBox="1"/>
          <p:nvPr/>
        </p:nvSpPr>
        <p:spPr>
          <a:xfrm>
            <a:off x="4360860" y="3555594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1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CAF2A1A5-AF24-4AF6-A7C4-9A532068DCA6}"/>
              </a:ext>
            </a:extLst>
          </p:cNvPr>
          <p:cNvSpPr txBox="1"/>
          <p:nvPr/>
        </p:nvSpPr>
        <p:spPr>
          <a:xfrm>
            <a:off x="4312508" y="4110177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2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8FB93252-A2EF-4D7F-B67A-D04B2176D242}"/>
              </a:ext>
            </a:extLst>
          </p:cNvPr>
          <p:cNvSpPr txBox="1"/>
          <p:nvPr/>
        </p:nvSpPr>
        <p:spPr>
          <a:xfrm>
            <a:off x="4312508" y="4676822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3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FD7ADC2B-6F06-4A87-B210-BC1B542594D3}"/>
              </a:ext>
            </a:extLst>
          </p:cNvPr>
          <p:cNvSpPr txBox="1"/>
          <p:nvPr/>
        </p:nvSpPr>
        <p:spPr>
          <a:xfrm>
            <a:off x="6150993" y="3570641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5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98751DD1-6812-42D1-A964-0DC477CD68D5}"/>
              </a:ext>
            </a:extLst>
          </p:cNvPr>
          <p:cNvSpPr txBox="1"/>
          <p:nvPr/>
        </p:nvSpPr>
        <p:spPr>
          <a:xfrm>
            <a:off x="6160407" y="4113205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6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21E6CC8E-BC33-449A-AE36-A24D9BDD4943}"/>
              </a:ext>
            </a:extLst>
          </p:cNvPr>
          <p:cNvSpPr txBox="1"/>
          <p:nvPr/>
        </p:nvSpPr>
        <p:spPr>
          <a:xfrm>
            <a:off x="6160407" y="4682491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7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AE8D2B2B-9E29-42D1-AF1B-35AAA415CEDC}"/>
              </a:ext>
            </a:extLst>
          </p:cNvPr>
          <p:cNvSpPr txBox="1"/>
          <p:nvPr/>
        </p:nvSpPr>
        <p:spPr>
          <a:xfrm>
            <a:off x="8302350" y="3561228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8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68F638F3-3FCE-470A-B6E1-06B36CA86E72}"/>
              </a:ext>
            </a:extLst>
          </p:cNvPr>
          <p:cNvSpPr txBox="1"/>
          <p:nvPr/>
        </p:nvSpPr>
        <p:spPr>
          <a:xfrm>
            <a:off x="8302350" y="4125854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9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C43E7F75-3FA9-4F2A-8CB7-8D8F548FD8B2}"/>
              </a:ext>
            </a:extLst>
          </p:cNvPr>
          <p:cNvSpPr txBox="1"/>
          <p:nvPr/>
        </p:nvSpPr>
        <p:spPr>
          <a:xfrm>
            <a:off x="10092483" y="3550844"/>
            <a:ext cx="640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10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32BF0978-2761-4C96-9527-F8761194DE2D}"/>
              </a:ext>
            </a:extLst>
          </p:cNvPr>
          <p:cNvSpPr txBox="1"/>
          <p:nvPr/>
        </p:nvSpPr>
        <p:spPr>
          <a:xfrm>
            <a:off x="4312508" y="5243467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4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0FB0D621-7A66-4CFE-A716-9F4067F3C332}"/>
              </a:ext>
            </a:extLst>
          </p:cNvPr>
          <p:cNvSpPr txBox="1"/>
          <p:nvPr/>
        </p:nvSpPr>
        <p:spPr>
          <a:xfrm>
            <a:off x="710725" y="3520909"/>
            <a:ext cx="3604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Wisdom of the crowd</a:t>
            </a:r>
            <a:r>
              <a:rPr lang="de-CH" dirty="0"/>
              <a:t>: ask people to </a:t>
            </a:r>
          </a:p>
          <a:p>
            <a:pPr marL="285750" indent="-285750">
              <a:buFontTx/>
              <a:buChar char="-"/>
            </a:pPr>
            <a:r>
              <a:rPr lang="de-CH" dirty="0"/>
              <a:t>Rank color combinations</a:t>
            </a:r>
          </a:p>
          <a:p>
            <a:pPr marL="285750" indent="-285750">
              <a:buFontTx/>
              <a:buChar char="-"/>
            </a:pPr>
            <a:r>
              <a:rPr lang="de-CH" dirty="0"/>
              <a:t>Like/dislike color combinations</a:t>
            </a:r>
          </a:p>
          <a:p>
            <a:r>
              <a:rPr lang="de-CH" dirty="0"/>
              <a:t>And do image conversion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9B42E8-61FA-48D1-915F-0BC3EE8B90E6}"/>
              </a:ext>
            </a:extLst>
          </p:cNvPr>
          <p:cNvSpPr txBox="1"/>
          <p:nvPr/>
        </p:nvSpPr>
        <p:spPr>
          <a:xfrm>
            <a:off x="5659623" y="3696532"/>
            <a:ext cx="48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OK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64E4F212-09A1-4264-9BBB-3415140D1175}"/>
              </a:ext>
            </a:extLst>
          </p:cNvPr>
          <p:cNvSpPr txBox="1"/>
          <p:nvPr/>
        </p:nvSpPr>
        <p:spPr>
          <a:xfrm>
            <a:off x="5676921" y="4263179"/>
            <a:ext cx="48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OK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A70FCBFF-D5AF-476F-9C96-C75059B64DAA}"/>
              </a:ext>
            </a:extLst>
          </p:cNvPr>
          <p:cNvSpPr txBox="1"/>
          <p:nvPr/>
        </p:nvSpPr>
        <p:spPr>
          <a:xfrm>
            <a:off x="9544491" y="3716299"/>
            <a:ext cx="48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OK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FBF48DC0-EDDB-4625-A5BC-29F26D7D2299}"/>
              </a:ext>
            </a:extLst>
          </p:cNvPr>
          <p:cNvSpPr txBox="1"/>
          <p:nvPr/>
        </p:nvSpPr>
        <p:spPr>
          <a:xfrm>
            <a:off x="9556577" y="4268977"/>
            <a:ext cx="48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OK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061A25F-857D-416F-8110-44A7773E03B5}"/>
              </a:ext>
            </a:extLst>
          </p:cNvPr>
          <p:cNvSpPr txBox="1"/>
          <p:nvPr/>
        </p:nvSpPr>
        <p:spPr>
          <a:xfrm>
            <a:off x="7472000" y="3696532"/>
            <a:ext cx="48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OK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C8C11ABD-4AF8-48DE-95F5-CE2F05F6FBA5}"/>
              </a:ext>
            </a:extLst>
          </p:cNvPr>
          <p:cNvSpPr txBox="1"/>
          <p:nvPr/>
        </p:nvSpPr>
        <p:spPr>
          <a:xfrm>
            <a:off x="11493152" y="3705638"/>
            <a:ext cx="48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OK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76FE22C5-EB01-4125-A449-CFFBFE300718}"/>
              </a:ext>
            </a:extLst>
          </p:cNvPr>
          <p:cNvSpPr txBox="1"/>
          <p:nvPr/>
        </p:nvSpPr>
        <p:spPr>
          <a:xfrm>
            <a:off x="7496378" y="4911946"/>
            <a:ext cx="360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Image conversion:</a:t>
            </a:r>
            <a:endParaRPr lang="de-CH" dirty="0"/>
          </a:p>
        </p:txBody>
      </p:sp>
      <p:sp>
        <p:nvSpPr>
          <p:cNvPr id="98" name="Freihandform: Form 97">
            <a:extLst>
              <a:ext uri="{FF2B5EF4-FFF2-40B4-BE49-F238E27FC236}">
                <a16:creationId xmlns:a16="http://schemas.microsoft.com/office/drawing/2014/main" id="{FC14C749-3210-48F4-BCF4-96DA894B78AE}"/>
              </a:ext>
            </a:extLst>
          </p:cNvPr>
          <p:cNvSpPr/>
          <p:nvPr/>
        </p:nvSpPr>
        <p:spPr>
          <a:xfrm>
            <a:off x="7543136" y="5369723"/>
            <a:ext cx="1625600" cy="750674"/>
          </a:xfrm>
          <a:custGeom>
            <a:avLst/>
            <a:gdLst>
              <a:gd name="connsiteX0" fmla="*/ 46181 w 1625600"/>
              <a:gd name="connsiteY0" fmla="*/ 732202 h 750674"/>
              <a:gd name="connsiteX1" fmla="*/ 314036 w 1625600"/>
              <a:gd name="connsiteY1" fmla="*/ 741438 h 750674"/>
              <a:gd name="connsiteX2" fmla="*/ 360218 w 1625600"/>
              <a:gd name="connsiteY2" fmla="*/ 750674 h 750674"/>
              <a:gd name="connsiteX3" fmla="*/ 443345 w 1625600"/>
              <a:gd name="connsiteY3" fmla="*/ 741438 h 750674"/>
              <a:gd name="connsiteX4" fmla="*/ 646545 w 1625600"/>
              <a:gd name="connsiteY4" fmla="*/ 713729 h 750674"/>
              <a:gd name="connsiteX5" fmla="*/ 674254 w 1625600"/>
              <a:gd name="connsiteY5" fmla="*/ 704493 h 750674"/>
              <a:gd name="connsiteX6" fmla="*/ 794327 w 1625600"/>
              <a:gd name="connsiteY6" fmla="*/ 695256 h 750674"/>
              <a:gd name="connsiteX7" fmla="*/ 923636 w 1625600"/>
              <a:gd name="connsiteY7" fmla="*/ 667547 h 750674"/>
              <a:gd name="connsiteX8" fmla="*/ 1034472 w 1625600"/>
              <a:gd name="connsiteY8" fmla="*/ 630602 h 750674"/>
              <a:gd name="connsiteX9" fmla="*/ 1062181 w 1625600"/>
              <a:gd name="connsiteY9" fmla="*/ 621365 h 750674"/>
              <a:gd name="connsiteX10" fmla="*/ 1089890 w 1625600"/>
              <a:gd name="connsiteY10" fmla="*/ 612129 h 750674"/>
              <a:gd name="connsiteX11" fmla="*/ 1117600 w 1625600"/>
              <a:gd name="connsiteY11" fmla="*/ 593656 h 750674"/>
              <a:gd name="connsiteX12" fmla="*/ 1145309 w 1625600"/>
              <a:gd name="connsiteY12" fmla="*/ 565947 h 750674"/>
              <a:gd name="connsiteX13" fmla="*/ 1173018 w 1625600"/>
              <a:gd name="connsiteY13" fmla="*/ 556711 h 750674"/>
              <a:gd name="connsiteX14" fmla="*/ 1191490 w 1625600"/>
              <a:gd name="connsiteY14" fmla="*/ 529002 h 750674"/>
              <a:gd name="connsiteX15" fmla="*/ 1200727 w 1625600"/>
              <a:gd name="connsiteY15" fmla="*/ 501293 h 750674"/>
              <a:gd name="connsiteX16" fmla="*/ 1228436 w 1625600"/>
              <a:gd name="connsiteY16" fmla="*/ 492056 h 750674"/>
              <a:gd name="connsiteX17" fmla="*/ 1237672 w 1625600"/>
              <a:gd name="connsiteY17" fmla="*/ 464347 h 750674"/>
              <a:gd name="connsiteX18" fmla="*/ 1293090 w 1625600"/>
              <a:gd name="connsiteY18" fmla="*/ 445874 h 750674"/>
              <a:gd name="connsiteX19" fmla="*/ 1339272 w 1625600"/>
              <a:gd name="connsiteY19" fmla="*/ 390456 h 750674"/>
              <a:gd name="connsiteX20" fmla="*/ 1385454 w 1625600"/>
              <a:gd name="connsiteY20" fmla="*/ 344274 h 750674"/>
              <a:gd name="connsiteX21" fmla="*/ 1422400 w 1625600"/>
              <a:gd name="connsiteY21" fmla="*/ 298093 h 750674"/>
              <a:gd name="connsiteX22" fmla="*/ 1459345 w 1625600"/>
              <a:gd name="connsiteY22" fmla="*/ 242674 h 750674"/>
              <a:gd name="connsiteX23" fmla="*/ 1487054 w 1625600"/>
              <a:gd name="connsiteY23" fmla="*/ 224202 h 750674"/>
              <a:gd name="connsiteX24" fmla="*/ 1514763 w 1625600"/>
              <a:gd name="connsiteY24" fmla="*/ 196493 h 750674"/>
              <a:gd name="connsiteX25" fmla="*/ 1542472 w 1625600"/>
              <a:gd name="connsiteY25" fmla="*/ 187256 h 750674"/>
              <a:gd name="connsiteX26" fmla="*/ 1570181 w 1625600"/>
              <a:gd name="connsiteY26" fmla="*/ 131838 h 750674"/>
              <a:gd name="connsiteX27" fmla="*/ 1597890 w 1625600"/>
              <a:gd name="connsiteY27" fmla="*/ 113365 h 750674"/>
              <a:gd name="connsiteX28" fmla="*/ 1625600 w 1625600"/>
              <a:gd name="connsiteY28" fmla="*/ 57947 h 750674"/>
              <a:gd name="connsiteX29" fmla="*/ 1616363 w 1625600"/>
              <a:gd name="connsiteY29" fmla="*/ 2529 h 750674"/>
              <a:gd name="connsiteX30" fmla="*/ 1560945 w 1625600"/>
              <a:gd name="connsiteY30" fmla="*/ 21002 h 750674"/>
              <a:gd name="connsiteX31" fmla="*/ 1533236 w 1625600"/>
              <a:gd name="connsiteY31" fmla="*/ 30238 h 750674"/>
              <a:gd name="connsiteX32" fmla="*/ 1385454 w 1625600"/>
              <a:gd name="connsiteY32" fmla="*/ 39474 h 750674"/>
              <a:gd name="connsiteX33" fmla="*/ 1256145 w 1625600"/>
              <a:gd name="connsiteY33" fmla="*/ 48711 h 750674"/>
              <a:gd name="connsiteX34" fmla="*/ 886690 w 1625600"/>
              <a:gd name="connsiteY34" fmla="*/ 39474 h 750674"/>
              <a:gd name="connsiteX35" fmla="*/ 849745 w 1625600"/>
              <a:gd name="connsiteY35" fmla="*/ 30238 h 750674"/>
              <a:gd name="connsiteX36" fmla="*/ 785090 w 1625600"/>
              <a:gd name="connsiteY36" fmla="*/ 21002 h 750674"/>
              <a:gd name="connsiteX37" fmla="*/ 526472 w 1625600"/>
              <a:gd name="connsiteY37" fmla="*/ 2529 h 750674"/>
              <a:gd name="connsiteX38" fmla="*/ 387927 w 1625600"/>
              <a:gd name="connsiteY38" fmla="*/ 11765 h 750674"/>
              <a:gd name="connsiteX39" fmla="*/ 0 w 1625600"/>
              <a:gd name="connsiteY39" fmla="*/ 11765 h 750674"/>
              <a:gd name="connsiteX40" fmla="*/ 36945 w 1625600"/>
              <a:gd name="connsiteY40" fmla="*/ 48711 h 750674"/>
              <a:gd name="connsiteX41" fmla="*/ 55418 w 1625600"/>
              <a:gd name="connsiteY41" fmla="*/ 76420 h 750674"/>
              <a:gd name="connsiteX42" fmla="*/ 73890 w 1625600"/>
              <a:gd name="connsiteY42" fmla="*/ 362747 h 750674"/>
              <a:gd name="connsiteX43" fmla="*/ 92363 w 1625600"/>
              <a:gd name="connsiteY43" fmla="*/ 492056 h 750674"/>
              <a:gd name="connsiteX44" fmla="*/ 101600 w 1625600"/>
              <a:gd name="connsiteY44" fmla="*/ 556711 h 750674"/>
              <a:gd name="connsiteX45" fmla="*/ 83127 w 1625600"/>
              <a:gd name="connsiteY45" fmla="*/ 741438 h 750674"/>
              <a:gd name="connsiteX46" fmla="*/ 46181 w 1625600"/>
              <a:gd name="connsiteY46" fmla="*/ 732202 h 75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625600" h="750674">
                <a:moveTo>
                  <a:pt x="46181" y="732202"/>
                </a:moveTo>
                <a:cubicBezTo>
                  <a:pt x="84666" y="732202"/>
                  <a:pt x="224852" y="736192"/>
                  <a:pt x="314036" y="741438"/>
                </a:cubicBezTo>
                <a:cubicBezTo>
                  <a:pt x="329708" y="742360"/>
                  <a:pt x="344519" y="750674"/>
                  <a:pt x="360218" y="750674"/>
                </a:cubicBezTo>
                <a:cubicBezTo>
                  <a:pt x="388098" y="750674"/>
                  <a:pt x="415664" y="744760"/>
                  <a:pt x="443345" y="741438"/>
                </a:cubicBezTo>
                <a:cubicBezTo>
                  <a:pt x="451174" y="740499"/>
                  <a:pt x="601964" y="723636"/>
                  <a:pt x="646545" y="713729"/>
                </a:cubicBezTo>
                <a:cubicBezTo>
                  <a:pt x="656049" y="711617"/>
                  <a:pt x="664593" y="705701"/>
                  <a:pt x="674254" y="704493"/>
                </a:cubicBezTo>
                <a:cubicBezTo>
                  <a:pt x="714087" y="699514"/>
                  <a:pt x="754303" y="698335"/>
                  <a:pt x="794327" y="695256"/>
                </a:cubicBezTo>
                <a:cubicBezTo>
                  <a:pt x="873293" y="668933"/>
                  <a:pt x="830423" y="679198"/>
                  <a:pt x="923636" y="667547"/>
                </a:cubicBezTo>
                <a:lnTo>
                  <a:pt x="1034472" y="630602"/>
                </a:lnTo>
                <a:lnTo>
                  <a:pt x="1062181" y="621365"/>
                </a:lnTo>
                <a:lnTo>
                  <a:pt x="1089890" y="612129"/>
                </a:lnTo>
                <a:cubicBezTo>
                  <a:pt x="1099127" y="605971"/>
                  <a:pt x="1109072" y="600763"/>
                  <a:pt x="1117600" y="593656"/>
                </a:cubicBezTo>
                <a:cubicBezTo>
                  <a:pt x="1127635" y="585294"/>
                  <a:pt x="1134441" y="573193"/>
                  <a:pt x="1145309" y="565947"/>
                </a:cubicBezTo>
                <a:cubicBezTo>
                  <a:pt x="1153410" y="560547"/>
                  <a:pt x="1163782" y="559790"/>
                  <a:pt x="1173018" y="556711"/>
                </a:cubicBezTo>
                <a:cubicBezTo>
                  <a:pt x="1179175" y="547475"/>
                  <a:pt x="1186526" y="538931"/>
                  <a:pt x="1191490" y="529002"/>
                </a:cubicBezTo>
                <a:cubicBezTo>
                  <a:pt x="1195844" y="520294"/>
                  <a:pt x="1193843" y="508177"/>
                  <a:pt x="1200727" y="501293"/>
                </a:cubicBezTo>
                <a:cubicBezTo>
                  <a:pt x="1207611" y="494409"/>
                  <a:pt x="1219200" y="495135"/>
                  <a:pt x="1228436" y="492056"/>
                </a:cubicBezTo>
                <a:cubicBezTo>
                  <a:pt x="1231515" y="482820"/>
                  <a:pt x="1229750" y="470006"/>
                  <a:pt x="1237672" y="464347"/>
                </a:cubicBezTo>
                <a:cubicBezTo>
                  <a:pt x="1253517" y="453029"/>
                  <a:pt x="1293090" y="445874"/>
                  <a:pt x="1293090" y="445874"/>
                </a:cubicBezTo>
                <a:cubicBezTo>
                  <a:pt x="1338955" y="377078"/>
                  <a:pt x="1280008" y="461573"/>
                  <a:pt x="1339272" y="390456"/>
                </a:cubicBezTo>
                <a:cubicBezTo>
                  <a:pt x="1377757" y="344274"/>
                  <a:pt x="1334654" y="378141"/>
                  <a:pt x="1385454" y="344274"/>
                </a:cubicBezTo>
                <a:cubicBezTo>
                  <a:pt x="1406254" y="281872"/>
                  <a:pt x="1377407" y="349514"/>
                  <a:pt x="1422400" y="298093"/>
                </a:cubicBezTo>
                <a:cubicBezTo>
                  <a:pt x="1437020" y="281385"/>
                  <a:pt x="1440872" y="254989"/>
                  <a:pt x="1459345" y="242674"/>
                </a:cubicBezTo>
                <a:cubicBezTo>
                  <a:pt x="1468581" y="236517"/>
                  <a:pt x="1478526" y="231308"/>
                  <a:pt x="1487054" y="224202"/>
                </a:cubicBezTo>
                <a:cubicBezTo>
                  <a:pt x="1497089" y="215840"/>
                  <a:pt x="1503895" y="203739"/>
                  <a:pt x="1514763" y="196493"/>
                </a:cubicBezTo>
                <a:cubicBezTo>
                  <a:pt x="1522864" y="191092"/>
                  <a:pt x="1533236" y="190335"/>
                  <a:pt x="1542472" y="187256"/>
                </a:cubicBezTo>
                <a:cubicBezTo>
                  <a:pt x="1549984" y="164721"/>
                  <a:pt x="1552278" y="149742"/>
                  <a:pt x="1570181" y="131838"/>
                </a:cubicBezTo>
                <a:cubicBezTo>
                  <a:pt x="1578030" y="123988"/>
                  <a:pt x="1588654" y="119523"/>
                  <a:pt x="1597890" y="113365"/>
                </a:cubicBezTo>
                <a:cubicBezTo>
                  <a:pt x="1607229" y="99356"/>
                  <a:pt x="1625600" y="77066"/>
                  <a:pt x="1625600" y="57947"/>
                </a:cubicBezTo>
                <a:cubicBezTo>
                  <a:pt x="1625600" y="39219"/>
                  <a:pt x="1619442" y="21002"/>
                  <a:pt x="1616363" y="2529"/>
                </a:cubicBezTo>
                <a:lnTo>
                  <a:pt x="1560945" y="21002"/>
                </a:lnTo>
                <a:lnTo>
                  <a:pt x="1533236" y="30238"/>
                </a:lnTo>
                <a:cubicBezTo>
                  <a:pt x="1467942" y="73768"/>
                  <a:pt x="1531727" y="39474"/>
                  <a:pt x="1385454" y="39474"/>
                </a:cubicBezTo>
                <a:cubicBezTo>
                  <a:pt x="1342241" y="39474"/>
                  <a:pt x="1299248" y="45632"/>
                  <a:pt x="1256145" y="48711"/>
                </a:cubicBezTo>
                <a:cubicBezTo>
                  <a:pt x="1132993" y="45632"/>
                  <a:pt x="1009753" y="45068"/>
                  <a:pt x="886690" y="39474"/>
                </a:cubicBezTo>
                <a:cubicBezTo>
                  <a:pt x="874009" y="38898"/>
                  <a:pt x="862234" y="32509"/>
                  <a:pt x="849745" y="30238"/>
                </a:cubicBezTo>
                <a:cubicBezTo>
                  <a:pt x="828326" y="26344"/>
                  <a:pt x="806791" y="22738"/>
                  <a:pt x="785090" y="21002"/>
                </a:cubicBezTo>
                <a:cubicBezTo>
                  <a:pt x="346944" y="-14050"/>
                  <a:pt x="808413" y="30722"/>
                  <a:pt x="526472" y="2529"/>
                </a:cubicBezTo>
                <a:cubicBezTo>
                  <a:pt x="480290" y="5608"/>
                  <a:pt x="434211" y="11765"/>
                  <a:pt x="387927" y="11765"/>
                </a:cubicBezTo>
                <a:cubicBezTo>
                  <a:pt x="-26113" y="11765"/>
                  <a:pt x="185308" y="-14707"/>
                  <a:pt x="0" y="11765"/>
                </a:cubicBezTo>
                <a:cubicBezTo>
                  <a:pt x="20151" y="72220"/>
                  <a:pt x="-7836" y="12885"/>
                  <a:pt x="36945" y="48711"/>
                </a:cubicBezTo>
                <a:cubicBezTo>
                  <a:pt x="45613" y="55646"/>
                  <a:pt x="49260" y="67184"/>
                  <a:pt x="55418" y="76420"/>
                </a:cubicBezTo>
                <a:cubicBezTo>
                  <a:pt x="71450" y="445160"/>
                  <a:pt x="53861" y="172471"/>
                  <a:pt x="73890" y="362747"/>
                </a:cubicBezTo>
                <a:cubicBezTo>
                  <a:pt x="86343" y="481046"/>
                  <a:pt x="71705" y="430081"/>
                  <a:pt x="92363" y="492056"/>
                </a:cubicBezTo>
                <a:cubicBezTo>
                  <a:pt x="95442" y="513608"/>
                  <a:pt x="101600" y="534941"/>
                  <a:pt x="101600" y="556711"/>
                </a:cubicBezTo>
                <a:cubicBezTo>
                  <a:pt x="101600" y="629398"/>
                  <a:pt x="107121" y="681454"/>
                  <a:pt x="83127" y="741438"/>
                </a:cubicBezTo>
                <a:cubicBezTo>
                  <a:pt x="80570" y="747830"/>
                  <a:pt x="7696" y="732202"/>
                  <a:pt x="46181" y="732202"/>
                </a:cubicBezTo>
                <a:close/>
              </a:path>
            </a:pathLst>
          </a:custGeom>
          <a:solidFill>
            <a:srgbClr val="F44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9" name="Freihandform: Form 98">
            <a:extLst>
              <a:ext uri="{FF2B5EF4-FFF2-40B4-BE49-F238E27FC236}">
                <a16:creationId xmlns:a16="http://schemas.microsoft.com/office/drawing/2014/main" id="{E20D6063-2CA9-4A86-BF67-C5F4D80E8AA4}"/>
              </a:ext>
            </a:extLst>
          </p:cNvPr>
          <p:cNvSpPr/>
          <p:nvPr/>
        </p:nvSpPr>
        <p:spPr>
          <a:xfrm>
            <a:off x="7644736" y="5369723"/>
            <a:ext cx="1921164" cy="1311305"/>
          </a:xfrm>
          <a:custGeom>
            <a:avLst/>
            <a:gdLst>
              <a:gd name="connsiteX0" fmla="*/ 0 w 1921164"/>
              <a:gd name="connsiteY0" fmla="*/ 784832 h 1311305"/>
              <a:gd name="connsiteX1" fmla="*/ 9237 w 1921164"/>
              <a:gd name="connsiteY1" fmla="*/ 1172760 h 1311305"/>
              <a:gd name="connsiteX2" fmla="*/ 18473 w 1921164"/>
              <a:gd name="connsiteY2" fmla="*/ 1265123 h 1311305"/>
              <a:gd name="connsiteX3" fmla="*/ 36946 w 1921164"/>
              <a:gd name="connsiteY3" fmla="*/ 1237414 h 1311305"/>
              <a:gd name="connsiteX4" fmla="*/ 92364 w 1921164"/>
              <a:gd name="connsiteY4" fmla="*/ 1218941 h 1311305"/>
              <a:gd name="connsiteX5" fmla="*/ 295564 w 1921164"/>
              <a:gd name="connsiteY5" fmla="*/ 1237414 h 1311305"/>
              <a:gd name="connsiteX6" fmla="*/ 350982 w 1921164"/>
              <a:gd name="connsiteY6" fmla="*/ 1255887 h 1311305"/>
              <a:gd name="connsiteX7" fmla="*/ 406400 w 1921164"/>
              <a:gd name="connsiteY7" fmla="*/ 1274360 h 1311305"/>
              <a:gd name="connsiteX8" fmla="*/ 434110 w 1921164"/>
              <a:gd name="connsiteY8" fmla="*/ 1283596 h 1311305"/>
              <a:gd name="connsiteX9" fmla="*/ 609600 w 1921164"/>
              <a:gd name="connsiteY9" fmla="*/ 1292832 h 1311305"/>
              <a:gd name="connsiteX10" fmla="*/ 766619 w 1921164"/>
              <a:gd name="connsiteY10" fmla="*/ 1311305 h 1311305"/>
              <a:gd name="connsiteX11" fmla="*/ 969819 w 1921164"/>
              <a:gd name="connsiteY11" fmla="*/ 1302069 h 1311305"/>
              <a:gd name="connsiteX12" fmla="*/ 1043710 w 1921164"/>
              <a:gd name="connsiteY12" fmla="*/ 1283596 h 1311305"/>
              <a:gd name="connsiteX13" fmla="*/ 1071419 w 1921164"/>
              <a:gd name="connsiteY13" fmla="*/ 1274360 h 1311305"/>
              <a:gd name="connsiteX14" fmla="*/ 1246910 w 1921164"/>
              <a:gd name="connsiteY14" fmla="*/ 1265123 h 1311305"/>
              <a:gd name="connsiteX15" fmla="*/ 1293091 w 1921164"/>
              <a:gd name="connsiteY15" fmla="*/ 1255887 h 1311305"/>
              <a:gd name="connsiteX16" fmla="*/ 1884219 w 1921164"/>
              <a:gd name="connsiteY16" fmla="*/ 1246650 h 1311305"/>
              <a:gd name="connsiteX17" fmla="*/ 1893455 w 1921164"/>
              <a:gd name="connsiteY17" fmla="*/ 1209705 h 1311305"/>
              <a:gd name="connsiteX18" fmla="*/ 1911928 w 1921164"/>
              <a:gd name="connsiteY18" fmla="*/ 1154287 h 1311305"/>
              <a:gd name="connsiteX19" fmla="*/ 1921164 w 1921164"/>
              <a:gd name="connsiteY19" fmla="*/ 1043450 h 1311305"/>
              <a:gd name="connsiteX20" fmla="*/ 1911928 w 1921164"/>
              <a:gd name="connsiteY20" fmla="*/ 1006505 h 1311305"/>
              <a:gd name="connsiteX21" fmla="*/ 1902691 w 1921164"/>
              <a:gd name="connsiteY21" fmla="*/ 960323 h 1311305"/>
              <a:gd name="connsiteX22" fmla="*/ 1893455 w 1921164"/>
              <a:gd name="connsiteY22" fmla="*/ 840250 h 1311305"/>
              <a:gd name="connsiteX23" fmla="*/ 1884219 w 1921164"/>
              <a:gd name="connsiteY23" fmla="*/ 803305 h 1311305"/>
              <a:gd name="connsiteX24" fmla="*/ 1874982 w 1921164"/>
              <a:gd name="connsiteY24" fmla="*/ 581632 h 1311305"/>
              <a:gd name="connsiteX25" fmla="*/ 1865746 w 1921164"/>
              <a:gd name="connsiteY25" fmla="*/ 332250 h 1311305"/>
              <a:gd name="connsiteX26" fmla="*/ 1856510 w 1921164"/>
              <a:gd name="connsiteY26" fmla="*/ 258360 h 1311305"/>
              <a:gd name="connsiteX27" fmla="*/ 1838037 w 1921164"/>
              <a:gd name="connsiteY27" fmla="*/ 202941 h 1311305"/>
              <a:gd name="connsiteX28" fmla="*/ 1828800 w 1921164"/>
              <a:gd name="connsiteY28" fmla="*/ 8978 h 1311305"/>
              <a:gd name="connsiteX29" fmla="*/ 1754910 w 1921164"/>
              <a:gd name="connsiteY29" fmla="*/ 18214 h 1311305"/>
              <a:gd name="connsiteX30" fmla="*/ 1699491 w 1921164"/>
              <a:gd name="connsiteY30" fmla="*/ 36687 h 1311305"/>
              <a:gd name="connsiteX31" fmla="*/ 1570182 w 1921164"/>
              <a:gd name="connsiteY31" fmla="*/ 27450 h 1311305"/>
              <a:gd name="connsiteX32" fmla="*/ 1542473 w 1921164"/>
              <a:gd name="connsiteY32" fmla="*/ 82869 h 1311305"/>
              <a:gd name="connsiteX33" fmla="*/ 1505528 w 1921164"/>
              <a:gd name="connsiteY33" fmla="*/ 138287 h 1311305"/>
              <a:gd name="connsiteX34" fmla="*/ 1487055 w 1921164"/>
              <a:gd name="connsiteY34" fmla="*/ 165996 h 1311305"/>
              <a:gd name="connsiteX35" fmla="*/ 1459346 w 1921164"/>
              <a:gd name="connsiteY35" fmla="*/ 175232 h 1311305"/>
              <a:gd name="connsiteX36" fmla="*/ 1431637 w 1921164"/>
              <a:gd name="connsiteY36" fmla="*/ 230650 h 1311305"/>
              <a:gd name="connsiteX37" fmla="*/ 1403928 w 1921164"/>
              <a:gd name="connsiteY37" fmla="*/ 239887 h 1311305"/>
              <a:gd name="connsiteX38" fmla="*/ 1366982 w 1921164"/>
              <a:gd name="connsiteY38" fmla="*/ 295305 h 1311305"/>
              <a:gd name="connsiteX39" fmla="*/ 1348510 w 1921164"/>
              <a:gd name="connsiteY39" fmla="*/ 323014 h 1311305"/>
              <a:gd name="connsiteX40" fmla="*/ 1302328 w 1921164"/>
              <a:gd name="connsiteY40" fmla="*/ 406141 h 1311305"/>
              <a:gd name="connsiteX41" fmla="*/ 1256146 w 1921164"/>
              <a:gd name="connsiteY41" fmla="*/ 443087 h 1311305"/>
              <a:gd name="connsiteX42" fmla="*/ 1228437 w 1921164"/>
              <a:gd name="connsiteY42" fmla="*/ 470796 h 1311305"/>
              <a:gd name="connsiteX43" fmla="*/ 1209964 w 1921164"/>
              <a:gd name="connsiteY43" fmla="*/ 498505 h 1311305"/>
              <a:gd name="connsiteX44" fmla="*/ 1182255 w 1921164"/>
              <a:gd name="connsiteY44" fmla="*/ 507741 h 1311305"/>
              <a:gd name="connsiteX45" fmla="*/ 1154546 w 1921164"/>
              <a:gd name="connsiteY45" fmla="*/ 535450 h 1311305"/>
              <a:gd name="connsiteX46" fmla="*/ 1126837 w 1921164"/>
              <a:gd name="connsiteY46" fmla="*/ 553923 h 1311305"/>
              <a:gd name="connsiteX47" fmla="*/ 1108364 w 1921164"/>
              <a:gd name="connsiteY47" fmla="*/ 581632 h 1311305"/>
              <a:gd name="connsiteX48" fmla="*/ 1080655 w 1921164"/>
              <a:gd name="connsiteY48" fmla="*/ 590869 h 1311305"/>
              <a:gd name="connsiteX49" fmla="*/ 1052946 w 1921164"/>
              <a:gd name="connsiteY49" fmla="*/ 609341 h 1311305"/>
              <a:gd name="connsiteX50" fmla="*/ 1006764 w 1921164"/>
              <a:gd name="connsiteY50" fmla="*/ 664760 h 1311305"/>
              <a:gd name="connsiteX51" fmla="*/ 932873 w 1921164"/>
              <a:gd name="connsiteY51" fmla="*/ 729414 h 1311305"/>
              <a:gd name="connsiteX52" fmla="*/ 868219 w 1921164"/>
              <a:gd name="connsiteY52" fmla="*/ 738650 h 1311305"/>
              <a:gd name="connsiteX53" fmla="*/ 840510 w 1921164"/>
              <a:gd name="connsiteY53" fmla="*/ 757123 h 1311305"/>
              <a:gd name="connsiteX54" fmla="*/ 757382 w 1921164"/>
              <a:gd name="connsiteY54" fmla="*/ 775596 h 1311305"/>
              <a:gd name="connsiteX55" fmla="*/ 729673 w 1921164"/>
              <a:gd name="connsiteY55" fmla="*/ 794069 h 1311305"/>
              <a:gd name="connsiteX56" fmla="*/ 674255 w 1921164"/>
              <a:gd name="connsiteY56" fmla="*/ 812541 h 1311305"/>
              <a:gd name="connsiteX57" fmla="*/ 0 w 1921164"/>
              <a:gd name="connsiteY57" fmla="*/ 784832 h 131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921164" h="1311305">
                <a:moveTo>
                  <a:pt x="0" y="784832"/>
                </a:moveTo>
                <a:cubicBezTo>
                  <a:pt x="3079" y="914141"/>
                  <a:pt x="4266" y="1043510"/>
                  <a:pt x="9237" y="1172760"/>
                </a:cubicBezTo>
                <a:cubicBezTo>
                  <a:pt x="10426" y="1203678"/>
                  <a:pt x="6285" y="1236684"/>
                  <a:pt x="18473" y="1265123"/>
                </a:cubicBezTo>
                <a:cubicBezTo>
                  <a:pt x="22846" y="1275326"/>
                  <a:pt x="27533" y="1243297"/>
                  <a:pt x="36946" y="1237414"/>
                </a:cubicBezTo>
                <a:cubicBezTo>
                  <a:pt x="53458" y="1227094"/>
                  <a:pt x="92364" y="1218941"/>
                  <a:pt x="92364" y="1218941"/>
                </a:cubicBezTo>
                <a:cubicBezTo>
                  <a:pt x="190079" y="1224370"/>
                  <a:pt x="223346" y="1215749"/>
                  <a:pt x="295564" y="1237414"/>
                </a:cubicBezTo>
                <a:cubicBezTo>
                  <a:pt x="314215" y="1243009"/>
                  <a:pt x="332509" y="1249729"/>
                  <a:pt x="350982" y="1255887"/>
                </a:cubicBezTo>
                <a:lnTo>
                  <a:pt x="406400" y="1274360"/>
                </a:lnTo>
                <a:cubicBezTo>
                  <a:pt x="415637" y="1277439"/>
                  <a:pt x="424387" y="1283084"/>
                  <a:pt x="434110" y="1283596"/>
                </a:cubicBezTo>
                <a:lnTo>
                  <a:pt x="609600" y="1292832"/>
                </a:lnTo>
                <a:cubicBezTo>
                  <a:pt x="662444" y="1301640"/>
                  <a:pt x="711953" y="1311305"/>
                  <a:pt x="766619" y="1311305"/>
                </a:cubicBezTo>
                <a:cubicBezTo>
                  <a:pt x="834422" y="1311305"/>
                  <a:pt x="902086" y="1305148"/>
                  <a:pt x="969819" y="1302069"/>
                </a:cubicBezTo>
                <a:cubicBezTo>
                  <a:pt x="1033149" y="1280957"/>
                  <a:pt x="954558" y="1305883"/>
                  <a:pt x="1043710" y="1283596"/>
                </a:cubicBezTo>
                <a:cubicBezTo>
                  <a:pt x="1053155" y="1281235"/>
                  <a:pt x="1061723" y="1275241"/>
                  <a:pt x="1071419" y="1274360"/>
                </a:cubicBezTo>
                <a:cubicBezTo>
                  <a:pt x="1129756" y="1269057"/>
                  <a:pt x="1188413" y="1268202"/>
                  <a:pt x="1246910" y="1265123"/>
                </a:cubicBezTo>
                <a:cubicBezTo>
                  <a:pt x="1262304" y="1262044"/>
                  <a:pt x="1277399" y="1256342"/>
                  <a:pt x="1293091" y="1255887"/>
                </a:cubicBezTo>
                <a:cubicBezTo>
                  <a:pt x="1490075" y="1250177"/>
                  <a:pt x="1687733" y="1261764"/>
                  <a:pt x="1884219" y="1246650"/>
                </a:cubicBezTo>
                <a:cubicBezTo>
                  <a:pt x="1896876" y="1245676"/>
                  <a:pt x="1889807" y="1221864"/>
                  <a:pt x="1893455" y="1209705"/>
                </a:cubicBezTo>
                <a:cubicBezTo>
                  <a:pt x="1899050" y="1191054"/>
                  <a:pt x="1911928" y="1154287"/>
                  <a:pt x="1911928" y="1154287"/>
                </a:cubicBezTo>
                <a:cubicBezTo>
                  <a:pt x="1915007" y="1117341"/>
                  <a:pt x="1921164" y="1080524"/>
                  <a:pt x="1921164" y="1043450"/>
                </a:cubicBezTo>
                <a:cubicBezTo>
                  <a:pt x="1921164" y="1030756"/>
                  <a:pt x="1914682" y="1018897"/>
                  <a:pt x="1911928" y="1006505"/>
                </a:cubicBezTo>
                <a:cubicBezTo>
                  <a:pt x="1908522" y="991180"/>
                  <a:pt x="1905770" y="975717"/>
                  <a:pt x="1902691" y="960323"/>
                </a:cubicBezTo>
                <a:cubicBezTo>
                  <a:pt x="1899612" y="920299"/>
                  <a:pt x="1898145" y="880118"/>
                  <a:pt x="1893455" y="840250"/>
                </a:cubicBezTo>
                <a:cubicBezTo>
                  <a:pt x="1891972" y="827643"/>
                  <a:pt x="1885123" y="815967"/>
                  <a:pt x="1884219" y="803305"/>
                </a:cubicBezTo>
                <a:cubicBezTo>
                  <a:pt x="1878950" y="729538"/>
                  <a:pt x="1877880" y="655530"/>
                  <a:pt x="1874982" y="581632"/>
                </a:cubicBezTo>
                <a:cubicBezTo>
                  <a:pt x="1871722" y="498512"/>
                  <a:pt x="1870491" y="415299"/>
                  <a:pt x="1865746" y="332250"/>
                </a:cubicBezTo>
                <a:cubicBezTo>
                  <a:pt x="1864330" y="307469"/>
                  <a:pt x="1861711" y="282631"/>
                  <a:pt x="1856510" y="258360"/>
                </a:cubicBezTo>
                <a:cubicBezTo>
                  <a:pt x="1852430" y="239320"/>
                  <a:pt x="1838037" y="202941"/>
                  <a:pt x="1838037" y="202941"/>
                </a:cubicBezTo>
                <a:cubicBezTo>
                  <a:pt x="1834958" y="138287"/>
                  <a:pt x="1855362" y="68005"/>
                  <a:pt x="1828800" y="8978"/>
                </a:cubicBezTo>
                <a:cubicBezTo>
                  <a:pt x="1818614" y="-13657"/>
                  <a:pt x="1779181" y="13013"/>
                  <a:pt x="1754910" y="18214"/>
                </a:cubicBezTo>
                <a:cubicBezTo>
                  <a:pt x="1735870" y="22294"/>
                  <a:pt x="1699491" y="36687"/>
                  <a:pt x="1699491" y="36687"/>
                </a:cubicBezTo>
                <a:cubicBezTo>
                  <a:pt x="1656388" y="33608"/>
                  <a:pt x="1613061" y="22090"/>
                  <a:pt x="1570182" y="27450"/>
                </a:cubicBezTo>
                <a:cubicBezTo>
                  <a:pt x="1555497" y="29286"/>
                  <a:pt x="1547163" y="74427"/>
                  <a:pt x="1542473" y="82869"/>
                </a:cubicBezTo>
                <a:cubicBezTo>
                  <a:pt x="1531691" y="102276"/>
                  <a:pt x="1517843" y="119814"/>
                  <a:pt x="1505528" y="138287"/>
                </a:cubicBezTo>
                <a:cubicBezTo>
                  <a:pt x="1499370" y="147523"/>
                  <a:pt x="1497586" y="162486"/>
                  <a:pt x="1487055" y="165996"/>
                </a:cubicBezTo>
                <a:lnTo>
                  <a:pt x="1459346" y="175232"/>
                </a:lnTo>
                <a:cubicBezTo>
                  <a:pt x="1453261" y="193487"/>
                  <a:pt x="1447915" y="217627"/>
                  <a:pt x="1431637" y="230650"/>
                </a:cubicBezTo>
                <a:cubicBezTo>
                  <a:pt x="1424034" y="236732"/>
                  <a:pt x="1413164" y="236808"/>
                  <a:pt x="1403928" y="239887"/>
                </a:cubicBezTo>
                <a:lnTo>
                  <a:pt x="1366982" y="295305"/>
                </a:lnTo>
                <a:cubicBezTo>
                  <a:pt x="1360825" y="304541"/>
                  <a:pt x="1352020" y="312483"/>
                  <a:pt x="1348510" y="323014"/>
                </a:cubicBezTo>
                <a:cubicBezTo>
                  <a:pt x="1319036" y="411434"/>
                  <a:pt x="1348414" y="350838"/>
                  <a:pt x="1302328" y="406141"/>
                </a:cubicBezTo>
                <a:cubicBezTo>
                  <a:pt x="1270191" y="444706"/>
                  <a:pt x="1301634" y="427923"/>
                  <a:pt x="1256146" y="443087"/>
                </a:cubicBezTo>
                <a:cubicBezTo>
                  <a:pt x="1246910" y="452323"/>
                  <a:pt x="1236799" y="460761"/>
                  <a:pt x="1228437" y="470796"/>
                </a:cubicBezTo>
                <a:cubicBezTo>
                  <a:pt x="1221330" y="479324"/>
                  <a:pt x="1218632" y="491570"/>
                  <a:pt x="1209964" y="498505"/>
                </a:cubicBezTo>
                <a:cubicBezTo>
                  <a:pt x="1202361" y="504587"/>
                  <a:pt x="1191491" y="504662"/>
                  <a:pt x="1182255" y="507741"/>
                </a:cubicBezTo>
                <a:cubicBezTo>
                  <a:pt x="1173019" y="516977"/>
                  <a:pt x="1164581" y="527088"/>
                  <a:pt x="1154546" y="535450"/>
                </a:cubicBezTo>
                <a:cubicBezTo>
                  <a:pt x="1146018" y="542557"/>
                  <a:pt x="1134686" y="546074"/>
                  <a:pt x="1126837" y="553923"/>
                </a:cubicBezTo>
                <a:cubicBezTo>
                  <a:pt x="1118988" y="561772"/>
                  <a:pt x="1117032" y="574697"/>
                  <a:pt x="1108364" y="581632"/>
                </a:cubicBezTo>
                <a:cubicBezTo>
                  <a:pt x="1100761" y="587714"/>
                  <a:pt x="1089363" y="586515"/>
                  <a:pt x="1080655" y="590869"/>
                </a:cubicBezTo>
                <a:cubicBezTo>
                  <a:pt x="1070726" y="595833"/>
                  <a:pt x="1062182" y="603184"/>
                  <a:pt x="1052946" y="609341"/>
                </a:cubicBezTo>
                <a:cubicBezTo>
                  <a:pt x="1007081" y="678137"/>
                  <a:pt x="1066028" y="593642"/>
                  <a:pt x="1006764" y="664760"/>
                </a:cubicBezTo>
                <a:cubicBezTo>
                  <a:pt x="983258" y="692968"/>
                  <a:pt x="982964" y="722258"/>
                  <a:pt x="932873" y="729414"/>
                </a:cubicBezTo>
                <a:lnTo>
                  <a:pt x="868219" y="738650"/>
                </a:lnTo>
                <a:cubicBezTo>
                  <a:pt x="858983" y="744808"/>
                  <a:pt x="850439" y="752159"/>
                  <a:pt x="840510" y="757123"/>
                </a:cubicBezTo>
                <a:cubicBezTo>
                  <a:pt x="817770" y="768493"/>
                  <a:pt x="778671" y="772048"/>
                  <a:pt x="757382" y="775596"/>
                </a:cubicBezTo>
                <a:cubicBezTo>
                  <a:pt x="748146" y="781754"/>
                  <a:pt x="739817" y="789561"/>
                  <a:pt x="729673" y="794069"/>
                </a:cubicBezTo>
                <a:cubicBezTo>
                  <a:pt x="711879" y="801977"/>
                  <a:pt x="693727" y="812541"/>
                  <a:pt x="674255" y="812541"/>
                </a:cubicBezTo>
                <a:lnTo>
                  <a:pt x="0" y="784832"/>
                </a:lnTo>
                <a:close/>
              </a:path>
            </a:pathLst>
          </a:custGeom>
          <a:solidFill>
            <a:srgbClr val="578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D2577D08-FF59-4904-B843-7ABAE504F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227"/>
          <a:stretch/>
        </p:blipFill>
        <p:spPr>
          <a:xfrm>
            <a:off x="10086916" y="5365192"/>
            <a:ext cx="1892786" cy="1301723"/>
          </a:xfrm>
          <a:prstGeom prst="rect">
            <a:avLst/>
          </a:prstGeom>
        </p:spPr>
      </p:pic>
      <p:sp>
        <p:nvSpPr>
          <p:cNvPr id="102" name="Freihandform: Form 101">
            <a:extLst>
              <a:ext uri="{FF2B5EF4-FFF2-40B4-BE49-F238E27FC236}">
                <a16:creationId xmlns:a16="http://schemas.microsoft.com/office/drawing/2014/main" id="{B865EBC3-7751-4021-B87F-380410EF5207}"/>
              </a:ext>
            </a:extLst>
          </p:cNvPr>
          <p:cNvSpPr/>
          <p:nvPr/>
        </p:nvSpPr>
        <p:spPr>
          <a:xfrm>
            <a:off x="9996053" y="5358163"/>
            <a:ext cx="1625600" cy="750674"/>
          </a:xfrm>
          <a:custGeom>
            <a:avLst/>
            <a:gdLst>
              <a:gd name="connsiteX0" fmla="*/ 46181 w 1625600"/>
              <a:gd name="connsiteY0" fmla="*/ 732202 h 750674"/>
              <a:gd name="connsiteX1" fmla="*/ 314036 w 1625600"/>
              <a:gd name="connsiteY1" fmla="*/ 741438 h 750674"/>
              <a:gd name="connsiteX2" fmla="*/ 360218 w 1625600"/>
              <a:gd name="connsiteY2" fmla="*/ 750674 h 750674"/>
              <a:gd name="connsiteX3" fmla="*/ 443345 w 1625600"/>
              <a:gd name="connsiteY3" fmla="*/ 741438 h 750674"/>
              <a:gd name="connsiteX4" fmla="*/ 646545 w 1625600"/>
              <a:gd name="connsiteY4" fmla="*/ 713729 h 750674"/>
              <a:gd name="connsiteX5" fmla="*/ 674254 w 1625600"/>
              <a:gd name="connsiteY5" fmla="*/ 704493 h 750674"/>
              <a:gd name="connsiteX6" fmla="*/ 794327 w 1625600"/>
              <a:gd name="connsiteY6" fmla="*/ 695256 h 750674"/>
              <a:gd name="connsiteX7" fmla="*/ 923636 w 1625600"/>
              <a:gd name="connsiteY7" fmla="*/ 667547 h 750674"/>
              <a:gd name="connsiteX8" fmla="*/ 1034472 w 1625600"/>
              <a:gd name="connsiteY8" fmla="*/ 630602 h 750674"/>
              <a:gd name="connsiteX9" fmla="*/ 1062181 w 1625600"/>
              <a:gd name="connsiteY9" fmla="*/ 621365 h 750674"/>
              <a:gd name="connsiteX10" fmla="*/ 1089890 w 1625600"/>
              <a:gd name="connsiteY10" fmla="*/ 612129 h 750674"/>
              <a:gd name="connsiteX11" fmla="*/ 1117600 w 1625600"/>
              <a:gd name="connsiteY11" fmla="*/ 593656 h 750674"/>
              <a:gd name="connsiteX12" fmla="*/ 1145309 w 1625600"/>
              <a:gd name="connsiteY12" fmla="*/ 565947 h 750674"/>
              <a:gd name="connsiteX13" fmla="*/ 1173018 w 1625600"/>
              <a:gd name="connsiteY13" fmla="*/ 556711 h 750674"/>
              <a:gd name="connsiteX14" fmla="*/ 1191490 w 1625600"/>
              <a:gd name="connsiteY14" fmla="*/ 529002 h 750674"/>
              <a:gd name="connsiteX15" fmla="*/ 1200727 w 1625600"/>
              <a:gd name="connsiteY15" fmla="*/ 501293 h 750674"/>
              <a:gd name="connsiteX16" fmla="*/ 1228436 w 1625600"/>
              <a:gd name="connsiteY16" fmla="*/ 492056 h 750674"/>
              <a:gd name="connsiteX17" fmla="*/ 1237672 w 1625600"/>
              <a:gd name="connsiteY17" fmla="*/ 464347 h 750674"/>
              <a:gd name="connsiteX18" fmla="*/ 1293090 w 1625600"/>
              <a:gd name="connsiteY18" fmla="*/ 445874 h 750674"/>
              <a:gd name="connsiteX19" fmla="*/ 1339272 w 1625600"/>
              <a:gd name="connsiteY19" fmla="*/ 390456 h 750674"/>
              <a:gd name="connsiteX20" fmla="*/ 1385454 w 1625600"/>
              <a:gd name="connsiteY20" fmla="*/ 344274 h 750674"/>
              <a:gd name="connsiteX21" fmla="*/ 1422400 w 1625600"/>
              <a:gd name="connsiteY21" fmla="*/ 298093 h 750674"/>
              <a:gd name="connsiteX22" fmla="*/ 1459345 w 1625600"/>
              <a:gd name="connsiteY22" fmla="*/ 242674 h 750674"/>
              <a:gd name="connsiteX23" fmla="*/ 1487054 w 1625600"/>
              <a:gd name="connsiteY23" fmla="*/ 224202 h 750674"/>
              <a:gd name="connsiteX24" fmla="*/ 1514763 w 1625600"/>
              <a:gd name="connsiteY24" fmla="*/ 196493 h 750674"/>
              <a:gd name="connsiteX25" fmla="*/ 1542472 w 1625600"/>
              <a:gd name="connsiteY25" fmla="*/ 187256 h 750674"/>
              <a:gd name="connsiteX26" fmla="*/ 1570181 w 1625600"/>
              <a:gd name="connsiteY26" fmla="*/ 131838 h 750674"/>
              <a:gd name="connsiteX27" fmla="*/ 1597890 w 1625600"/>
              <a:gd name="connsiteY27" fmla="*/ 113365 h 750674"/>
              <a:gd name="connsiteX28" fmla="*/ 1625600 w 1625600"/>
              <a:gd name="connsiteY28" fmla="*/ 57947 h 750674"/>
              <a:gd name="connsiteX29" fmla="*/ 1616363 w 1625600"/>
              <a:gd name="connsiteY29" fmla="*/ 2529 h 750674"/>
              <a:gd name="connsiteX30" fmla="*/ 1560945 w 1625600"/>
              <a:gd name="connsiteY30" fmla="*/ 21002 h 750674"/>
              <a:gd name="connsiteX31" fmla="*/ 1533236 w 1625600"/>
              <a:gd name="connsiteY31" fmla="*/ 30238 h 750674"/>
              <a:gd name="connsiteX32" fmla="*/ 1385454 w 1625600"/>
              <a:gd name="connsiteY32" fmla="*/ 39474 h 750674"/>
              <a:gd name="connsiteX33" fmla="*/ 1256145 w 1625600"/>
              <a:gd name="connsiteY33" fmla="*/ 48711 h 750674"/>
              <a:gd name="connsiteX34" fmla="*/ 886690 w 1625600"/>
              <a:gd name="connsiteY34" fmla="*/ 39474 h 750674"/>
              <a:gd name="connsiteX35" fmla="*/ 849745 w 1625600"/>
              <a:gd name="connsiteY35" fmla="*/ 30238 h 750674"/>
              <a:gd name="connsiteX36" fmla="*/ 785090 w 1625600"/>
              <a:gd name="connsiteY36" fmla="*/ 21002 h 750674"/>
              <a:gd name="connsiteX37" fmla="*/ 526472 w 1625600"/>
              <a:gd name="connsiteY37" fmla="*/ 2529 h 750674"/>
              <a:gd name="connsiteX38" fmla="*/ 387927 w 1625600"/>
              <a:gd name="connsiteY38" fmla="*/ 11765 h 750674"/>
              <a:gd name="connsiteX39" fmla="*/ 0 w 1625600"/>
              <a:gd name="connsiteY39" fmla="*/ 11765 h 750674"/>
              <a:gd name="connsiteX40" fmla="*/ 36945 w 1625600"/>
              <a:gd name="connsiteY40" fmla="*/ 48711 h 750674"/>
              <a:gd name="connsiteX41" fmla="*/ 55418 w 1625600"/>
              <a:gd name="connsiteY41" fmla="*/ 76420 h 750674"/>
              <a:gd name="connsiteX42" fmla="*/ 73890 w 1625600"/>
              <a:gd name="connsiteY42" fmla="*/ 362747 h 750674"/>
              <a:gd name="connsiteX43" fmla="*/ 92363 w 1625600"/>
              <a:gd name="connsiteY43" fmla="*/ 492056 h 750674"/>
              <a:gd name="connsiteX44" fmla="*/ 101600 w 1625600"/>
              <a:gd name="connsiteY44" fmla="*/ 556711 h 750674"/>
              <a:gd name="connsiteX45" fmla="*/ 83127 w 1625600"/>
              <a:gd name="connsiteY45" fmla="*/ 741438 h 750674"/>
              <a:gd name="connsiteX46" fmla="*/ 46181 w 1625600"/>
              <a:gd name="connsiteY46" fmla="*/ 732202 h 75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625600" h="750674">
                <a:moveTo>
                  <a:pt x="46181" y="732202"/>
                </a:moveTo>
                <a:cubicBezTo>
                  <a:pt x="84666" y="732202"/>
                  <a:pt x="224852" y="736192"/>
                  <a:pt x="314036" y="741438"/>
                </a:cubicBezTo>
                <a:cubicBezTo>
                  <a:pt x="329708" y="742360"/>
                  <a:pt x="344519" y="750674"/>
                  <a:pt x="360218" y="750674"/>
                </a:cubicBezTo>
                <a:cubicBezTo>
                  <a:pt x="388098" y="750674"/>
                  <a:pt x="415664" y="744760"/>
                  <a:pt x="443345" y="741438"/>
                </a:cubicBezTo>
                <a:cubicBezTo>
                  <a:pt x="451174" y="740499"/>
                  <a:pt x="601964" y="723636"/>
                  <a:pt x="646545" y="713729"/>
                </a:cubicBezTo>
                <a:cubicBezTo>
                  <a:pt x="656049" y="711617"/>
                  <a:pt x="664593" y="705701"/>
                  <a:pt x="674254" y="704493"/>
                </a:cubicBezTo>
                <a:cubicBezTo>
                  <a:pt x="714087" y="699514"/>
                  <a:pt x="754303" y="698335"/>
                  <a:pt x="794327" y="695256"/>
                </a:cubicBezTo>
                <a:cubicBezTo>
                  <a:pt x="873293" y="668933"/>
                  <a:pt x="830423" y="679198"/>
                  <a:pt x="923636" y="667547"/>
                </a:cubicBezTo>
                <a:lnTo>
                  <a:pt x="1034472" y="630602"/>
                </a:lnTo>
                <a:lnTo>
                  <a:pt x="1062181" y="621365"/>
                </a:lnTo>
                <a:lnTo>
                  <a:pt x="1089890" y="612129"/>
                </a:lnTo>
                <a:cubicBezTo>
                  <a:pt x="1099127" y="605971"/>
                  <a:pt x="1109072" y="600763"/>
                  <a:pt x="1117600" y="593656"/>
                </a:cubicBezTo>
                <a:cubicBezTo>
                  <a:pt x="1127635" y="585294"/>
                  <a:pt x="1134441" y="573193"/>
                  <a:pt x="1145309" y="565947"/>
                </a:cubicBezTo>
                <a:cubicBezTo>
                  <a:pt x="1153410" y="560547"/>
                  <a:pt x="1163782" y="559790"/>
                  <a:pt x="1173018" y="556711"/>
                </a:cubicBezTo>
                <a:cubicBezTo>
                  <a:pt x="1179175" y="547475"/>
                  <a:pt x="1186526" y="538931"/>
                  <a:pt x="1191490" y="529002"/>
                </a:cubicBezTo>
                <a:cubicBezTo>
                  <a:pt x="1195844" y="520294"/>
                  <a:pt x="1193843" y="508177"/>
                  <a:pt x="1200727" y="501293"/>
                </a:cubicBezTo>
                <a:cubicBezTo>
                  <a:pt x="1207611" y="494409"/>
                  <a:pt x="1219200" y="495135"/>
                  <a:pt x="1228436" y="492056"/>
                </a:cubicBezTo>
                <a:cubicBezTo>
                  <a:pt x="1231515" y="482820"/>
                  <a:pt x="1229750" y="470006"/>
                  <a:pt x="1237672" y="464347"/>
                </a:cubicBezTo>
                <a:cubicBezTo>
                  <a:pt x="1253517" y="453029"/>
                  <a:pt x="1293090" y="445874"/>
                  <a:pt x="1293090" y="445874"/>
                </a:cubicBezTo>
                <a:cubicBezTo>
                  <a:pt x="1338955" y="377078"/>
                  <a:pt x="1280008" y="461573"/>
                  <a:pt x="1339272" y="390456"/>
                </a:cubicBezTo>
                <a:cubicBezTo>
                  <a:pt x="1377757" y="344274"/>
                  <a:pt x="1334654" y="378141"/>
                  <a:pt x="1385454" y="344274"/>
                </a:cubicBezTo>
                <a:cubicBezTo>
                  <a:pt x="1406254" y="281872"/>
                  <a:pt x="1377407" y="349514"/>
                  <a:pt x="1422400" y="298093"/>
                </a:cubicBezTo>
                <a:cubicBezTo>
                  <a:pt x="1437020" y="281385"/>
                  <a:pt x="1440872" y="254989"/>
                  <a:pt x="1459345" y="242674"/>
                </a:cubicBezTo>
                <a:cubicBezTo>
                  <a:pt x="1468581" y="236517"/>
                  <a:pt x="1478526" y="231308"/>
                  <a:pt x="1487054" y="224202"/>
                </a:cubicBezTo>
                <a:cubicBezTo>
                  <a:pt x="1497089" y="215840"/>
                  <a:pt x="1503895" y="203739"/>
                  <a:pt x="1514763" y="196493"/>
                </a:cubicBezTo>
                <a:cubicBezTo>
                  <a:pt x="1522864" y="191092"/>
                  <a:pt x="1533236" y="190335"/>
                  <a:pt x="1542472" y="187256"/>
                </a:cubicBezTo>
                <a:cubicBezTo>
                  <a:pt x="1549984" y="164721"/>
                  <a:pt x="1552278" y="149742"/>
                  <a:pt x="1570181" y="131838"/>
                </a:cubicBezTo>
                <a:cubicBezTo>
                  <a:pt x="1578030" y="123988"/>
                  <a:pt x="1588654" y="119523"/>
                  <a:pt x="1597890" y="113365"/>
                </a:cubicBezTo>
                <a:cubicBezTo>
                  <a:pt x="1607229" y="99356"/>
                  <a:pt x="1625600" y="77066"/>
                  <a:pt x="1625600" y="57947"/>
                </a:cubicBezTo>
                <a:cubicBezTo>
                  <a:pt x="1625600" y="39219"/>
                  <a:pt x="1619442" y="21002"/>
                  <a:pt x="1616363" y="2529"/>
                </a:cubicBezTo>
                <a:lnTo>
                  <a:pt x="1560945" y="21002"/>
                </a:lnTo>
                <a:lnTo>
                  <a:pt x="1533236" y="30238"/>
                </a:lnTo>
                <a:cubicBezTo>
                  <a:pt x="1467942" y="73768"/>
                  <a:pt x="1531727" y="39474"/>
                  <a:pt x="1385454" y="39474"/>
                </a:cubicBezTo>
                <a:cubicBezTo>
                  <a:pt x="1342241" y="39474"/>
                  <a:pt x="1299248" y="45632"/>
                  <a:pt x="1256145" y="48711"/>
                </a:cubicBezTo>
                <a:cubicBezTo>
                  <a:pt x="1132993" y="45632"/>
                  <a:pt x="1009753" y="45068"/>
                  <a:pt x="886690" y="39474"/>
                </a:cubicBezTo>
                <a:cubicBezTo>
                  <a:pt x="874009" y="38898"/>
                  <a:pt x="862234" y="32509"/>
                  <a:pt x="849745" y="30238"/>
                </a:cubicBezTo>
                <a:cubicBezTo>
                  <a:pt x="828326" y="26344"/>
                  <a:pt x="806791" y="22738"/>
                  <a:pt x="785090" y="21002"/>
                </a:cubicBezTo>
                <a:cubicBezTo>
                  <a:pt x="346944" y="-14050"/>
                  <a:pt x="808413" y="30722"/>
                  <a:pt x="526472" y="2529"/>
                </a:cubicBezTo>
                <a:cubicBezTo>
                  <a:pt x="480290" y="5608"/>
                  <a:pt x="434211" y="11765"/>
                  <a:pt x="387927" y="11765"/>
                </a:cubicBezTo>
                <a:cubicBezTo>
                  <a:pt x="-26113" y="11765"/>
                  <a:pt x="185308" y="-14707"/>
                  <a:pt x="0" y="11765"/>
                </a:cubicBezTo>
                <a:cubicBezTo>
                  <a:pt x="20151" y="72220"/>
                  <a:pt x="-7836" y="12885"/>
                  <a:pt x="36945" y="48711"/>
                </a:cubicBezTo>
                <a:cubicBezTo>
                  <a:pt x="45613" y="55646"/>
                  <a:pt x="49260" y="67184"/>
                  <a:pt x="55418" y="76420"/>
                </a:cubicBezTo>
                <a:cubicBezTo>
                  <a:pt x="71450" y="445160"/>
                  <a:pt x="53861" y="172471"/>
                  <a:pt x="73890" y="362747"/>
                </a:cubicBezTo>
                <a:cubicBezTo>
                  <a:pt x="86343" y="481046"/>
                  <a:pt x="71705" y="430081"/>
                  <a:pt x="92363" y="492056"/>
                </a:cubicBezTo>
                <a:cubicBezTo>
                  <a:pt x="95442" y="513608"/>
                  <a:pt x="101600" y="534941"/>
                  <a:pt x="101600" y="556711"/>
                </a:cubicBezTo>
                <a:cubicBezTo>
                  <a:pt x="101600" y="629398"/>
                  <a:pt x="107121" y="681454"/>
                  <a:pt x="83127" y="741438"/>
                </a:cubicBezTo>
                <a:cubicBezTo>
                  <a:pt x="80570" y="747830"/>
                  <a:pt x="7696" y="732202"/>
                  <a:pt x="46181" y="732202"/>
                </a:cubicBezTo>
                <a:close/>
              </a:path>
            </a:pathLst>
          </a:custGeom>
          <a:solidFill>
            <a:srgbClr val="F44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3" name="Freihandform: Form 102">
            <a:extLst>
              <a:ext uri="{FF2B5EF4-FFF2-40B4-BE49-F238E27FC236}">
                <a16:creationId xmlns:a16="http://schemas.microsoft.com/office/drawing/2014/main" id="{121C3ED4-391D-4842-B44B-9C0AB4D98C6F}"/>
              </a:ext>
            </a:extLst>
          </p:cNvPr>
          <p:cNvSpPr/>
          <p:nvPr/>
        </p:nvSpPr>
        <p:spPr>
          <a:xfrm>
            <a:off x="10097653" y="5358163"/>
            <a:ext cx="1921164" cy="1311305"/>
          </a:xfrm>
          <a:custGeom>
            <a:avLst/>
            <a:gdLst>
              <a:gd name="connsiteX0" fmla="*/ 0 w 1921164"/>
              <a:gd name="connsiteY0" fmla="*/ 784832 h 1311305"/>
              <a:gd name="connsiteX1" fmla="*/ 9237 w 1921164"/>
              <a:gd name="connsiteY1" fmla="*/ 1172760 h 1311305"/>
              <a:gd name="connsiteX2" fmla="*/ 18473 w 1921164"/>
              <a:gd name="connsiteY2" fmla="*/ 1265123 h 1311305"/>
              <a:gd name="connsiteX3" fmla="*/ 36946 w 1921164"/>
              <a:gd name="connsiteY3" fmla="*/ 1237414 h 1311305"/>
              <a:gd name="connsiteX4" fmla="*/ 92364 w 1921164"/>
              <a:gd name="connsiteY4" fmla="*/ 1218941 h 1311305"/>
              <a:gd name="connsiteX5" fmla="*/ 295564 w 1921164"/>
              <a:gd name="connsiteY5" fmla="*/ 1237414 h 1311305"/>
              <a:gd name="connsiteX6" fmla="*/ 350982 w 1921164"/>
              <a:gd name="connsiteY6" fmla="*/ 1255887 h 1311305"/>
              <a:gd name="connsiteX7" fmla="*/ 406400 w 1921164"/>
              <a:gd name="connsiteY7" fmla="*/ 1274360 h 1311305"/>
              <a:gd name="connsiteX8" fmla="*/ 434110 w 1921164"/>
              <a:gd name="connsiteY8" fmla="*/ 1283596 h 1311305"/>
              <a:gd name="connsiteX9" fmla="*/ 609600 w 1921164"/>
              <a:gd name="connsiteY9" fmla="*/ 1292832 h 1311305"/>
              <a:gd name="connsiteX10" fmla="*/ 766619 w 1921164"/>
              <a:gd name="connsiteY10" fmla="*/ 1311305 h 1311305"/>
              <a:gd name="connsiteX11" fmla="*/ 969819 w 1921164"/>
              <a:gd name="connsiteY11" fmla="*/ 1302069 h 1311305"/>
              <a:gd name="connsiteX12" fmla="*/ 1043710 w 1921164"/>
              <a:gd name="connsiteY12" fmla="*/ 1283596 h 1311305"/>
              <a:gd name="connsiteX13" fmla="*/ 1071419 w 1921164"/>
              <a:gd name="connsiteY13" fmla="*/ 1274360 h 1311305"/>
              <a:gd name="connsiteX14" fmla="*/ 1246910 w 1921164"/>
              <a:gd name="connsiteY14" fmla="*/ 1265123 h 1311305"/>
              <a:gd name="connsiteX15" fmla="*/ 1293091 w 1921164"/>
              <a:gd name="connsiteY15" fmla="*/ 1255887 h 1311305"/>
              <a:gd name="connsiteX16" fmla="*/ 1884219 w 1921164"/>
              <a:gd name="connsiteY16" fmla="*/ 1246650 h 1311305"/>
              <a:gd name="connsiteX17" fmla="*/ 1893455 w 1921164"/>
              <a:gd name="connsiteY17" fmla="*/ 1209705 h 1311305"/>
              <a:gd name="connsiteX18" fmla="*/ 1911928 w 1921164"/>
              <a:gd name="connsiteY18" fmla="*/ 1154287 h 1311305"/>
              <a:gd name="connsiteX19" fmla="*/ 1921164 w 1921164"/>
              <a:gd name="connsiteY19" fmla="*/ 1043450 h 1311305"/>
              <a:gd name="connsiteX20" fmla="*/ 1911928 w 1921164"/>
              <a:gd name="connsiteY20" fmla="*/ 1006505 h 1311305"/>
              <a:gd name="connsiteX21" fmla="*/ 1902691 w 1921164"/>
              <a:gd name="connsiteY21" fmla="*/ 960323 h 1311305"/>
              <a:gd name="connsiteX22" fmla="*/ 1893455 w 1921164"/>
              <a:gd name="connsiteY22" fmla="*/ 840250 h 1311305"/>
              <a:gd name="connsiteX23" fmla="*/ 1884219 w 1921164"/>
              <a:gd name="connsiteY23" fmla="*/ 803305 h 1311305"/>
              <a:gd name="connsiteX24" fmla="*/ 1874982 w 1921164"/>
              <a:gd name="connsiteY24" fmla="*/ 581632 h 1311305"/>
              <a:gd name="connsiteX25" fmla="*/ 1865746 w 1921164"/>
              <a:gd name="connsiteY25" fmla="*/ 332250 h 1311305"/>
              <a:gd name="connsiteX26" fmla="*/ 1856510 w 1921164"/>
              <a:gd name="connsiteY26" fmla="*/ 258360 h 1311305"/>
              <a:gd name="connsiteX27" fmla="*/ 1838037 w 1921164"/>
              <a:gd name="connsiteY27" fmla="*/ 202941 h 1311305"/>
              <a:gd name="connsiteX28" fmla="*/ 1828800 w 1921164"/>
              <a:gd name="connsiteY28" fmla="*/ 8978 h 1311305"/>
              <a:gd name="connsiteX29" fmla="*/ 1754910 w 1921164"/>
              <a:gd name="connsiteY29" fmla="*/ 18214 h 1311305"/>
              <a:gd name="connsiteX30" fmla="*/ 1699491 w 1921164"/>
              <a:gd name="connsiteY30" fmla="*/ 36687 h 1311305"/>
              <a:gd name="connsiteX31" fmla="*/ 1570182 w 1921164"/>
              <a:gd name="connsiteY31" fmla="*/ 27450 h 1311305"/>
              <a:gd name="connsiteX32" fmla="*/ 1542473 w 1921164"/>
              <a:gd name="connsiteY32" fmla="*/ 82869 h 1311305"/>
              <a:gd name="connsiteX33" fmla="*/ 1505528 w 1921164"/>
              <a:gd name="connsiteY33" fmla="*/ 138287 h 1311305"/>
              <a:gd name="connsiteX34" fmla="*/ 1487055 w 1921164"/>
              <a:gd name="connsiteY34" fmla="*/ 165996 h 1311305"/>
              <a:gd name="connsiteX35" fmla="*/ 1459346 w 1921164"/>
              <a:gd name="connsiteY35" fmla="*/ 175232 h 1311305"/>
              <a:gd name="connsiteX36" fmla="*/ 1431637 w 1921164"/>
              <a:gd name="connsiteY36" fmla="*/ 230650 h 1311305"/>
              <a:gd name="connsiteX37" fmla="*/ 1403928 w 1921164"/>
              <a:gd name="connsiteY37" fmla="*/ 239887 h 1311305"/>
              <a:gd name="connsiteX38" fmla="*/ 1366982 w 1921164"/>
              <a:gd name="connsiteY38" fmla="*/ 295305 h 1311305"/>
              <a:gd name="connsiteX39" fmla="*/ 1348510 w 1921164"/>
              <a:gd name="connsiteY39" fmla="*/ 323014 h 1311305"/>
              <a:gd name="connsiteX40" fmla="*/ 1302328 w 1921164"/>
              <a:gd name="connsiteY40" fmla="*/ 406141 h 1311305"/>
              <a:gd name="connsiteX41" fmla="*/ 1256146 w 1921164"/>
              <a:gd name="connsiteY41" fmla="*/ 443087 h 1311305"/>
              <a:gd name="connsiteX42" fmla="*/ 1228437 w 1921164"/>
              <a:gd name="connsiteY42" fmla="*/ 470796 h 1311305"/>
              <a:gd name="connsiteX43" fmla="*/ 1209964 w 1921164"/>
              <a:gd name="connsiteY43" fmla="*/ 498505 h 1311305"/>
              <a:gd name="connsiteX44" fmla="*/ 1182255 w 1921164"/>
              <a:gd name="connsiteY44" fmla="*/ 507741 h 1311305"/>
              <a:gd name="connsiteX45" fmla="*/ 1154546 w 1921164"/>
              <a:gd name="connsiteY45" fmla="*/ 535450 h 1311305"/>
              <a:gd name="connsiteX46" fmla="*/ 1126837 w 1921164"/>
              <a:gd name="connsiteY46" fmla="*/ 553923 h 1311305"/>
              <a:gd name="connsiteX47" fmla="*/ 1108364 w 1921164"/>
              <a:gd name="connsiteY47" fmla="*/ 581632 h 1311305"/>
              <a:gd name="connsiteX48" fmla="*/ 1080655 w 1921164"/>
              <a:gd name="connsiteY48" fmla="*/ 590869 h 1311305"/>
              <a:gd name="connsiteX49" fmla="*/ 1052946 w 1921164"/>
              <a:gd name="connsiteY49" fmla="*/ 609341 h 1311305"/>
              <a:gd name="connsiteX50" fmla="*/ 1006764 w 1921164"/>
              <a:gd name="connsiteY50" fmla="*/ 664760 h 1311305"/>
              <a:gd name="connsiteX51" fmla="*/ 932873 w 1921164"/>
              <a:gd name="connsiteY51" fmla="*/ 729414 h 1311305"/>
              <a:gd name="connsiteX52" fmla="*/ 868219 w 1921164"/>
              <a:gd name="connsiteY52" fmla="*/ 738650 h 1311305"/>
              <a:gd name="connsiteX53" fmla="*/ 840510 w 1921164"/>
              <a:gd name="connsiteY53" fmla="*/ 757123 h 1311305"/>
              <a:gd name="connsiteX54" fmla="*/ 757382 w 1921164"/>
              <a:gd name="connsiteY54" fmla="*/ 775596 h 1311305"/>
              <a:gd name="connsiteX55" fmla="*/ 729673 w 1921164"/>
              <a:gd name="connsiteY55" fmla="*/ 794069 h 1311305"/>
              <a:gd name="connsiteX56" fmla="*/ 674255 w 1921164"/>
              <a:gd name="connsiteY56" fmla="*/ 812541 h 1311305"/>
              <a:gd name="connsiteX57" fmla="*/ 0 w 1921164"/>
              <a:gd name="connsiteY57" fmla="*/ 784832 h 131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921164" h="1311305">
                <a:moveTo>
                  <a:pt x="0" y="784832"/>
                </a:moveTo>
                <a:cubicBezTo>
                  <a:pt x="3079" y="914141"/>
                  <a:pt x="4266" y="1043510"/>
                  <a:pt x="9237" y="1172760"/>
                </a:cubicBezTo>
                <a:cubicBezTo>
                  <a:pt x="10426" y="1203678"/>
                  <a:pt x="6285" y="1236684"/>
                  <a:pt x="18473" y="1265123"/>
                </a:cubicBezTo>
                <a:cubicBezTo>
                  <a:pt x="22846" y="1275326"/>
                  <a:pt x="27533" y="1243297"/>
                  <a:pt x="36946" y="1237414"/>
                </a:cubicBezTo>
                <a:cubicBezTo>
                  <a:pt x="53458" y="1227094"/>
                  <a:pt x="92364" y="1218941"/>
                  <a:pt x="92364" y="1218941"/>
                </a:cubicBezTo>
                <a:cubicBezTo>
                  <a:pt x="190079" y="1224370"/>
                  <a:pt x="223346" y="1215749"/>
                  <a:pt x="295564" y="1237414"/>
                </a:cubicBezTo>
                <a:cubicBezTo>
                  <a:pt x="314215" y="1243009"/>
                  <a:pt x="332509" y="1249729"/>
                  <a:pt x="350982" y="1255887"/>
                </a:cubicBezTo>
                <a:lnTo>
                  <a:pt x="406400" y="1274360"/>
                </a:lnTo>
                <a:cubicBezTo>
                  <a:pt x="415637" y="1277439"/>
                  <a:pt x="424387" y="1283084"/>
                  <a:pt x="434110" y="1283596"/>
                </a:cubicBezTo>
                <a:lnTo>
                  <a:pt x="609600" y="1292832"/>
                </a:lnTo>
                <a:cubicBezTo>
                  <a:pt x="662444" y="1301640"/>
                  <a:pt x="711953" y="1311305"/>
                  <a:pt x="766619" y="1311305"/>
                </a:cubicBezTo>
                <a:cubicBezTo>
                  <a:pt x="834422" y="1311305"/>
                  <a:pt x="902086" y="1305148"/>
                  <a:pt x="969819" y="1302069"/>
                </a:cubicBezTo>
                <a:cubicBezTo>
                  <a:pt x="1033149" y="1280957"/>
                  <a:pt x="954558" y="1305883"/>
                  <a:pt x="1043710" y="1283596"/>
                </a:cubicBezTo>
                <a:cubicBezTo>
                  <a:pt x="1053155" y="1281235"/>
                  <a:pt x="1061723" y="1275241"/>
                  <a:pt x="1071419" y="1274360"/>
                </a:cubicBezTo>
                <a:cubicBezTo>
                  <a:pt x="1129756" y="1269057"/>
                  <a:pt x="1188413" y="1268202"/>
                  <a:pt x="1246910" y="1265123"/>
                </a:cubicBezTo>
                <a:cubicBezTo>
                  <a:pt x="1262304" y="1262044"/>
                  <a:pt x="1277399" y="1256342"/>
                  <a:pt x="1293091" y="1255887"/>
                </a:cubicBezTo>
                <a:cubicBezTo>
                  <a:pt x="1490075" y="1250177"/>
                  <a:pt x="1687733" y="1261764"/>
                  <a:pt x="1884219" y="1246650"/>
                </a:cubicBezTo>
                <a:cubicBezTo>
                  <a:pt x="1896876" y="1245676"/>
                  <a:pt x="1889807" y="1221864"/>
                  <a:pt x="1893455" y="1209705"/>
                </a:cubicBezTo>
                <a:cubicBezTo>
                  <a:pt x="1899050" y="1191054"/>
                  <a:pt x="1911928" y="1154287"/>
                  <a:pt x="1911928" y="1154287"/>
                </a:cubicBezTo>
                <a:cubicBezTo>
                  <a:pt x="1915007" y="1117341"/>
                  <a:pt x="1921164" y="1080524"/>
                  <a:pt x="1921164" y="1043450"/>
                </a:cubicBezTo>
                <a:cubicBezTo>
                  <a:pt x="1921164" y="1030756"/>
                  <a:pt x="1914682" y="1018897"/>
                  <a:pt x="1911928" y="1006505"/>
                </a:cubicBezTo>
                <a:cubicBezTo>
                  <a:pt x="1908522" y="991180"/>
                  <a:pt x="1905770" y="975717"/>
                  <a:pt x="1902691" y="960323"/>
                </a:cubicBezTo>
                <a:cubicBezTo>
                  <a:pt x="1899612" y="920299"/>
                  <a:pt x="1898145" y="880118"/>
                  <a:pt x="1893455" y="840250"/>
                </a:cubicBezTo>
                <a:cubicBezTo>
                  <a:pt x="1891972" y="827643"/>
                  <a:pt x="1885123" y="815967"/>
                  <a:pt x="1884219" y="803305"/>
                </a:cubicBezTo>
                <a:cubicBezTo>
                  <a:pt x="1878950" y="729538"/>
                  <a:pt x="1877880" y="655530"/>
                  <a:pt x="1874982" y="581632"/>
                </a:cubicBezTo>
                <a:cubicBezTo>
                  <a:pt x="1871722" y="498512"/>
                  <a:pt x="1870491" y="415299"/>
                  <a:pt x="1865746" y="332250"/>
                </a:cubicBezTo>
                <a:cubicBezTo>
                  <a:pt x="1864330" y="307469"/>
                  <a:pt x="1861711" y="282631"/>
                  <a:pt x="1856510" y="258360"/>
                </a:cubicBezTo>
                <a:cubicBezTo>
                  <a:pt x="1852430" y="239320"/>
                  <a:pt x="1838037" y="202941"/>
                  <a:pt x="1838037" y="202941"/>
                </a:cubicBezTo>
                <a:cubicBezTo>
                  <a:pt x="1834958" y="138287"/>
                  <a:pt x="1855362" y="68005"/>
                  <a:pt x="1828800" y="8978"/>
                </a:cubicBezTo>
                <a:cubicBezTo>
                  <a:pt x="1818614" y="-13657"/>
                  <a:pt x="1779181" y="13013"/>
                  <a:pt x="1754910" y="18214"/>
                </a:cubicBezTo>
                <a:cubicBezTo>
                  <a:pt x="1735870" y="22294"/>
                  <a:pt x="1699491" y="36687"/>
                  <a:pt x="1699491" y="36687"/>
                </a:cubicBezTo>
                <a:cubicBezTo>
                  <a:pt x="1656388" y="33608"/>
                  <a:pt x="1613061" y="22090"/>
                  <a:pt x="1570182" y="27450"/>
                </a:cubicBezTo>
                <a:cubicBezTo>
                  <a:pt x="1555497" y="29286"/>
                  <a:pt x="1547163" y="74427"/>
                  <a:pt x="1542473" y="82869"/>
                </a:cubicBezTo>
                <a:cubicBezTo>
                  <a:pt x="1531691" y="102276"/>
                  <a:pt x="1517843" y="119814"/>
                  <a:pt x="1505528" y="138287"/>
                </a:cubicBezTo>
                <a:cubicBezTo>
                  <a:pt x="1499370" y="147523"/>
                  <a:pt x="1497586" y="162486"/>
                  <a:pt x="1487055" y="165996"/>
                </a:cubicBezTo>
                <a:lnTo>
                  <a:pt x="1459346" y="175232"/>
                </a:lnTo>
                <a:cubicBezTo>
                  <a:pt x="1453261" y="193487"/>
                  <a:pt x="1447915" y="217627"/>
                  <a:pt x="1431637" y="230650"/>
                </a:cubicBezTo>
                <a:cubicBezTo>
                  <a:pt x="1424034" y="236732"/>
                  <a:pt x="1413164" y="236808"/>
                  <a:pt x="1403928" y="239887"/>
                </a:cubicBezTo>
                <a:lnTo>
                  <a:pt x="1366982" y="295305"/>
                </a:lnTo>
                <a:cubicBezTo>
                  <a:pt x="1360825" y="304541"/>
                  <a:pt x="1352020" y="312483"/>
                  <a:pt x="1348510" y="323014"/>
                </a:cubicBezTo>
                <a:cubicBezTo>
                  <a:pt x="1319036" y="411434"/>
                  <a:pt x="1348414" y="350838"/>
                  <a:pt x="1302328" y="406141"/>
                </a:cubicBezTo>
                <a:cubicBezTo>
                  <a:pt x="1270191" y="444706"/>
                  <a:pt x="1301634" y="427923"/>
                  <a:pt x="1256146" y="443087"/>
                </a:cubicBezTo>
                <a:cubicBezTo>
                  <a:pt x="1246910" y="452323"/>
                  <a:pt x="1236799" y="460761"/>
                  <a:pt x="1228437" y="470796"/>
                </a:cubicBezTo>
                <a:cubicBezTo>
                  <a:pt x="1221330" y="479324"/>
                  <a:pt x="1218632" y="491570"/>
                  <a:pt x="1209964" y="498505"/>
                </a:cubicBezTo>
                <a:cubicBezTo>
                  <a:pt x="1202361" y="504587"/>
                  <a:pt x="1191491" y="504662"/>
                  <a:pt x="1182255" y="507741"/>
                </a:cubicBezTo>
                <a:cubicBezTo>
                  <a:pt x="1173019" y="516977"/>
                  <a:pt x="1164581" y="527088"/>
                  <a:pt x="1154546" y="535450"/>
                </a:cubicBezTo>
                <a:cubicBezTo>
                  <a:pt x="1146018" y="542557"/>
                  <a:pt x="1134686" y="546074"/>
                  <a:pt x="1126837" y="553923"/>
                </a:cubicBezTo>
                <a:cubicBezTo>
                  <a:pt x="1118988" y="561772"/>
                  <a:pt x="1117032" y="574697"/>
                  <a:pt x="1108364" y="581632"/>
                </a:cubicBezTo>
                <a:cubicBezTo>
                  <a:pt x="1100761" y="587714"/>
                  <a:pt x="1089363" y="586515"/>
                  <a:pt x="1080655" y="590869"/>
                </a:cubicBezTo>
                <a:cubicBezTo>
                  <a:pt x="1070726" y="595833"/>
                  <a:pt x="1062182" y="603184"/>
                  <a:pt x="1052946" y="609341"/>
                </a:cubicBezTo>
                <a:cubicBezTo>
                  <a:pt x="1007081" y="678137"/>
                  <a:pt x="1066028" y="593642"/>
                  <a:pt x="1006764" y="664760"/>
                </a:cubicBezTo>
                <a:cubicBezTo>
                  <a:pt x="983258" y="692968"/>
                  <a:pt x="982964" y="722258"/>
                  <a:pt x="932873" y="729414"/>
                </a:cubicBezTo>
                <a:lnTo>
                  <a:pt x="868219" y="738650"/>
                </a:lnTo>
                <a:cubicBezTo>
                  <a:pt x="858983" y="744808"/>
                  <a:pt x="850439" y="752159"/>
                  <a:pt x="840510" y="757123"/>
                </a:cubicBezTo>
                <a:cubicBezTo>
                  <a:pt x="817770" y="768493"/>
                  <a:pt x="778671" y="772048"/>
                  <a:pt x="757382" y="775596"/>
                </a:cubicBezTo>
                <a:cubicBezTo>
                  <a:pt x="748146" y="781754"/>
                  <a:pt x="739817" y="789561"/>
                  <a:pt x="729673" y="794069"/>
                </a:cubicBezTo>
                <a:cubicBezTo>
                  <a:pt x="711879" y="801977"/>
                  <a:pt x="693727" y="812541"/>
                  <a:pt x="674255" y="812541"/>
                </a:cubicBezTo>
                <a:lnTo>
                  <a:pt x="0" y="784832"/>
                </a:lnTo>
                <a:close/>
              </a:path>
            </a:pathLst>
          </a:custGeom>
          <a:solidFill>
            <a:srgbClr val="EF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Flussdiagramm: Alternativer Prozess 10">
            <a:extLst>
              <a:ext uri="{FF2B5EF4-FFF2-40B4-BE49-F238E27FC236}">
                <a16:creationId xmlns:a16="http://schemas.microsoft.com/office/drawing/2014/main" id="{E399F9C1-2437-493B-BE92-E6E711A4B153}"/>
              </a:ext>
            </a:extLst>
          </p:cNvPr>
          <p:cNvSpPr/>
          <p:nvPr/>
        </p:nvSpPr>
        <p:spPr>
          <a:xfrm>
            <a:off x="8191134" y="3520909"/>
            <a:ext cx="1851993" cy="698005"/>
          </a:xfrm>
          <a:prstGeom prst="flowChartAlternateProcess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7321597A-BE99-458D-B8B6-DAB4D13D8405}"/>
              </a:ext>
            </a:extLst>
          </p:cNvPr>
          <p:cNvSpPr/>
          <p:nvPr/>
        </p:nvSpPr>
        <p:spPr>
          <a:xfrm>
            <a:off x="9621316" y="5828242"/>
            <a:ext cx="35656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3125A3B-C954-4374-A42B-2CA70D485987}"/>
              </a:ext>
            </a:extLst>
          </p:cNvPr>
          <p:cNvSpPr/>
          <p:nvPr/>
        </p:nvSpPr>
        <p:spPr>
          <a:xfrm>
            <a:off x="9616662" y="3105774"/>
            <a:ext cx="514296" cy="52597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1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095118F0-428B-41C8-B4D8-12C32E371582}"/>
              </a:ext>
            </a:extLst>
          </p:cNvPr>
          <p:cNvSpPr/>
          <p:nvPr/>
        </p:nvSpPr>
        <p:spPr>
          <a:xfrm>
            <a:off x="9875643" y="5054560"/>
            <a:ext cx="514296" cy="52597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1</a:t>
            </a:r>
          </a:p>
        </p:txBody>
      </p:sp>
      <mc:AlternateContent xmlns:mc="http://schemas.openxmlformats.org/markup-compatibility/2006">
        <mc:Choice xmlns="" xmlns:p14="http://schemas.microsoft.com/office/powerpoint/2010/main" xmlns:aink="http://schemas.microsoft.com/office/drawing/2016/ink" Requires="p14 aink">
          <p:contentPart p14:bwMode="auto" r:id="rId5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9F228E23-7A9C-4FC6-B52A-4EAC48713944}"/>
                  </a:ext>
                </a:extLst>
              </p14:cNvPr>
              <p14:cNvContentPartPr/>
              <p14:nvPr/>
            </p14:nvContentPartPr>
            <p14:xfrm>
              <a:off x="6954807" y="55062"/>
              <a:ext cx="360" cy="360"/>
            </p14:xfrm>
          </p:contentPart>
        </mc:Choice>
        <mc:Fallback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9F228E23-7A9C-4FC6-B52A-4EAC487139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36807" y="37422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108" name="Grafik 107">
            <a:extLst>
              <a:ext uri="{FF2B5EF4-FFF2-40B4-BE49-F238E27FC236}">
                <a16:creationId xmlns:a16="http://schemas.microsoft.com/office/drawing/2014/main" id="{3BAD2BC0-0805-47C9-B0EC-0AD74049D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227"/>
          <a:stretch/>
        </p:blipFill>
        <p:spPr>
          <a:xfrm>
            <a:off x="779716" y="4778463"/>
            <a:ext cx="1892786" cy="1301723"/>
          </a:xfrm>
          <a:prstGeom prst="rect">
            <a:avLst/>
          </a:prstGeom>
        </p:spPr>
      </p:pic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060DFB5-B742-4C85-A8DA-78836BA52D60}"/>
              </a:ext>
            </a:extLst>
          </p:cNvPr>
          <p:cNvGrpSpPr/>
          <p:nvPr/>
        </p:nvGrpSpPr>
        <p:grpSpPr>
          <a:xfrm>
            <a:off x="2249356" y="5469535"/>
            <a:ext cx="1902339" cy="1301723"/>
            <a:chOff x="1637197" y="5047633"/>
            <a:chExt cx="1902339" cy="1301723"/>
          </a:xfrm>
        </p:grpSpPr>
        <p:pic>
          <p:nvPicPr>
            <p:cNvPr id="106" name="Grafik 105">
              <a:extLst>
                <a:ext uri="{FF2B5EF4-FFF2-40B4-BE49-F238E27FC236}">
                  <a16:creationId xmlns:a16="http://schemas.microsoft.com/office/drawing/2014/main" id="{2741DB24-B90D-48FA-83B4-4810CB5C01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1227"/>
            <a:stretch/>
          </p:blipFill>
          <p:spPr>
            <a:xfrm>
              <a:off x="1637197" y="5047633"/>
              <a:ext cx="1892786" cy="1301723"/>
            </a:xfrm>
            <a:prstGeom prst="rect">
              <a:avLst/>
            </a:prstGeom>
          </p:spPr>
        </p:pic>
        <p:sp>
          <p:nvSpPr>
            <p:cNvPr id="20" name="Rechtwinkliges Dreieck 19">
              <a:extLst>
                <a:ext uri="{FF2B5EF4-FFF2-40B4-BE49-F238E27FC236}">
                  <a16:creationId xmlns:a16="http://schemas.microsoft.com/office/drawing/2014/main" id="{11E25CD5-7DD4-468B-B862-AEA26B43DE7D}"/>
                </a:ext>
              </a:extLst>
            </p:cNvPr>
            <p:cNvSpPr/>
            <p:nvPr/>
          </p:nvSpPr>
          <p:spPr>
            <a:xfrm flipH="1">
              <a:off x="1736436" y="5104858"/>
              <a:ext cx="1793547" cy="1200329"/>
            </a:xfrm>
            <a:prstGeom prst="rtTriangle">
              <a:avLst/>
            </a:prstGeom>
            <a:solidFill>
              <a:srgbClr val="EFF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1" name="Parallelogramm 20">
              <a:extLst>
                <a:ext uri="{FF2B5EF4-FFF2-40B4-BE49-F238E27FC236}">
                  <a16:creationId xmlns:a16="http://schemas.microsoft.com/office/drawing/2014/main" id="{B02F6A04-E2AB-41AB-9189-E4D74BB3718F}"/>
                </a:ext>
              </a:extLst>
            </p:cNvPr>
            <p:cNvSpPr/>
            <p:nvPr/>
          </p:nvSpPr>
          <p:spPr>
            <a:xfrm>
              <a:off x="3076856" y="5047633"/>
              <a:ext cx="462680" cy="448003"/>
            </a:xfrm>
            <a:prstGeom prst="parallelogram">
              <a:avLst/>
            </a:prstGeom>
            <a:solidFill>
              <a:srgbClr val="EFF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833E56B-B44F-446A-900F-C009E925BB5B}"/>
                </a:ext>
              </a:extLst>
            </p:cNvPr>
            <p:cNvSpPr/>
            <p:nvPr/>
          </p:nvSpPr>
          <p:spPr>
            <a:xfrm>
              <a:off x="1637197" y="5828242"/>
              <a:ext cx="1313962" cy="476945"/>
            </a:xfrm>
            <a:prstGeom prst="rect">
              <a:avLst/>
            </a:prstGeom>
            <a:solidFill>
              <a:srgbClr val="EFF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109" name="Ellipse 108">
            <a:extLst>
              <a:ext uri="{FF2B5EF4-FFF2-40B4-BE49-F238E27FC236}">
                <a16:creationId xmlns:a16="http://schemas.microsoft.com/office/drawing/2014/main" id="{4FC62BA0-26AD-4279-819F-2DAD2ACB6EDE}"/>
              </a:ext>
            </a:extLst>
          </p:cNvPr>
          <p:cNvSpPr/>
          <p:nvPr/>
        </p:nvSpPr>
        <p:spPr>
          <a:xfrm>
            <a:off x="2948972" y="4791571"/>
            <a:ext cx="514296" cy="52597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9907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6688" y="2782860"/>
            <a:ext cx="10515600" cy="1325563"/>
          </a:xfrm>
        </p:spPr>
        <p:txBody>
          <a:bodyPr/>
          <a:lstStyle/>
          <a:p>
            <a:r>
              <a:rPr lang="de-CH" dirty="0" smtClean="0"/>
              <a:t>Prof. </a:t>
            </a:r>
            <a:r>
              <a:rPr lang="de-CH" dirty="0" err="1" smtClean="0"/>
              <a:t>Flückiger’s</a:t>
            </a:r>
            <a:r>
              <a:rPr lang="de-CH" dirty="0" smtClean="0"/>
              <a:t> </a:t>
            </a:r>
            <a:r>
              <a:rPr lang="de-CH" dirty="0" err="1" smtClean="0"/>
              <a:t>proposal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6549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7BF24-F998-40E6-92D1-D9288DF4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633"/>
            <a:ext cx="10515600" cy="1325563"/>
          </a:xfrm>
        </p:spPr>
        <p:txBody>
          <a:bodyPr/>
          <a:lstStyle/>
          <a:p>
            <a:r>
              <a:rPr lang="de-CH" dirty="0">
                <a:latin typeface="Bahnschrift SemiBold" panose="020B0502040204020203" pitchFamily="34" charset="0"/>
              </a:rPr>
              <a:t>Pattern Recognition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14C91C-21D9-43D4-BEA1-51F08735D9F2}"/>
              </a:ext>
            </a:extLst>
          </p:cNvPr>
          <p:cNvSpPr txBox="1"/>
          <p:nvPr/>
        </p:nvSpPr>
        <p:spPr>
          <a:xfrm>
            <a:off x="2921397" y="2056675"/>
            <a:ext cx="3318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Color </a:t>
            </a:r>
            <a:r>
              <a:rPr lang="de-CH" b="1" dirty="0" err="1" smtClean="0"/>
              <a:t>contrast</a:t>
            </a:r>
            <a:r>
              <a:rPr lang="de-CH" b="1" dirty="0" smtClean="0"/>
              <a:t>: «</a:t>
            </a:r>
            <a:r>
              <a:rPr lang="de-CH" dirty="0" err="1" smtClean="0"/>
              <a:t>contrast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hues</a:t>
            </a:r>
            <a:r>
              <a:rPr lang="de-CH" dirty="0" smtClean="0"/>
              <a:t>» (</a:t>
            </a:r>
            <a:r>
              <a:rPr lang="de-CH" dirty="0" err="1" smtClean="0"/>
              <a:t>concept</a:t>
            </a:r>
            <a:r>
              <a:rPr lang="de-CH" dirty="0" smtClean="0"/>
              <a:t>)</a:t>
            </a:r>
          </a:p>
          <a:p>
            <a:r>
              <a:rPr lang="de-CH" dirty="0" smtClean="0"/>
              <a:t>Definition: at least 3 different </a:t>
            </a:r>
            <a:r>
              <a:rPr lang="de-CH" dirty="0" err="1" smtClean="0"/>
              <a:t>hues</a:t>
            </a:r>
            <a:r>
              <a:rPr lang="de-CH" dirty="0" smtClean="0"/>
              <a:t> </a:t>
            </a:r>
            <a:r>
              <a:rPr lang="de-CH" dirty="0" err="1" smtClean="0"/>
              <a:t>present</a:t>
            </a:r>
            <a:r>
              <a:rPr lang="de-CH" dirty="0" smtClean="0"/>
              <a:t> in an </a:t>
            </a:r>
            <a:r>
              <a:rPr lang="de-CH" dirty="0" err="1" smtClean="0"/>
              <a:t>image</a:t>
            </a:r>
            <a:r>
              <a:rPr lang="de-CH" dirty="0" smtClean="0"/>
              <a:t> </a:t>
            </a:r>
          </a:p>
          <a:p>
            <a:r>
              <a:rPr lang="de-CH" b="1" dirty="0" smtClean="0"/>
              <a:t>Color </a:t>
            </a:r>
            <a:r>
              <a:rPr lang="de-CH" b="1" dirty="0" err="1" smtClean="0"/>
              <a:t>scheme</a:t>
            </a:r>
            <a:r>
              <a:rPr lang="de-CH" b="1" dirty="0" smtClean="0"/>
              <a:t>: «</a:t>
            </a:r>
            <a:r>
              <a:rPr lang="de-CH" dirty="0" err="1" smtClean="0"/>
              <a:t>gaudy</a:t>
            </a:r>
            <a:r>
              <a:rPr lang="de-CH" dirty="0" smtClean="0"/>
              <a:t>»</a:t>
            </a:r>
          </a:p>
          <a:p>
            <a:r>
              <a:rPr lang="de-CH" dirty="0" smtClean="0"/>
              <a:t>Definition: a </a:t>
            </a:r>
            <a:r>
              <a:rPr lang="de-CH" dirty="0" err="1" smtClean="0"/>
              <a:t>colorful</a:t>
            </a:r>
            <a:r>
              <a:rPr lang="de-CH" dirty="0" smtClean="0"/>
              <a:t> </a:t>
            </a:r>
            <a:r>
              <a:rPr lang="de-CH" dirty="0" err="1" smtClean="0"/>
              <a:t>scheme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90F318B-4A9B-4C28-970F-5B91E3059674}"/>
              </a:ext>
            </a:extLst>
          </p:cNvPr>
          <p:cNvSpPr txBox="1"/>
          <p:nvPr/>
        </p:nvSpPr>
        <p:spPr>
          <a:xfrm>
            <a:off x="2921397" y="4956395"/>
            <a:ext cx="3318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Pattern </a:t>
            </a:r>
            <a:r>
              <a:rPr lang="de-CH" b="1" dirty="0" err="1"/>
              <a:t>recognition</a:t>
            </a:r>
            <a:r>
              <a:rPr lang="de-CH" b="1" dirty="0"/>
              <a:t>: </a:t>
            </a:r>
          </a:p>
          <a:p>
            <a:r>
              <a:rPr lang="de-CH" dirty="0" smtClean="0"/>
              <a:t>Definition: </a:t>
            </a:r>
            <a:r>
              <a:rPr lang="de-CH" dirty="0" err="1" smtClean="0"/>
              <a:t>hues</a:t>
            </a:r>
            <a:r>
              <a:rPr lang="de-CH" dirty="0" smtClean="0"/>
              <a:t> </a:t>
            </a:r>
            <a:r>
              <a:rPr lang="de-CH" dirty="0" err="1" smtClean="0"/>
              <a:t>differ</a:t>
            </a:r>
            <a:r>
              <a:rPr lang="de-CH" dirty="0" smtClean="0"/>
              <a:t> at an angle </a:t>
            </a:r>
            <a:r>
              <a:rPr lang="de-CH" dirty="0" err="1" smtClean="0"/>
              <a:t>of</a:t>
            </a:r>
            <a:r>
              <a:rPr lang="de-CH" dirty="0" smtClean="0"/>
              <a:t> 60° on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wheel</a:t>
            </a:r>
            <a:r>
              <a:rPr lang="de-CH" dirty="0" smtClean="0"/>
              <a:t> (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wheel</a:t>
            </a:r>
            <a:r>
              <a:rPr lang="de-CH" dirty="0" smtClean="0"/>
              <a:t> – </a:t>
            </a:r>
            <a:r>
              <a:rPr lang="de-CH" dirty="0" err="1" smtClean="0"/>
              <a:t>artistic</a:t>
            </a:r>
            <a:r>
              <a:rPr lang="de-CH" dirty="0" smtClean="0"/>
              <a:t>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space</a:t>
            </a:r>
            <a:r>
              <a:rPr lang="de-CH" dirty="0" smtClean="0"/>
              <a:t>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E67990C-534A-44BF-A27E-09DA362333F9}"/>
              </a:ext>
            </a:extLst>
          </p:cNvPr>
          <p:cNvSpPr txBox="1"/>
          <p:nvPr/>
        </p:nvSpPr>
        <p:spPr>
          <a:xfrm>
            <a:off x="8969426" y="3812472"/>
            <a:ext cx="322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/>
              <a:t>Result</a:t>
            </a:r>
            <a:r>
              <a:rPr lang="de-CH" dirty="0"/>
              <a:t>: global </a:t>
            </a:r>
            <a:r>
              <a:rPr lang="de-CH" dirty="0" err="1"/>
              <a:t>view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all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contrasts</a:t>
            </a:r>
            <a:r>
              <a:rPr lang="de-CH" dirty="0"/>
              <a:t> </a:t>
            </a:r>
            <a:r>
              <a:rPr lang="de-CH" dirty="0" err="1"/>
              <a:t>defined</a:t>
            </a:r>
            <a:r>
              <a:rPr lang="de-CH" dirty="0"/>
              <a:t> in LAB </a:t>
            </a:r>
            <a:r>
              <a:rPr lang="de-CH" dirty="0" err="1"/>
              <a:t>space</a:t>
            </a:r>
            <a:r>
              <a:rPr lang="de-CH" dirty="0"/>
              <a:t>  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3EFF7AC-5F27-4B64-866B-31F2BBF6C239}"/>
              </a:ext>
            </a:extLst>
          </p:cNvPr>
          <p:cNvSpPr/>
          <p:nvPr/>
        </p:nvSpPr>
        <p:spPr>
          <a:xfrm>
            <a:off x="892672" y="1191480"/>
            <a:ext cx="5203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OQTMQO+HelveticaNeue"/>
              </a:rPr>
              <a:t>Task 1</a:t>
            </a:r>
            <a:r>
              <a:rPr lang="en-US" b="1" dirty="0" smtClean="0">
                <a:solidFill>
                  <a:srgbClr val="000000"/>
                </a:solidFill>
                <a:latin typeface="OQTMQO+HelveticaNeue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OQTMQO+HelveticaNeue"/>
              </a:rPr>
              <a:t>Define all </a:t>
            </a:r>
            <a:r>
              <a:rPr lang="en-US" dirty="0">
                <a:solidFill>
                  <a:srgbClr val="000000"/>
                </a:solidFill>
                <a:latin typeface="OQTMQO+HelveticaNeue"/>
              </a:rPr>
              <a:t>given color </a:t>
            </a:r>
            <a:r>
              <a:rPr lang="en-US" dirty="0" smtClean="0">
                <a:solidFill>
                  <a:srgbClr val="000000"/>
                </a:solidFill>
                <a:latin typeface="OQTMQO+HelveticaNeue"/>
              </a:rPr>
              <a:t>contrast (belonging to a color scheme) </a:t>
            </a:r>
            <a:r>
              <a:rPr lang="en-US" dirty="0" smtClean="0">
                <a:solidFill>
                  <a:srgbClr val="000000"/>
                </a:solidFill>
                <a:latin typeface="OQTMQO+HelveticaNeue"/>
              </a:rPr>
              <a:t>categories in </a:t>
            </a:r>
            <a:r>
              <a:rPr lang="en-US" dirty="0" smtClean="0">
                <a:solidFill>
                  <a:srgbClr val="000000"/>
                </a:solidFill>
                <a:latin typeface="OQTMQO+HelveticaNeue"/>
              </a:rPr>
              <a:t>scientific color space  </a:t>
            </a:r>
            <a:endParaRPr lang="de-CH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9136647-0FE6-43D1-94D4-5F1AD9598712}"/>
              </a:ext>
            </a:extLst>
          </p:cNvPr>
          <p:cNvSpPr txBox="1"/>
          <p:nvPr/>
        </p:nvSpPr>
        <p:spPr>
          <a:xfrm>
            <a:off x="278387" y="2493368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1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FBB7FB7-8EB1-41B1-A0F6-B7CDB7FE93A8}"/>
              </a:ext>
            </a:extLst>
          </p:cNvPr>
          <p:cNvSpPr txBox="1"/>
          <p:nvPr/>
        </p:nvSpPr>
        <p:spPr>
          <a:xfrm>
            <a:off x="278387" y="4655465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2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5497985-DBBD-45A7-85C9-F221A6A09AED}"/>
              </a:ext>
            </a:extLst>
          </p:cNvPr>
          <p:cNvSpPr txBox="1"/>
          <p:nvPr/>
        </p:nvSpPr>
        <p:spPr>
          <a:xfrm>
            <a:off x="6119438" y="1173524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3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68" y="2362234"/>
            <a:ext cx="1800225" cy="990600"/>
          </a:xfrm>
          <a:prstGeom prst="rect">
            <a:avLst/>
          </a:prstGeom>
        </p:spPr>
      </p:pic>
      <p:sp>
        <p:nvSpPr>
          <p:cNvPr id="43" name="Textfeld 42">
            <a:extLst>
              <a:ext uri="{FF2B5EF4-FFF2-40B4-BE49-F238E27FC236}">
                <a16:creationId xmlns:a16="http://schemas.microsoft.com/office/drawing/2014/main" id="{CB340E8D-3FAB-422E-BC18-0AA9ABDCA9FB}"/>
              </a:ext>
            </a:extLst>
          </p:cNvPr>
          <p:cNvSpPr txBox="1"/>
          <p:nvPr/>
        </p:nvSpPr>
        <p:spPr>
          <a:xfrm>
            <a:off x="278387" y="3507925"/>
            <a:ext cx="279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1 </a:t>
            </a:r>
            <a:r>
              <a:rPr lang="de-CH" dirty="0" err="1" smtClean="0"/>
              <a:t>blue</a:t>
            </a:r>
            <a:r>
              <a:rPr lang="de-CH" dirty="0" smtClean="0"/>
              <a:t> 2 </a:t>
            </a:r>
            <a:r>
              <a:rPr lang="de-CH" dirty="0" err="1" smtClean="0"/>
              <a:t>red</a:t>
            </a:r>
            <a:r>
              <a:rPr lang="de-CH" dirty="0" smtClean="0"/>
              <a:t> 3 </a:t>
            </a:r>
            <a:r>
              <a:rPr lang="de-CH" dirty="0" err="1" smtClean="0"/>
              <a:t>teal</a:t>
            </a:r>
            <a:r>
              <a:rPr lang="de-CH" dirty="0" smtClean="0"/>
              <a:t> 4 </a:t>
            </a:r>
            <a:r>
              <a:rPr lang="de-CH" dirty="0" err="1" smtClean="0"/>
              <a:t>yellow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50" y="4420692"/>
            <a:ext cx="1728428" cy="1728428"/>
          </a:xfrm>
          <a:prstGeom prst="rect">
            <a:avLst/>
          </a:prstGeom>
        </p:spPr>
      </p:pic>
      <p:cxnSp>
        <p:nvCxnSpPr>
          <p:cNvPr id="21" name="Gerade Verbindung mit Pfeil 20"/>
          <p:cNvCxnSpPr/>
          <p:nvPr/>
        </p:nvCxnSpPr>
        <p:spPr>
          <a:xfrm flipV="1">
            <a:off x="1704164" y="4324027"/>
            <a:ext cx="0" cy="9608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1713510" y="4781293"/>
            <a:ext cx="806561" cy="4804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1985380" y="4141527"/>
            <a:ext cx="88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&gt;60°</a:t>
            </a:r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 rotWithShape="1">
          <a:blip r:embed="rId4"/>
          <a:srcRect l="5578" t="4128" r="1762" b="5816"/>
          <a:stretch/>
        </p:blipFill>
        <p:spPr>
          <a:xfrm>
            <a:off x="6865814" y="3211629"/>
            <a:ext cx="1843787" cy="1859796"/>
          </a:xfrm>
          <a:prstGeom prst="rect">
            <a:avLst/>
          </a:prstGeom>
        </p:spPr>
      </p:pic>
      <p:cxnSp>
        <p:nvCxnSpPr>
          <p:cNvPr id="50" name="Gerade Verbindung mit Pfeil 49"/>
          <p:cNvCxnSpPr/>
          <p:nvPr/>
        </p:nvCxnSpPr>
        <p:spPr>
          <a:xfrm flipV="1">
            <a:off x="7384426" y="4537192"/>
            <a:ext cx="137408" cy="1290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H="1" flipV="1">
            <a:off x="7355032" y="4482678"/>
            <a:ext cx="29394" cy="1836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7623344" y="3976740"/>
            <a:ext cx="164363" cy="1647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Rechteck 35"/>
          <p:cNvSpPr/>
          <p:nvPr/>
        </p:nvSpPr>
        <p:spPr>
          <a:xfrm>
            <a:off x="8052605" y="4348640"/>
            <a:ext cx="121970" cy="723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5497985-DBBD-45A7-85C9-F221A6A09AED}"/>
              </a:ext>
            </a:extLst>
          </p:cNvPr>
          <p:cNvSpPr txBox="1"/>
          <p:nvPr/>
        </p:nvSpPr>
        <p:spPr>
          <a:xfrm>
            <a:off x="6239925" y="3853672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4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pic>
        <p:nvPicPr>
          <p:cNvPr id="53" name="Grafik 52"/>
          <p:cNvPicPr>
            <a:picLocks noChangeAspect="1"/>
          </p:cNvPicPr>
          <p:nvPr/>
        </p:nvPicPr>
        <p:blipFill rotWithShape="1">
          <a:blip r:embed="rId4"/>
          <a:srcRect l="5578" t="4128" r="1762" b="5816"/>
          <a:stretch/>
        </p:blipFill>
        <p:spPr>
          <a:xfrm>
            <a:off x="6865814" y="633572"/>
            <a:ext cx="1843787" cy="1859796"/>
          </a:xfrm>
          <a:prstGeom prst="rect">
            <a:avLst/>
          </a:prstGeom>
        </p:spPr>
      </p:pic>
      <p:sp>
        <p:nvSpPr>
          <p:cNvPr id="38" name="Rechteck 37"/>
          <p:cNvSpPr/>
          <p:nvPr/>
        </p:nvSpPr>
        <p:spPr>
          <a:xfrm>
            <a:off x="8969427" y="549210"/>
            <a:ext cx="27692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b="1" dirty="0"/>
              <a:t>Pattern </a:t>
            </a:r>
            <a:r>
              <a:rPr lang="de-CH" b="1" dirty="0" err="1"/>
              <a:t>recognition</a:t>
            </a:r>
            <a:r>
              <a:rPr lang="de-CH" b="1" dirty="0"/>
              <a:t>: </a:t>
            </a:r>
          </a:p>
          <a:p>
            <a:r>
              <a:rPr lang="de-CH" dirty="0" smtClean="0"/>
              <a:t>Definition: </a:t>
            </a:r>
            <a:r>
              <a:rPr lang="de-CH" dirty="0" err="1"/>
              <a:t>hues</a:t>
            </a:r>
            <a:r>
              <a:rPr lang="de-CH" dirty="0"/>
              <a:t> </a:t>
            </a:r>
            <a:r>
              <a:rPr lang="de-CH" dirty="0" err="1"/>
              <a:t>differ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XYZ </a:t>
            </a:r>
            <a:r>
              <a:rPr lang="de-CH" dirty="0" smtClean="0"/>
              <a:t>(HSV </a:t>
            </a:r>
            <a:r>
              <a:rPr lang="de-CH" dirty="0" err="1"/>
              <a:t>to</a:t>
            </a:r>
            <a:r>
              <a:rPr lang="de-CH" dirty="0"/>
              <a:t> LAB </a:t>
            </a:r>
            <a:r>
              <a:rPr lang="de-CH" dirty="0" err="1" smtClean="0"/>
              <a:t>space</a:t>
            </a:r>
            <a:r>
              <a:rPr lang="de-CH" dirty="0" smtClean="0"/>
              <a:t> – </a:t>
            </a:r>
            <a:r>
              <a:rPr lang="de-CH" dirty="0" err="1" smtClean="0"/>
              <a:t>scientific</a:t>
            </a:r>
            <a:r>
              <a:rPr lang="de-CH" dirty="0" smtClean="0"/>
              <a:t>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space</a:t>
            </a:r>
            <a:r>
              <a:rPr lang="de-CH" dirty="0" smtClean="0"/>
              <a:t>)</a:t>
            </a:r>
          </a:p>
          <a:p>
            <a:endParaRPr lang="de-CH" dirty="0" smtClean="0"/>
          </a:p>
          <a:p>
            <a:r>
              <a:rPr lang="de-CH" dirty="0" smtClean="0"/>
              <a:t>Challenge: Find </a:t>
            </a:r>
            <a:r>
              <a:rPr lang="de-CH" dirty="0" err="1" smtClean="0"/>
              <a:t>underlying</a:t>
            </a:r>
            <a:r>
              <a:rPr lang="de-CH" dirty="0" smtClean="0"/>
              <a:t> </a:t>
            </a:r>
            <a:r>
              <a:rPr lang="de-CH" dirty="0" err="1" smtClean="0"/>
              <a:t>rule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r>
              <a:rPr lang="de-CH" dirty="0" smtClean="0"/>
              <a:t> </a:t>
            </a:r>
            <a:r>
              <a:rPr lang="de-CH" dirty="0" err="1" smtClean="0"/>
              <a:t>defines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contrast</a:t>
            </a:r>
            <a:r>
              <a:rPr lang="de-CH" dirty="0" smtClean="0"/>
              <a:t> </a:t>
            </a:r>
            <a:r>
              <a:rPr lang="de-CH" dirty="0" err="1" smtClean="0"/>
              <a:t>concept</a:t>
            </a:r>
            <a:r>
              <a:rPr lang="de-CH" dirty="0" smtClean="0"/>
              <a:t> </a:t>
            </a:r>
            <a:r>
              <a:rPr lang="de-CH" dirty="0" err="1" smtClean="0"/>
              <a:t>mathematically</a:t>
            </a:r>
            <a:r>
              <a:rPr lang="de-CH" dirty="0" smtClean="0"/>
              <a:t>.</a:t>
            </a:r>
            <a:endParaRPr lang="de-CH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090F318B-4A9B-4C28-970F-5B91E3059674}"/>
              </a:ext>
            </a:extLst>
          </p:cNvPr>
          <p:cNvSpPr txBox="1"/>
          <p:nvPr/>
        </p:nvSpPr>
        <p:spPr>
          <a:xfrm>
            <a:off x="2921397" y="3754028"/>
            <a:ext cx="3318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Mapping: </a:t>
            </a:r>
          </a:p>
          <a:p>
            <a:r>
              <a:rPr lang="de-CH" dirty="0" err="1" smtClean="0"/>
              <a:t>Map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contrast</a:t>
            </a:r>
            <a:r>
              <a:rPr lang="de-CH" dirty="0" smtClean="0"/>
              <a:t> (25)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its</a:t>
            </a:r>
            <a:r>
              <a:rPr lang="de-CH" dirty="0" smtClean="0"/>
              <a:t>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scheme</a:t>
            </a:r>
            <a:r>
              <a:rPr lang="de-CH" dirty="0"/>
              <a:t> </a:t>
            </a:r>
            <a:r>
              <a:rPr lang="de-CH" dirty="0" smtClean="0"/>
              <a:t>(15</a:t>
            </a:r>
            <a:r>
              <a:rPr lang="de-CH" dirty="0"/>
              <a:t>) </a:t>
            </a:r>
            <a:endParaRPr lang="de-CH" dirty="0" smtClean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090F318B-4A9B-4C28-970F-5B91E3059674}"/>
              </a:ext>
            </a:extLst>
          </p:cNvPr>
          <p:cNvSpPr txBox="1"/>
          <p:nvPr/>
        </p:nvSpPr>
        <p:spPr>
          <a:xfrm>
            <a:off x="6865814" y="5286271"/>
            <a:ext cx="4561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Definition: </a:t>
            </a:r>
          </a:p>
          <a:p>
            <a:r>
              <a:rPr lang="de-CH" dirty="0" smtClean="0"/>
              <a:t>A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palette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an </a:t>
            </a:r>
            <a:r>
              <a:rPr lang="de-CH" dirty="0" err="1" smtClean="0"/>
              <a:t>instatiation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scheme</a:t>
            </a:r>
            <a:r>
              <a:rPr lang="de-CH" dirty="0" smtClean="0"/>
              <a:t>. A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contrast</a:t>
            </a:r>
            <a:r>
              <a:rPr lang="de-CH" dirty="0" smtClean="0"/>
              <a:t> </a:t>
            </a:r>
            <a:r>
              <a:rPr lang="de-CH" dirty="0" err="1" smtClean="0"/>
              <a:t>conceptualizes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scheme</a:t>
            </a:r>
            <a:r>
              <a:rPr lang="de-CH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8361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7BF24-F998-40E6-92D1-D9288DF4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633"/>
            <a:ext cx="10515600" cy="1325563"/>
          </a:xfrm>
        </p:spPr>
        <p:txBody>
          <a:bodyPr/>
          <a:lstStyle/>
          <a:p>
            <a:r>
              <a:rPr lang="de-CH" dirty="0">
                <a:latin typeface="Bahnschrift SemiBold" panose="020B0502040204020203" pitchFamily="34" charset="0"/>
              </a:rPr>
              <a:t>Classification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14C91C-21D9-43D4-BEA1-51F08735D9F2}"/>
              </a:ext>
            </a:extLst>
          </p:cNvPr>
          <p:cNvSpPr txBox="1"/>
          <p:nvPr/>
        </p:nvSpPr>
        <p:spPr>
          <a:xfrm>
            <a:off x="899946" y="1831283"/>
            <a:ext cx="3343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Question</a:t>
            </a:r>
            <a:r>
              <a:rPr lang="de-CH" dirty="0"/>
              <a:t>: Which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 smtClean="0"/>
              <a:t>contrast</a:t>
            </a:r>
            <a:r>
              <a:rPr lang="de-CH" dirty="0" smtClean="0"/>
              <a:t> </a:t>
            </a:r>
            <a:r>
              <a:rPr lang="de-CH" dirty="0"/>
              <a:t>can we classify this image </a:t>
            </a:r>
            <a:r>
              <a:rPr lang="de-CH" dirty="0" err="1"/>
              <a:t>into</a:t>
            </a:r>
            <a:r>
              <a:rPr lang="de-CH" dirty="0" smtClean="0"/>
              <a:t>?  </a:t>
            </a:r>
            <a:endParaRPr lang="de-CH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3EFF7AC-5F27-4B64-866B-31F2BBF6C239}"/>
              </a:ext>
            </a:extLst>
          </p:cNvPr>
          <p:cNvSpPr/>
          <p:nvPr/>
        </p:nvSpPr>
        <p:spPr>
          <a:xfrm>
            <a:off x="871903" y="1143069"/>
            <a:ext cx="6835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OQTMQO+HelveticaNeue"/>
              </a:rPr>
              <a:t>Task 2: </a:t>
            </a:r>
            <a:r>
              <a:rPr lang="en-US" dirty="0"/>
              <a:t>Classify an </a:t>
            </a:r>
            <a:r>
              <a:rPr lang="en-US" dirty="0" smtClean="0"/>
              <a:t>image/segment </a:t>
            </a:r>
            <a:r>
              <a:rPr lang="en-US" dirty="0"/>
              <a:t>into </a:t>
            </a:r>
            <a:r>
              <a:rPr lang="en-US" dirty="0" smtClean="0"/>
              <a:t>a color contrast (color scheme) with a </a:t>
            </a:r>
            <a:r>
              <a:rPr lang="en-US" dirty="0" err="1" smtClean="0"/>
              <a:t>querytool</a:t>
            </a:r>
            <a:r>
              <a:rPr lang="en-US" dirty="0" smtClean="0"/>
              <a:t> (web interface)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88CB070-4585-49E6-B366-7F2B5D2A1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84" y="4084572"/>
            <a:ext cx="1890000" cy="371856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D220CEF-71A4-4965-8D79-FE1438B41BF7}"/>
              </a:ext>
            </a:extLst>
          </p:cNvPr>
          <p:cNvSpPr txBox="1"/>
          <p:nvPr/>
        </p:nvSpPr>
        <p:spPr>
          <a:xfrm>
            <a:off x="735196" y="4065193"/>
            <a:ext cx="40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A. </a:t>
            </a:r>
          </a:p>
          <a:p>
            <a:endParaRPr lang="de-CH" dirty="0"/>
          </a:p>
          <a:p>
            <a:r>
              <a:rPr lang="de-CH" dirty="0"/>
              <a:t>B. </a:t>
            </a:r>
          </a:p>
          <a:p>
            <a:endParaRPr lang="de-CH" dirty="0"/>
          </a:p>
          <a:p>
            <a:r>
              <a:rPr lang="de-CH" dirty="0"/>
              <a:t>C.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BE8113C-1976-47F4-9D51-8360F6694EBA}"/>
              </a:ext>
            </a:extLst>
          </p:cNvPr>
          <p:cNvSpPr txBox="1"/>
          <p:nvPr/>
        </p:nvSpPr>
        <p:spPr>
          <a:xfrm>
            <a:off x="4581237" y="1631201"/>
            <a:ext cx="3343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Derive superpixels through generalization of colors for each object in the image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33F92B9-8659-43E2-96C3-E1B7453AA7F2}"/>
              </a:ext>
            </a:extLst>
          </p:cNvPr>
          <p:cNvSpPr txBox="1"/>
          <p:nvPr/>
        </p:nvSpPr>
        <p:spPr>
          <a:xfrm>
            <a:off x="4581237" y="4220027"/>
            <a:ext cx="3343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Following object recognition/</a:t>
            </a:r>
          </a:p>
          <a:p>
            <a:r>
              <a:rPr lang="de-CH" dirty="0"/>
              <a:t>image segmentation, make superpixel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 smtClean="0"/>
              <a:t>patches</a:t>
            </a:r>
            <a:r>
              <a:rPr lang="de-CH" dirty="0" smtClean="0"/>
              <a:t> (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palette</a:t>
            </a:r>
            <a:r>
              <a:rPr lang="de-CH" dirty="0" smtClean="0"/>
              <a:t>):</a:t>
            </a:r>
            <a:endParaRPr lang="de-CH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50359CFA-44DD-4F97-9404-796EF7FB520E}"/>
              </a:ext>
            </a:extLst>
          </p:cNvPr>
          <p:cNvSpPr txBox="1"/>
          <p:nvPr/>
        </p:nvSpPr>
        <p:spPr>
          <a:xfrm>
            <a:off x="8153402" y="280920"/>
            <a:ext cx="3943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Classifier</a:t>
            </a:r>
            <a:r>
              <a:rPr lang="de-CH" dirty="0" smtClean="0"/>
              <a:t>: </a:t>
            </a:r>
            <a:r>
              <a:rPr lang="de-CH" dirty="0" err="1" smtClean="0"/>
              <a:t>Apply</a:t>
            </a:r>
            <a:r>
              <a:rPr lang="de-CH" dirty="0" smtClean="0"/>
              <a:t>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contrast</a:t>
            </a:r>
            <a:r>
              <a:rPr lang="de-CH" dirty="0" smtClean="0"/>
              <a:t> </a:t>
            </a:r>
            <a:r>
              <a:rPr lang="de-CH" dirty="0" err="1" smtClean="0"/>
              <a:t>rule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pattern</a:t>
            </a:r>
            <a:r>
              <a:rPr lang="de-CH" dirty="0" smtClean="0"/>
              <a:t> </a:t>
            </a:r>
            <a:r>
              <a:rPr lang="de-CH" dirty="0" err="1" smtClean="0"/>
              <a:t>recognition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scheme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image</a:t>
            </a:r>
            <a:r>
              <a:rPr lang="de-CH" dirty="0" smtClean="0"/>
              <a:t>, find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closest</a:t>
            </a:r>
            <a:r>
              <a:rPr lang="de-CH" dirty="0" smtClean="0"/>
              <a:t> </a:t>
            </a:r>
            <a:r>
              <a:rPr lang="de-CH" dirty="0" err="1" smtClean="0"/>
              <a:t>fitting</a:t>
            </a:r>
            <a:r>
              <a:rPr lang="de-CH" dirty="0" smtClean="0"/>
              <a:t> </a:t>
            </a:r>
            <a:r>
              <a:rPr lang="de-CH" dirty="0" err="1" smtClean="0"/>
              <a:t>rule</a:t>
            </a:r>
            <a:r>
              <a:rPr lang="de-CH" dirty="0" smtClean="0"/>
              <a:t>  </a:t>
            </a:r>
            <a:endParaRPr lang="de-CH" dirty="0"/>
          </a:p>
          <a:p>
            <a:r>
              <a:rPr lang="de-CH" b="1" dirty="0"/>
              <a:t>Answer: C</a:t>
            </a:r>
            <a:r>
              <a:rPr lang="de-CH" dirty="0"/>
              <a:t>, the image can be classified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gaudy</a:t>
            </a:r>
            <a:r>
              <a:rPr lang="de-CH" dirty="0" smtClean="0"/>
              <a:t>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scheme</a:t>
            </a:r>
            <a:r>
              <a:rPr lang="de-CH" dirty="0" smtClean="0"/>
              <a:t> </a:t>
            </a:r>
            <a:r>
              <a:rPr lang="de-CH" dirty="0" err="1" smtClean="0"/>
              <a:t>category</a:t>
            </a:r>
            <a:r>
              <a:rPr lang="de-CH" dirty="0" smtClean="0"/>
              <a:t>, check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label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image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it’s</a:t>
            </a:r>
            <a:r>
              <a:rPr lang="de-CH" dirty="0" smtClean="0"/>
              <a:t> </a:t>
            </a:r>
            <a:r>
              <a:rPr lang="de-CH" dirty="0" err="1" smtClean="0"/>
              <a:t>correct</a:t>
            </a:r>
            <a:endParaRPr lang="de-CH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923A8D44-1C3E-4B38-B718-63418922594D}"/>
              </a:ext>
            </a:extLst>
          </p:cNvPr>
          <p:cNvSpPr txBox="1"/>
          <p:nvPr/>
        </p:nvSpPr>
        <p:spPr>
          <a:xfrm>
            <a:off x="594925" y="1812284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1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19F07BD6-E578-49DC-BA5C-B9E8C06B4EDF}"/>
              </a:ext>
            </a:extLst>
          </p:cNvPr>
          <p:cNvSpPr txBox="1"/>
          <p:nvPr/>
        </p:nvSpPr>
        <p:spPr>
          <a:xfrm>
            <a:off x="4196287" y="1671349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2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B4F4D92A-D54E-453E-A550-07FEDAC8BA09}"/>
              </a:ext>
            </a:extLst>
          </p:cNvPr>
          <p:cNvSpPr txBox="1"/>
          <p:nvPr/>
        </p:nvSpPr>
        <p:spPr>
          <a:xfrm>
            <a:off x="7707167" y="276018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3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AA05F83F-06D9-4278-A970-C2A77AEC5B15}"/>
              </a:ext>
            </a:extLst>
          </p:cNvPr>
          <p:cNvSpPr txBox="1"/>
          <p:nvPr/>
        </p:nvSpPr>
        <p:spPr>
          <a:xfrm>
            <a:off x="8019715" y="4166173"/>
            <a:ext cx="4077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Determine</a:t>
            </a:r>
            <a:r>
              <a:rPr lang="de-CH" dirty="0" smtClean="0"/>
              <a:t> </a:t>
            </a:r>
            <a:r>
              <a:rPr lang="de-CH" dirty="0"/>
              <a:t>best-ranked (highest F1-score) machine learning </a:t>
            </a:r>
            <a:r>
              <a:rPr lang="de-CH" dirty="0" err="1"/>
              <a:t>classifier</a:t>
            </a:r>
            <a:r>
              <a:rPr lang="de-CH" dirty="0"/>
              <a:t> </a:t>
            </a:r>
            <a:r>
              <a:rPr lang="de-CH" dirty="0" smtClean="0"/>
              <a:t>(</a:t>
            </a:r>
            <a:r>
              <a:rPr lang="de-CH" dirty="0" err="1" smtClean="0"/>
              <a:t>kNN</a:t>
            </a:r>
            <a:r>
              <a:rPr lang="de-CH" dirty="0" smtClean="0"/>
              <a:t>, CNN etc.) </a:t>
            </a:r>
            <a:r>
              <a:rPr lang="de-CH" dirty="0" err="1" smtClean="0"/>
              <a:t>for</a:t>
            </a:r>
            <a:r>
              <a:rPr lang="de-CH" dirty="0" smtClean="0"/>
              <a:t> multi-</a:t>
            </a:r>
            <a:r>
              <a:rPr lang="de-CH" dirty="0" err="1" smtClean="0"/>
              <a:t>class</a:t>
            </a:r>
            <a:r>
              <a:rPr lang="de-CH" dirty="0" smtClean="0"/>
              <a:t> </a:t>
            </a:r>
            <a:r>
              <a:rPr lang="de-CH" dirty="0"/>
              <a:t>image </a:t>
            </a:r>
            <a:r>
              <a:rPr lang="de-CH" dirty="0" err="1"/>
              <a:t>classification</a:t>
            </a:r>
            <a:r>
              <a:rPr lang="de-CH" dirty="0"/>
              <a:t> </a:t>
            </a:r>
            <a:r>
              <a:rPr lang="de-CH" dirty="0" smtClean="0"/>
              <a:t>(</a:t>
            </a:r>
            <a:r>
              <a:rPr lang="de-CH" dirty="0" err="1" smtClean="0"/>
              <a:t>supervised</a:t>
            </a:r>
            <a:r>
              <a:rPr lang="de-CH" dirty="0" smtClean="0"/>
              <a:t> </a:t>
            </a:r>
            <a:r>
              <a:rPr lang="de-CH" dirty="0" err="1" smtClean="0"/>
              <a:t>learning</a:t>
            </a:r>
            <a:r>
              <a:rPr lang="de-CH" dirty="0" smtClean="0"/>
              <a:t>)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D82E7498-C798-41D5-9DF1-50D0C0294638}"/>
              </a:ext>
            </a:extLst>
          </p:cNvPr>
          <p:cNvSpPr txBox="1"/>
          <p:nvPr/>
        </p:nvSpPr>
        <p:spPr>
          <a:xfrm>
            <a:off x="7595160" y="4261744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4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639" y="2583018"/>
            <a:ext cx="2191110" cy="120569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3232446" y="5173189"/>
            <a:ext cx="747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err="1"/>
              <a:t>gaudy</a:t>
            </a:r>
            <a:endParaRPr lang="de-CH" dirty="0"/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837" y="5542521"/>
            <a:ext cx="1890000" cy="37666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71" y="4595211"/>
            <a:ext cx="1890000" cy="375062"/>
          </a:xfrm>
          <a:prstGeom prst="rect">
            <a:avLst/>
          </a:prstGeom>
        </p:spPr>
      </p:pic>
      <p:sp>
        <p:nvSpPr>
          <p:cNvPr id="34" name="Rechteck 33"/>
          <p:cNvSpPr/>
          <p:nvPr/>
        </p:nvSpPr>
        <p:spPr>
          <a:xfrm>
            <a:off x="3232446" y="4600941"/>
            <a:ext cx="747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err="1" smtClean="0"/>
              <a:t>pastel</a:t>
            </a:r>
            <a:endParaRPr lang="de-CH" dirty="0"/>
          </a:p>
        </p:txBody>
      </p:sp>
      <p:sp>
        <p:nvSpPr>
          <p:cNvPr id="35" name="Rechteck 34"/>
          <p:cNvSpPr/>
          <p:nvPr/>
        </p:nvSpPr>
        <p:spPr>
          <a:xfrm>
            <a:off x="3232446" y="4042260"/>
            <a:ext cx="722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/>
              <a:t>warm</a:t>
            </a:r>
            <a:endParaRPr lang="de-CH" dirty="0"/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282" y="2704010"/>
            <a:ext cx="2191110" cy="1205690"/>
          </a:xfrm>
          <a:prstGeom prst="rect">
            <a:avLst/>
          </a:prstGeom>
        </p:spPr>
      </p:pic>
      <p:sp>
        <p:nvSpPr>
          <p:cNvPr id="10" name="Freihandform 9"/>
          <p:cNvSpPr/>
          <p:nvPr/>
        </p:nvSpPr>
        <p:spPr>
          <a:xfrm>
            <a:off x="4695986" y="2650462"/>
            <a:ext cx="442805" cy="1255111"/>
          </a:xfrm>
          <a:custGeom>
            <a:avLst/>
            <a:gdLst>
              <a:gd name="connsiteX0" fmla="*/ 433953 w 442805"/>
              <a:gd name="connsiteY0" fmla="*/ 1216365 h 1255111"/>
              <a:gd name="connsiteX1" fmla="*/ 433953 w 442805"/>
              <a:gd name="connsiteY1" fmla="*/ 1216365 h 1255111"/>
              <a:gd name="connsiteX2" fmla="*/ 426204 w 442805"/>
              <a:gd name="connsiteY2" fmla="*/ 968392 h 1255111"/>
              <a:gd name="connsiteX3" fmla="*/ 418455 w 442805"/>
              <a:gd name="connsiteY3" fmla="*/ 937396 h 1255111"/>
              <a:gd name="connsiteX4" fmla="*/ 410706 w 442805"/>
              <a:gd name="connsiteY4" fmla="*/ 898650 h 1255111"/>
              <a:gd name="connsiteX5" fmla="*/ 395207 w 442805"/>
              <a:gd name="connsiteY5" fmla="*/ 852155 h 1255111"/>
              <a:gd name="connsiteX6" fmla="*/ 364211 w 442805"/>
              <a:gd name="connsiteY6" fmla="*/ 735918 h 1255111"/>
              <a:gd name="connsiteX7" fmla="*/ 348712 w 442805"/>
              <a:gd name="connsiteY7" fmla="*/ 673924 h 1255111"/>
              <a:gd name="connsiteX8" fmla="*/ 356461 w 442805"/>
              <a:gd name="connsiteY8" fmla="*/ 294216 h 1255111"/>
              <a:gd name="connsiteX9" fmla="*/ 364211 w 442805"/>
              <a:gd name="connsiteY9" fmla="*/ 232223 h 1255111"/>
              <a:gd name="connsiteX10" fmla="*/ 371960 w 442805"/>
              <a:gd name="connsiteY10" fmla="*/ 208975 h 1255111"/>
              <a:gd name="connsiteX11" fmla="*/ 379709 w 442805"/>
              <a:gd name="connsiteY11" fmla="*/ 146982 h 1255111"/>
              <a:gd name="connsiteX12" fmla="*/ 379709 w 442805"/>
              <a:gd name="connsiteY12" fmla="*/ 38494 h 1255111"/>
              <a:gd name="connsiteX13" fmla="*/ 286719 w 442805"/>
              <a:gd name="connsiteY13" fmla="*/ 22996 h 1255111"/>
              <a:gd name="connsiteX14" fmla="*/ 23248 w 442805"/>
              <a:gd name="connsiteY14" fmla="*/ 53992 h 1255111"/>
              <a:gd name="connsiteX15" fmla="*/ 15499 w 442805"/>
              <a:gd name="connsiteY15" fmla="*/ 84989 h 1255111"/>
              <a:gd name="connsiteX16" fmla="*/ 7750 w 442805"/>
              <a:gd name="connsiteY16" fmla="*/ 201226 h 1255111"/>
              <a:gd name="connsiteX17" fmla="*/ 0 w 442805"/>
              <a:gd name="connsiteY17" fmla="*/ 247721 h 1255111"/>
              <a:gd name="connsiteX18" fmla="*/ 7750 w 442805"/>
              <a:gd name="connsiteY18" fmla="*/ 666175 h 1255111"/>
              <a:gd name="connsiteX19" fmla="*/ 15499 w 442805"/>
              <a:gd name="connsiteY19" fmla="*/ 704921 h 1255111"/>
              <a:gd name="connsiteX20" fmla="*/ 38746 w 442805"/>
              <a:gd name="connsiteY20" fmla="*/ 766914 h 1255111"/>
              <a:gd name="connsiteX21" fmla="*/ 46495 w 442805"/>
              <a:gd name="connsiteY21" fmla="*/ 914148 h 1255111"/>
              <a:gd name="connsiteX22" fmla="*/ 54245 w 442805"/>
              <a:gd name="connsiteY22" fmla="*/ 1177619 h 1255111"/>
              <a:gd name="connsiteX23" fmla="*/ 139485 w 442805"/>
              <a:gd name="connsiteY23" fmla="*/ 1231863 h 1255111"/>
              <a:gd name="connsiteX24" fmla="*/ 201478 w 442805"/>
              <a:gd name="connsiteY24" fmla="*/ 1247362 h 1255111"/>
              <a:gd name="connsiteX25" fmla="*/ 263472 w 442805"/>
              <a:gd name="connsiteY25" fmla="*/ 1255111 h 1255111"/>
              <a:gd name="connsiteX26" fmla="*/ 433953 w 442805"/>
              <a:gd name="connsiteY26" fmla="*/ 1216365 h 1255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2805" h="1255111">
                <a:moveTo>
                  <a:pt x="433953" y="1216365"/>
                </a:moveTo>
                <a:lnTo>
                  <a:pt x="433953" y="1216365"/>
                </a:lnTo>
                <a:cubicBezTo>
                  <a:pt x="447333" y="1095945"/>
                  <a:pt x="446162" y="1148019"/>
                  <a:pt x="426204" y="968392"/>
                </a:cubicBezTo>
                <a:cubicBezTo>
                  <a:pt x="425028" y="957807"/>
                  <a:pt x="420765" y="947792"/>
                  <a:pt x="418455" y="937396"/>
                </a:cubicBezTo>
                <a:cubicBezTo>
                  <a:pt x="415598" y="924539"/>
                  <a:pt x="414172" y="911357"/>
                  <a:pt x="410706" y="898650"/>
                </a:cubicBezTo>
                <a:cubicBezTo>
                  <a:pt x="406407" y="882889"/>
                  <a:pt x="395207" y="852155"/>
                  <a:pt x="395207" y="852155"/>
                </a:cubicBezTo>
                <a:cubicBezTo>
                  <a:pt x="374387" y="727230"/>
                  <a:pt x="406530" y="905189"/>
                  <a:pt x="364211" y="735918"/>
                </a:cubicBezTo>
                <a:lnTo>
                  <a:pt x="348712" y="673924"/>
                </a:lnTo>
                <a:cubicBezTo>
                  <a:pt x="351295" y="547355"/>
                  <a:pt x="352022" y="420734"/>
                  <a:pt x="356461" y="294216"/>
                </a:cubicBezTo>
                <a:cubicBezTo>
                  <a:pt x="357191" y="273404"/>
                  <a:pt x="360486" y="252712"/>
                  <a:pt x="364211" y="232223"/>
                </a:cubicBezTo>
                <a:cubicBezTo>
                  <a:pt x="365672" y="224186"/>
                  <a:pt x="369377" y="216724"/>
                  <a:pt x="371960" y="208975"/>
                </a:cubicBezTo>
                <a:cubicBezTo>
                  <a:pt x="374543" y="188311"/>
                  <a:pt x="375984" y="167471"/>
                  <a:pt x="379709" y="146982"/>
                </a:cubicBezTo>
                <a:cubicBezTo>
                  <a:pt x="386291" y="110781"/>
                  <a:pt x="423788" y="82573"/>
                  <a:pt x="379709" y="38494"/>
                </a:cubicBezTo>
                <a:cubicBezTo>
                  <a:pt x="357489" y="16274"/>
                  <a:pt x="286719" y="22996"/>
                  <a:pt x="286719" y="22996"/>
                </a:cubicBezTo>
                <a:cubicBezTo>
                  <a:pt x="75071" y="29409"/>
                  <a:pt x="52961" y="-50007"/>
                  <a:pt x="23248" y="53992"/>
                </a:cubicBezTo>
                <a:cubicBezTo>
                  <a:pt x="20322" y="64233"/>
                  <a:pt x="18082" y="74657"/>
                  <a:pt x="15499" y="84989"/>
                </a:cubicBezTo>
                <a:cubicBezTo>
                  <a:pt x="12916" y="123735"/>
                  <a:pt x="11432" y="162569"/>
                  <a:pt x="7750" y="201226"/>
                </a:cubicBezTo>
                <a:cubicBezTo>
                  <a:pt x="6260" y="216867"/>
                  <a:pt x="0" y="232009"/>
                  <a:pt x="0" y="247721"/>
                </a:cubicBezTo>
                <a:cubicBezTo>
                  <a:pt x="0" y="387230"/>
                  <a:pt x="3023" y="526747"/>
                  <a:pt x="7750" y="666175"/>
                </a:cubicBezTo>
                <a:cubicBezTo>
                  <a:pt x="8196" y="679339"/>
                  <a:pt x="12642" y="692064"/>
                  <a:pt x="15499" y="704921"/>
                </a:cubicBezTo>
                <a:cubicBezTo>
                  <a:pt x="23940" y="742905"/>
                  <a:pt x="20774" y="730969"/>
                  <a:pt x="38746" y="766914"/>
                </a:cubicBezTo>
                <a:cubicBezTo>
                  <a:pt x="41329" y="815992"/>
                  <a:pt x="44642" y="865037"/>
                  <a:pt x="46495" y="914148"/>
                </a:cubicBezTo>
                <a:cubicBezTo>
                  <a:pt x="49808" y="1001947"/>
                  <a:pt x="47674" y="1090003"/>
                  <a:pt x="54245" y="1177619"/>
                </a:cubicBezTo>
                <a:cubicBezTo>
                  <a:pt x="59349" y="1245669"/>
                  <a:pt x="78978" y="1223219"/>
                  <a:pt x="139485" y="1231863"/>
                </a:cubicBezTo>
                <a:cubicBezTo>
                  <a:pt x="341832" y="1260771"/>
                  <a:pt x="69245" y="1223320"/>
                  <a:pt x="201478" y="1247362"/>
                </a:cubicBezTo>
                <a:cubicBezTo>
                  <a:pt x="221968" y="1251087"/>
                  <a:pt x="242807" y="1252528"/>
                  <a:pt x="263472" y="1255111"/>
                </a:cubicBezTo>
                <a:cubicBezTo>
                  <a:pt x="415865" y="1247090"/>
                  <a:pt x="405540" y="1222823"/>
                  <a:pt x="433953" y="1216365"/>
                </a:cubicBezTo>
                <a:close/>
              </a:path>
            </a:pathLst>
          </a:custGeom>
          <a:solidFill>
            <a:srgbClr val="2A46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ihandform 10"/>
          <p:cNvSpPr/>
          <p:nvPr/>
        </p:nvSpPr>
        <p:spPr>
          <a:xfrm>
            <a:off x="6116001" y="2696705"/>
            <a:ext cx="780745" cy="1232115"/>
          </a:xfrm>
          <a:custGeom>
            <a:avLst/>
            <a:gdLst>
              <a:gd name="connsiteX0" fmla="*/ 36826 w 780745"/>
              <a:gd name="connsiteY0" fmla="*/ 7749 h 1232115"/>
              <a:gd name="connsiteX1" fmla="*/ 36826 w 780745"/>
              <a:gd name="connsiteY1" fmla="*/ 7749 h 1232115"/>
              <a:gd name="connsiteX2" fmla="*/ 21328 w 780745"/>
              <a:gd name="connsiteY2" fmla="*/ 906651 h 1232115"/>
              <a:gd name="connsiteX3" fmla="*/ 36826 w 780745"/>
              <a:gd name="connsiteY3" fmla="*/ 1193370 h 1232115"/>
              <a:gd name="connsiteX4" fmla="*/ 370040 w 780745"/>
              <a:gd name="connsiteY4" fmla="*/ 1201119 h 1232115"/>
              <a:gd name="connsiteX5" fmla="*/ 432033 w 780745"/>
              <a:gd name="connsiteY5" fmla="*/ 1216617 h 1232115"/>
              <a:gd name="connsiteX6" fmla="*/ 463030 w 780745"/>
              <a:gd name="connsiteY6" fmla="*/ 1224366 h 1232115"/>
              <a:gd name="connsiteX7" fmla="*/ 509524 w 780745"/>
              <a:gd name="connsiteY7" fmla="*/ 1232115 h 1232115"/>
              <a:gd name="connsiteX8" fmla="*/ 664507 w 780745"/>
              <a:gd name="connsiteY8" fmla="*/ 1224366 h 1232115"/>
              <a:gd name="connsiteX9" fmla="*/ 695504 w 780745"/>
              <a:gd name="connsiteY9" fmla="*/ 1216617 h 1232115"/>
              <a:gd name="connsiteX10" fmla="*/ 711002 w 780745"/>
              <a:gd name="connsiteY10" fmla="*/ 1193370 h 1232115"/>
              <a:gd name="connsiteX11" fmla="*/ 726501 w 780745"/>
              <a:gd name="connsiteY11" fmla="*/ 1177871 h 1232115"/>
              <a:gd name="connsiteX12" fmla="*/ 757497 w 780745"/>
              <a:gd name="connsiteY12" fmla="*/ 1108129 h 1232115"/>
              <a:gd name="connsiteX13" fmla="*/ 772996 w 780745"/>
              <a:gd name="connsiteY13" fmla="*/ 635431 h 1232115"/>
              <a:gd name="connsiteX14" fmla="*/ 780745 w 780745"/>
              <a:gd name="connsiteY14" fmla="*/ 472698 h 1232115"/>
              <a:gd name="connsiteX15" fmla="*/ 772996 w 780745"/>
              <a:gd name="connsiteY15" fmla="*/ 108488 h 1232115"/>
              <a:gd name="connsiteX16" fmla="*/ 765246 w 780745"/>
              <a:gd name="connsiteY16" fmla="*/ 54244 h 1232115"/>
              <a:gd name="connsiteX17" fmla="*/ 718752 w 780745"/>
              <a:gd name="connsiteY17" fmla="*/ 30997 h 1232115"/>
              <a:gd name="connsiteX18" fmla="*/ 370040 w 780745"/>
              <a:gd name="connsiteY18" fmla="*/ 23248 h 1232115"/>
              <a:gd name="connsiteX19" fmla="*/ 323545 w 780745"/>
              <a:gd name="connsiteY19" fmla="*/ 15498 h 1232115"/>
              <a:gd name="connsiteX20" fmla="*/ 253802 w 780745"/>
              <a:gd name="connsiteY20" fmla="*/ 7749 h 1232115"/>
              <a:gd name="connsiteX21" fmla="*/ 222806 w 780745"/>
              <a:gd name="connsiteY21" fmla="*/ 0 h 1232115"/>
              <a:gd name="connsiteX22" fmla="*/ 36826 w 780745"/>
              <a:gd name="connsiteY22" fmla="*/ 7749 h 12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80745" h="1232115">
                <a:moveTo>
                  <a:pt x="36826" y="7749"/>
                </a:moveTo>
                <a:lnTo>
                  <a:pt x="36826" y="7749"/>
                </a:lnTo>
                <a:cubicBezTo>
                  <a:pt x="31963" y="226576"/>
                  <a:pt x="19733" y="734380"/>
                  <a:pt x="21328" y="906651"/>
                </a:cubicBezTo>
                <a:cubicBezTo>
                  <a:pt x="22214" y="1002359"/>
                  <a:pt x="-36301" y="1131618"/>
                  <a:pt x="36826" y="1193370"/>
                </a:cubicBezTo>
                <a:cubicBezTo>
                  <a:pt x="121711" y="1265050"/>
                  <a:pt x="258969" y="1198536"/>
                  <a:pt x="370040" y="1201119"/>
                </a:cubicBezTo>
                <a:lnTo>
                  <a:pt x="432033" y="1216617"/>
                </a:lnTo>
                <a:cubicBezTo>
                  <a:pt x="442365" y="1219200"/>
                  <a:pt x="452525" y="1222615"/>
                  <a:pt x="463030" y="1224366"/>
                </a:cubicBezTo>
                <a:lnTo>
                  <a:pt x="509524" y="1232115"/>
                </a:lnTo>
                <a:cubicBezTo>
                  <a:pt x="561185" y="1229532"/>
                  <a:pt x="612960" y="1228661"/>
                  <a:pt x="664507" y="1224366"/>
                </a:cubicBezTo>
                <a:cubicBezTo>
                  <a:pt x="675121" y="1223482"/>
                  <a:pt x="686642" y="1222525"/>
                  <a:pt x="695504" y="1216617"/>
                </a:cubicBezTo>
                <a:cubicBezTo>
                  <a:pt x="703253" y="1211451"/>
                  <a:pt x="705184" y="1200642"/>
                  <a:pt x="711002" y="1193370"/>
                </a:cubicBezTo>
                <a:cubicBezTo>
                  <a:pt x="715566" y="1187665"/>
                  <a:pt x="721335" y="1183037"/>
                  <a:pt x="726501" y="1177871"/>
                </a:cubicBezTo>
                <a:cubicBezTo>
                  <a:pt x="744944" y="1122541"/>
                  <a:pt x="732937" y="1144969"/>
                  <a:pt x="757497" y="1108129"/>
                </a:cubicBezTo>
                <a:cubicBezTo>
                  <a:pt x="785548" y="911769"/>
                  <a:pt x="760533" y="1102770"/>
                  <a:pt x="772996" y="635431"/>
                </a:cubicBezTo>
                <a:cubicBezTo>
                  <a:pt x="774444" y="581145"/>
                  <a:pt x="778162" y="526942"/>
                  <a:pt x="780745" y="472698"/>
                </a:cubicBezTo>
                <a:cubicBezTo>
                  <a:pt x="778162" y="351295"/>
                  <a:pt x="777491" y="229836"/>
                  <a:pt x="772996" y="108488"/>
                </a:cubicBezTo>
                <a:cubicBezTo>
                  <a:pt x="772320" y="90236"/>
                  <a:pt x="772664" y="70935"/>
                  <a:pt x="765246" y="54244"/>
                </a:cubicBezTo>
                <a:cubicBezTo>
                  <a:pt x="761574" y="45983"/>
                  <a:pt x="727705" y="31370"/>
                  <a:pt x="718752" y="30997"/>
                </a:cubicBezTo>
                <a:cubicBezTo>
                  <a:pt x="602587" y="26157"/>
                  <a:pt x="486277" y="25831"/>
                  <a:pt x="370040" y="23248"/>
                </a:cubicBezTo>
                <a:cubicBezTo>
                  <a:pt x="354542" y="20665"/>
                  <a:pt x="339119" y="17575"/>
                  <a:pt x="323545" y="15498"/>
                </a:cubicBezTo>
                <a:cubicBezTo>
                  <a:pt x="300359" y="12406"/>
                  <a:pt x="276921" y="11306"/>
                  <a:pt x="253802" y="7749"/>
                </a:cubicBezTo>
                <a:cubicBezTo>
                  <a:pt x="243276" y="6130"/>
                  <a:pt x="233446" y="463"/>
                  <a:pt x="222806" y="0"/>
                </a:cubicBezTo>
                <a:lnTo>
                  <a:pt x="36826" y="7749"/>
                </a:lnTo>
                <a:close/>
              </a:path>
            </a:pathLst>
          </a:custGeom>
          <a:solidFill>
            <a:srgbClr val="E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Freihandform 11"/>
          <p:cNvSpPr/>
          <p:nvPr/>
        </p:nvSpPr>
        <p:spPr>
          <a:xfrm>
            <a:off x="5501898" y="3045217"/>
            <a:ext cx="550190" cy="853272"/>
          </a:xfrm>
          <a:custGeom>
            <a:avLst/>
            <a:gdLst>
              <a:gd name="connsiteX0" fmla="*/ 15499 w 550190"/>
              <a:gd name="connsiteY0" fmla="*/ 852607 h 853272"/>
              <a:gd name="connsiteX1" fmla="*/ 15499 w 550190"/>
              <a:gd name="connsiteY1" fmla="*/ 852607 h 853272"/>
              <a:gd name="connsiteX2" fmla="*/ 0 w 550190"/>
              <a:gd name="connsiteY2" fmla="*/ 604634 h 853272"/>
              <a:gd name="connsiteX3" fmla="*/ 7749 w 550190"/>
              <a:gd name="connsiteY3" fmla="*/ 496146 h 853272"/>
              <a:gd name="connsiteX4" fmla="*/ 15499 w 550190"/>
              <a:gd name="connsiteY4" fmla="*/ 472898 h 853272"/>
              <a:gd name="connsiteX5" fmla="*/ 61994 w 550190"/>
              <a:gd name="connsiteY5" fmla="*/ 457400 h 853272"/>
              <a:gd name="connsiteX6" fmla="*/ 100739 w 550190"/>
              <a:gd name="connsiteY6" fmla="*/ 426403 h 853272"/>
              <a:gd name="connsiteX7" fmla="*/ 92990 w 550190"/>
              <a:gd name="connsiteY7" fmla="*/ 333414 h 853272"/>
              <a:gd name="connsiteX8" fmla="*/ 85241 w 550190"/>
              <a:gd name="connsiteY8" fmla="*/ 310166 h 853272"/>
              <a:gd name="connsiteX9" fmla="*/ 77492 w 550190"/>
              <a:gd name="connsiteY9" fmla="*/ 279169 h 853272"/>
              <a:gd name="connsiteX10" fmla="*/ 100739 w 550190"/>
              <a:gd name="connsiteY10" fmla="*/ 46695 h 853272"/>
              <a:gd name="connsiteX11" fmla="*/ 116238 w 550190"/>
              <a:gd name="connsiteY11" fmla="*/ 31197 h 853272"/>
              <a:gd name="connsiteX12" fmla="*/ 123987 w 550190"/>
              <a:gd name="connsiteY12" fmla="*/ 7949 h 853272"/>
              <a:gd name="connsiteX13" fmla="*/ 193729 w 550190"/>
              <a:gd name="connsiteY13" fmla="*/ 7949 h 853272"/>
              <a:gd name="connsiteX14" fmla="*/ 201478 w 550190"/>
              <a:gd name="connsiteY14" fmla="*/ 31197 h 853272"/>
              <a:gd name="connsiteX15" fmla="*/ 209227 w 550190"/>
              <a:gd name="connsiteY15" fmla="*/ 62193 h 853272"/>
              <a:gd name="connsiteX16" fmla="*/ 224726 w 550190"/>
              <a:gd name="connsiteY16" fmla="*/ 77691 h 853272"/>
              <a:gd name="connsiteX17" fmla="*/ 232475 w 550190"/>
              <a:gd name="connsiteY17" fmla="*/ 139685 h 853272"/>
              <a:gd name="connsiteX18" fmla="*/ 247973 w 550190"/>
              <a:gd name="connsiteY18" fmla="*/ 186180 h 853272"/>
              <a:gd name="connsiteX19" fmla="*/ 255722 w 550190"/>
              <a:gd name="connsiteY19" fmla="*/ 209427 h 853272"/>
              <a:gd name="connsiteX20" fmla="*/ 271221 w 550190"/>
              <a:gd name="connsiteY20" fmla="*/ 263671 h 853272"/>
              <a:gd name="connsiteX21" fmla="*/ 286719 w 550190"/>
              <a:gd name="connsiteY21" fmla="*/ 341163 h 853272"/>
              <a:gd name="connsiteX22" fmla="*/ 317716 w 550190"/>
              <a:gd name="connsiteY22" fmla="*/ 379908 h 853272"/>
              <a:gd name="connsiteX23" fmla="*/ 364210 w 550190"/>
              <a:gd name="connsiteY23" fmla="*/ 410905 h 853272"/>
              <a:gd name="connsiteX24" fmla="*/ 395207 w 550190"/>
              <a:gd name="connsiteY24" fmla="*/ 441902 h 853272"/>
              <a:gd name="connsiteX25" fmla="*/ 410705 w 550190"/>
              <a:gd name="connsiteY25" fmla="*/ 496146 h 853272"/>
              <a:gd name="connsiteX26" fmla="*/ 426204 w 550190"/>
              <a:gd name="connsiteY26" fmla="*/ 542641 h 853272"/>
              <a:gd name="connsiteX27" fmla="*/ 464949 w 550190"/>
              <a:gd name="connsiteY27" fmla="*/ 589136 h 853272"/>
              <a:gd name="connsiteX28" fmla="*/ 472699 w 550190"/>
              <a:gd name="connsiteY28" fmla="*/ 612383 h 853272"/>
              <a:gd name="connsiteX29" fmla="*/ 511444 w 550190"/>
              <a:gd name="connsiteY29" fmla="*/ 651129 h 853272"/>
              <a:gd name="connsiteX30" fmla="*/ 519194 w 550190"/>
              <a:gd name="connsiteY30" fmla="*/ 674376 h 853272"/>
              <a:gd name="connsiteX31" fmla="*/ 526943 w 550190"/>
              <a:gd name="connsiteY31" fmla="*/ 705373 h 853272"/>
              <a:gd name="connsiteX32" fmla="*/ 542441 w 550190"/>
              <a:gd name="connsiteY32" fmla="*/ 736369 h 853272"/>
              <a:gd name="connsiteX33" fmla="*/ 550190 w 550190"/>
              <a:gd name="connsiteY33" fmla="*/ 759617 h 853272"/>
              <a:gd name="connsiteX34" fmla="*/ 542441 w 550190"/>
              <a:gd name="connsiteY34" fmla="*/ 844858 h 853272"/>
              <a:gd name="connsiteX35" fmla="*/ 503695 w 550190"/>
              <a:gd name="connsiteY35" fmla="*/ 852607 h 853272"/>
              <a:gd name="connsiteX36" fmla="*/ 317716 w 550190"/>
              <a:gd name="connsiteY36" fmla="*/ 844858 h 853272"/>
              <a:gd name="connsiteX37" fmla="*/ 15499 w 550190"/>
              <a:gd name="connsiteY37" fmla="*/ 852607 h 853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50190" h="853272">
                <a:moveTo>
                  <a:pt x="15499" y="852607"/>
                </a:moveTo>
                <a:lnTo>
                  <a:pt x="15499" y="852607"/>
                </a:lnTo>
                <a:cubicBezTo>
                  <a:pt x="6162" y="759249"/>
                  <a:pt x="0" y="711780"/>
                  <a:pt x="0" y="604634"/>
                </a:cubicBezTo>
                <a:cubicBezTo>
                  <a:pt x="0" y="568379"/>
                  <a:pt x="3513" y="532152"/>
                  <a:pt x="7749" y="496146"/>
                </a:cubicBezTo>
                <a:cubicBezTo>
                  <a:pt x="8703" y="488033"/>
                  <a:pt x="8852" y="477646"/>
                  <a:pt x="15499" y="472898"/>
                </a:cubicBezTo>
                <a:cubicBezTo>
                  <a:pt x="28793" y="463403"/>
                  <a:pt x="61994" y="457400"/>
                  <a:pt x="61994" y="457400"/>
                </a:cubicBezTo>
                <a:cubicBezTo>
                  <a:pt x="63874" y="456147"/>
                  <a:pt x="100187" y="434134"/>
                  <a:pt x="100739" y="426403"/>
                </a:cubicBezTo>
                <a:cubicBezTo>
                  <a:pt x="102955" y="395378"/>
                  <a:pt x="97101" y="364245"/>
                  <a:pt x="92990" y="333414"/>
                </a:cubicBezTo>
                <a:cubicBezTo>
                  <a:pt x="91910" y="325317"/>
                  <a:pt x="87485" y="318020"/>
                  <a:pt x="85241" y="310166"/>
                </a:cubicBezTo>
                <a:cubicBezTo>
                  <a:pt x="82315" y="299925"/>
                  <a:pt x="80075" y="289501"/>
                  <a:pt x="77492" y="279169"/>
                </a:cubicBezTo>
                <a:cubicBezTo>
                  <a:pt x="80275" y="206798"/>
                  <a:pt x="56114" y="113630"/>
                  <a:pt x="100739" y="46695"/>
                </a:cubicBezTo>
                <a:cubicBezTo>
                  <a:pt x="104792" y="40616"/>
                  <a:pt x="111072" y="36363"/>
                  <a:pt x="116238" y="31197"/>
                </a:cubicBezTo>
                <a:cubicBezTo>
                  <a:pt x="118821" y="23448"/>
                  <a:pt x="117609" y="13052"/>
                  <a:pt x="123987" y="7949"/>
                </a:cubicBezTo>
                <a:cubicBezTo>
                  <a:pt x="143685" y="-7810"/>
                  <a:pt x="174316" y="4066"/>
                  <a:pt x="193729" y="7949"/>
                </a:cubicBezTo>
                <a:cubicBezTo>
                  <a:pt x="196312" y="15698"/>
                  <a:pt x="199234" y="23343"/>
                  <a:pt x="201478" y="31197"/>
                </a:cubicBezTo>
                <a:cubicBezTo>
                  <a:pt x="204404" y="41437"/>
                  <a:pt x="204464" y="52667"/>
                  <a:pt x="209227" y="62193"/>
                </a:cubicBezTo>
                <a:cubicBezTo>
                  <a:pt x="212494" y="68728"/>
                  <a:pt x="219560" y="72525"/>
                  <a:pt x="224726" y="77691"/>
                </a:cubicBezTo>
                <a:cubicBezTo>
                  <a:pt x="227309" y="98356"/>
                  <a:pt x="228112" y="119322"/>
                  <a:pt x="232475" y="139685"/>
                </a:cubicBezTo>
                <a:cubicBezTo>
                  <a:pt x="235898" y="155659"/>
                  <a:pt x="242807" y="170682"/>
                  <a:pt x="247973" y="186180"/>
                </a:cubicBezTo>
                <a:lnTo>
                  <a:pt x="255722" y="209427"/>
                </a:lnTo>
                <a:cubicBezTo>
                  <a:pt x="262359" y="229338"/>
                  <a:pt x="267331" y="242275"/>
                  <a:pt x="271221" y="263671"/>
                </a:cubicBezTo>
                <a:cubicBezTo>
                  <a:pt x="275301" y="286108"/>
                  <a:pt x="275352" y="318428"/>
                  <a:pt x="286719" y="341163"/>
                </a:cubicBezTo>
                <a:cubicBezTo>
                  <a:pt x="292820" y="353366"/>
                  <a:pt x="306182" y="371258"/>
                  <a:pt x="317716" y="379908"/>
                </a:cubicBezTo>
                <a:cubicBezTo>
                  <a:pt x="332617" y="391084"/>
                  <a:pt x="351039" y="397734"/>
                  <a:pt x="364210" y="410905"/>
                </a:cubicBezTo>
                <a:lnTo>
                  <a:pt x="395207" y="441902"/>
                </a:lnTo>
                <a:cubicBezTo>
                  <a:pt x="421255" y="520047"/>
                  <a:pt x="381506" y="398818"/>
                  <a:pt x="410705" y="496146"/>
                </a:cubicBezTo>
                <a:cubicBezTo>
                  <a:pt x="415399" y="511794"/>
                  <a:pt x="416402" y="529572"/>
                  <a:pt x="426204" y="542641"/>
                </a:cubicBezTo>
                <a:cubicBezTo>
                  <a:pt x="453835" y="579482"/>
                  <a:pt x="440319" y="564504"/>
                  <a:pt x="464949" y="589136"/>
                </a:cubicBezTo>
                <a:cubicBezTo>
                  <a:pt x="467532" y="596885"/>
                  <a:pt x="467798" y="605848"/>
                  <a:pt x="472699" y="612383"/>
                </a:cubicBezTo>
                <a:cubicBezTo>
                  <a:pt x="483658" y="626995"/>
                  <a:pt x="511444" y="651129"/>
                  <a:pt x="511444" y="651129"/>
                </a:cubicBezTo>
                <a:cubicBezTo>
                  <a:pt x="514027" y="658878"/>
                  <a:pt x="516950" y="666522"/>
                  <a:pt x="519194" y="674376"/>
                </a:cubicBezTo>
                <a:cubicBezTo>
                  <a:pt x="522120" y="684616"/>
                  <a:pt x="523203" y="695401"/>
                  <a:pt x="526943" y="705373"/>
                </a:cubicBezTo>
                <a:cubicBezTo>
                  <a:pt x="530999" y="716189"/>
                  <a:pt x="537891" y="725751"/>
                  <a:pt x="542441" y="736369"/>
                </a:cubicBezTo>
                <a:cubicBezTo>
                  <a:pt x="545659" y="743877"/>
                  <a:pt x="547607" y="751868"/>
                  <a:pt x="550190" y="759617"/>
                </a:cubicBezTo>
                <a:cubicBezTo>
                  <a:pt x="547607" y="788031"/>
                  <a:pt x="555200" y="819339"/>
                  <a:pt x="542441" y="844858"/>
                </a:cubicBezTo>
                <a:cubicBezTo>
                  <a:pt x="536551" y="856639"/>
                  <a:pt x="516866" y="852607"/>
                  <a:pt x="503695" y="852607"/>
                </a:cubicBezTo>
                <a:cubicBezTo>
                  <a:pt x="441648" y="852607"/>
                  <a:pt x="379755" y="845859"/>
                  <a:pt x="317716" y="844858"/>
                </a:cubicBezTo>
                <a:lnTo>
                  <a:pt x="15499" y="852607"/>
                </a:lnTo>
                <a:close/>
              </a:path>
            </a:pathLst>
          </a:custGeom>
          <a:solidFill>
            <a:srgbClr val="227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Freihandform 12"/>
          <p:cNvSpPr/>
          <p:nvPr/>
        </p:nvSpPr>
        <p:spPr>
          <a:xfrm>
            <a:off x="5114416" y="2696705"/>
            <a:ext cx="1007415" cy="1201119"/>
          </a:xfrm>
          <a:custGeom>
            <a:avLst/>
            <a:gdLst>
              <a:gd name="connsiteX0" fmla="*/ 7774 w 1007415"/>
              <a:gd name="connsiteY0" fmla="*/ 7749 h 1201119"/>
              <a:gd name="connsiteX1" fmla="*/ 7774 w 1007415"/>
              <a:gd name="connsiteY1" fmla="*/ 7749 h 1201119"/>
              <a:gd name="connsiteX2" fmla="*/ 7774 w 1007415"/>
              <a:gd name="connsiteY2" fmla="*/ 999641 h 1201119"/>
              <a:gd name="connsiteX3" fmla="*/ 15523 w 1007415"/>
              <a:gd name="connsiteY3" fmla="*/ 1022888 h 1201119"/>
              <a:gd name="connsiteX4" fmla="*/ 31021 w 1007415"/>
              <a:gd name="connsiteY4" fmla="*/ 1092631 h 1201119"/>
              <a:gd name="connsiteX5" fmla="*/ 46520 w 1007415"/>
              <a:gd name="connsiteY5" fmla="*/ 1108129 h 1201119"/>
              <a:gd name="connsiteX6" fmla="*/ 54269 w 1007415"/>
              <a:gd name="connsiteY6" fmla="*/ 1131376 h 1201119"/>
              <a:gd name="connsiteX7" fmla="*/ 85265 w 1007415"/>
              <a:gd name="connsiteY7" fmla="*/ 1139126 h 1201119"/>
              <a:gd name="connsiteX8" fmla="*/ 170506 w 1007415"/>
              <a:gd name="connsiteY8" fmla="*/ 1146875 h 1201119"/>
              <a:gd name="connsiteX9" fmla="*/ 325489 w 1007415"/>
              <a:gd name="connsiteY9" fmla="*/ 1139126 h 1201119"/>
              <a:gd name="connsiteX10" fmla="*/ 340987 w 1007415"/>
              <a:gd name="connsiteY10" fmla="*/ 1123627 h 1201119"/>
              <a:gd name="connsiteX11" fmla="*/ 348737 w 1007415"/>
              <a:gd name="connsiteY11" fmla="*/ 1061634 h 1201119"/>
              <a:gd name="connsiteX12" fmla="*/ 356486 w 1007415"/>
              <a:gd name="connsiteY12" fmla="*/ 813661 h 1201119"/>
              <a:gd name="connsiteX13" fmla="*/ 371984 w 1007415"/>
              <a:gd name="connsiteY13" fmla="*/ 790414 h 1201119"/>
              <a:gd name="connsiteX14" fmla="*/ 402981 w 1007415"/>
              <a:gd name="connsiteY14" fmla="*/ 759417 h 1201119"/>
              <a:gd name="connsiteX15" fmla="*/ 418479 w 1007415"/>
              <a:gd name="connsiteY15" fmla="*/ 705173 h 1201119"/>
              <a:gd name="connsiteX16" fmla="*/ 426228 w 1007415"/>
              <a:gd name="connsiteY16" fmla="*/ 472698 h 1201119"/>
              <a:gd name="connsiteX17" fmla="*/ 441726 w 1007415"/>
              <a:gd name="connsiteY17" fmla="*/ 379709 h 1201119"/>
              <a:gd name="connsiteX18" fmla="*/ 449476 w 1007415"/>
              <a:gd name="connsiteY18" fmla="*/ 325464 h 1201119"/>
              <a:gd name="connsiteX19" fmla="*/ 472723 w 1007415"/>
              <a:gd name="connsiteY19" fmla="*/ 309966 h 1201119"/>
              <a:gd name="connsiteX20" fmla="*/ 627706 w 1007415"/>
              <a:gd name="connsiteY20" fmla="*/ 317715 h 1201119"/>
              <a:gd name="connsiteX21" fmla="*/ 681950 w 1007415"/>
              <a:gd name="connsiteY21" fmla="*/ 348712 h 1201119"/>
              <a:gd name="connsiteX22" fmla="*/ 712947 w 1007415"/>
              <a:gd name="connsiteY22" fmla="*/ 356461 h 1201119"/>
              <a:gd name="connsiteX23" fmla="*/ 736194 w 1007415"/>
              <a:gd name="connsiteY23" fmla="*/ 364210 h 1201119"/>
              <a:gd name="connsiteX24" fmla="*/ 759442 w 1007415"/>
              <a:gd name="connsiteY24" fmla="*/ 674176 h 1201119"/>
              <a:gd name="connsiteX25" fmla="*/ 774940 w 1007415"/>
              <a:gd name="connsiteY25" fmla="*/ 705173 h 1201119"/>
              <a:gd name="connsiteX26" fmla="*/ 782689 w 1007415"/>
              <a:gd name="connsiteY26" fmla="*/ 728420 h 1201119"/>
              <a:gd name="connsiteX27" fmla="*/ 798187 w 1007415"/>
              <a:gd name="connsiteY27" fmla="*/ 813661 h 1201119"/>
              <a:gd name="connsiteX28" fmla="*/ 805937 w 1007415"/>
              <a:gd name="connsiteY28" fmla="*/ 852407 h 1201119"/>
              <a:gd name="connsiteX29" fmla="*/ 836933 w 1007415"/>
              <a:gd name="connsiteY29" fmla="*/ 922149 h 1201119"/>
              <a:gd name="connsiteX30" fmla="*/ 860181 w 1007415"/>
              <a:gd name="connsiteY30" fmla="*/ 945397 h 1201119"/>
              <a:gd name="connsiteX31" fmla="*/ 906676 w 1007415"/>
              <a:gd name="connsiteY31" fmla="*/ 968644 h 1201119"/>
              <a:gd name="connsiteX32" fmla="*/ 945421 w 1007415"/>
              <a:gd name="connsiteY32" fmla="*/ 984142 h 1201119"/>
              <a:gd name="connsiteX33" fmla="*/ 960920 w 1007415"/>
              <a:gd name="connsiteY33" fmla="*/ 1007390 h 1201119"/>
              <a:gd name="connsiteX34" fmla="*/ 976418 w 1007415"/>
              <a:gd name="connsiteY34" fmla="*/ 1170122 h 1201119"/>
              <a:gd name="connsiteX35" fmla="*/ 991916 w 1007415"/>
              <a:gd name="connsiteY35" fmla="*/ 1201119 h 1201119"/>
              <a:gd name="connsiteX36" fmla="*/ 991916 w 1007415"/>
              <a:gd name="connsiteY36" fmla="*/ 1092631 h 1201119"/>
              <a:gd name="connsiteX37" fmla="*/ 984167 w 1007415"/>
              <a:gd name="connsiteY37" fmla="*/ 1022888 h 1201119"/>
              <a:gd name="connsiteX38" fmla="*/ 968669 w 1007415"/>
              <a:gd name="connsiteY38" fmla="*/ 968644 h 1201119"/>
              <a:gd name="connsiteX39" fmla="*/ 960920 w 1007415"/>
              <a:gd name="connsiteY39" fmla="*/ 929898 h 1201119"/>
              <a:gd name="connsiteX40" fmla="*/ 960920 w 1007415"/>
              <a:gd name="connsiteY40" fmla="*/ 643180 h 1201119"/>
              <a:gd name="connsiteX41" fmla="*/ 968669 w 1007415"/>
              <a:gd name="connsiteY41" fmla="*/ 619932 h 1201119"/>
              <a:gd name="connsiteX42" fmla="*/ 984167 w 1007415"/>
              <a:gd name="connsiteY42" fmla="*/ 596685 h 1201119"/>
              <a:gd name="connsiteX43" fmla="*/ 991916 w 1007415"/>
              <a:gd name="connsiteY43" fmla="*/ 557939 h 1201119"/>
              <a:gd name="connsiteX44" fmla="*/ 999665 w 1007415"/>
              <a:gd name="connsiteY44" fmla="*/ 526942 h 1201119"/>
              <a:gd name="connsiteX45" fmla="*/ 1007415 w 1007415"/>
              <a:gd name="connsiteY45" fmla="*/ 340963 h 1201119"/>
              <a:gd name="connsiteX46" fmla="*/ 999665 w 1007415"/>
              <a:gd name="connsiteY46" fmla="*/ 54244 h 1201119"/>
              <a:gd name="connsiteX47" fmla="*/ 984167 w 1007415"/>
              <a:gd name="connsiteY47" fmla="*/ 30997 h 1201119"/>
              <a:gd name="connsiteX48" fmla="*/ 976418 w 1007415"/>
              <a:gd name="connsiteY48" fmla="*/ 7749 h 1201119"/>
              <a:gd name="connsiteX49" fmla="*/ 875679 w 1007415"/>
              <a:gd name="connsiteY49" fmla="*/ 0 h 1201119"/>
              <a:gd name="connsiteX50" fmla="*/ 217001 w 1007415"/>
              <a:gd name="connsiteY50" fmla="*/ 7749 h 1201119"/>
              <a:gd name="connsiteX51" fmla="*/ 155008 w 1007415"/>
              <a:gd name="connsiteY51" fmla="*/ 15498 h 1201119"/>
              <a:gd name="connsiteX52" fmla="*/ 7774 w 1007415"/>
              <a:gd name="connsiteY52" fmla="*/ 7749 h 120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07415" h="1201119">
                <a:moveTo>
                  <a:pt x="7774" y="7749"/>
                </a:moveTo>
                <a:lnTo>
                  <a:pt x="7774" y="7749"/>
                </a:lnTo>
                <a:cubicBezTo>
                  <a:pt x="1732" y="442815"/>
                  <a:pt x="-6186" y="587815"/>
                  <a:pt x="7774" y="999641"/>
                </a:cubicBezTo>
                <a:cubicBezTo>
                  <a:pt x="8051" y="1007804"/>
                  <a:pt x="12940" y="1015139"/>
                  <a:pt x="15523" y="1022888"/>
                </a:cubicBezTo>
                <a:cubicBezTo>
                  <a:pt x="17087" y="1032275"/>
                  <a:pt x="22217" y="1077958"/>
                  <a:pt x="31021" y="1092631"/>
                </a:cubicBezTo>
                <a:cubicBezTo>
                  <a:pt x="34780" y="1098896"/>
                  <a:pt x="41354" y="1102963"/>
                  <a:pt x="46520" y="1108129"/>
                </a:cubicBezTo>
                <a:cubicBezTo>
                  <a:pt x="49103" y="1115878"/>
                  <a:pt x="47891" y="1126273"/>
                  <a:pt x="54269" y="1131376"/>
                </a:cubicBezTo>
                <a:cubicBezTo>
                  <a:pt x="62585" y="1138029"/>
                  <a:pt x="74708" y="1137718"/>
                  <a:pt x="85265" y="1139126"/>
                </a:cubicBezTo>
                <a:cubicBezTo>
                  <a:pt x="113546" y="1142897"/>
                  <a:pt x="142092" y="1144292"/>
                  <a:pt x="170506" y="1146875"/>
                </a:cubicBezTo>
                <a:cubicBezTo>
                  <a:pt x="222167" y="1144292"/>
                  <a:pt x="274238" y="1146115"/>
                  <a:pt x="325489" y="1139126"/>
                </a:cubicBezTo>
                <a:cubicBezTo>
                  <a:pt x="332728" y="1138139"/>
                  <a:pt x="338888" y="1130625"/>
                  <a:pt x="340987" y="1123627"/>
                </a:cubicBezTo>
                <a:cubicBezTo>
                  <a:pt x="346971" y="1103680"/>
                  <a:pt x="346154" y="1082298"/>
                  <a:pt x="348737" y="1061634"/>
                </a:cubicBezTo>
                <a:cubicBezTo>
                  <a:pt x="351320" y="978976"/>
                  <a:pt x="349424" y="896057"/>
                  <a:pt x="356486" y="813661"/>
                </a:cubicBezTo>
                <a:cubicBezTo>
                  <a:pt x="357281" y="804382"/>
                  <a:pt x="365923" y="797485"/>
                  <a:pt x="371984" y="790414"/>
                </a:cubicBezTo>
                <a:cubicBezTo>
                  <a:pt x="381493" y="779320"/>
                  <a:pt x="402981" y="759417"/>
                  <a:pt x="402981" y="759417"/>
                </a:cubicBezTo>
                <a:cubicBezTo>
                  <a:pt x="407169" y="746854"/>
                  <a:pt x="417784" y="716989"/>
                  <a:pt x="418479" y="705173"/>
                </a:cubicBezTo>
                <a:cubicBezTo>
                  <a:pt x="423032" y="627772"/>
                  <a:pt x="420704" y="550036"/>
                  <a:pt x="426228" y="472698"/>
                </a:cubicBezTo>
                <a:cubicBezTo>
                  <a:pt x="428467" y="441354"/>
                  <a:pt x="437282" y="410817"/>
                  <a:pt x="441726" y="379709"/>
                </a:cubicBezTo>
                <a:cubicBezTo>
                  <a:pt x="444309" y="361627"/>
                  <a:pt x="442058" y="342155"/>
                  <a:pt x="449476" y="325464"/>
                </a:cubicBezTo>
                <a:cubicBezTo>
                  <a:pt x="453258" y="316954"/>
                  <a:pt x="464974" y="315132"/>
                  <a:pt x="472723" y="309966"/>
                </a:cubicBezTo>
                <a:cubicBezTo>
                  <a:pt x="524384" y="312549"/>
                  <a:pt x="576159" y="313420"/>
                  <a:pt x="627706" y="317715"/>
                </a:cubicBezTo>
                <a:cubicBezTo>
                  <a:pt x="681386" y="322188"/>
                  <a:pt x="638772" y="324039"/>
                  <a:pt x="681950" y="348712"/>
                </a:cubicBezTo>
                <a:cubicBezTo>
                  <a:pt x="691197" y="353996"/>
                  <a:pt x="702706" y="353535"/>
                  <a:pt x="712947" y="356461"/>
                </a:cubicBezTo>
                <a:cubicBezTo>
                  <a:pt x="720801" y="358705"/>
                  <a:pt x="728445" y="361627"/>
                  <a:pt x="736194" y="364210"/>
                </a:cubicBezTo>
                <a:cubicBezTo>
                  <a:pt x="822211" y="450233"/>
                  <a:pt x="736839" y="357744"/>
                  <a:pt x="759442" y="674176"/>
                </a:cubicBezTo>
                <a:cubicBezTo>
                  <a:pt x="760265" y="685698"/>
                  <a:pt x="770390" y="694555"/>
                  <a:pt x="774940" y="705173"/>
                </a:cubicBezTo>
                <a:cubicBezTo>
                  <a:pt x="778158" y="712681"/>
                  <a:pt x="780106" y="720671"/>
                  <a:pt x="782689" y="728420"/>
                </a:cubicBezTo>
                <a:cubicBezTo>
                  <a:pt x="800585" y="871594"/>
                  <a:pt x="780270" y="741996"/>
                  <a:pt x="798187" y="813661"/>
                </a:cubicBezTo>
                <a:cubicBezTo>
                  <a:pt x="801382" y="826439"/>
                  <a:pt x="802471" y="839700"/>
                  <a:pt x="805937" y="852407"/>
                </a:cubicBezTo>
                <a:cubicBezTo>
                  <a:pt x="814156" y="882544"/>
                  <a:pt x="818201" y="899671"/>
                  <a:pt x="836933" y="922149"/>
                </a:cubicBezTo>
                <a:cubicBezTo>
                  <a:pt x="843949" y="930568"/>
                  <a:pt x="851762" y="938381"/>
                  <a:pt x="860181" y="945397"/>
                </a:cubicBezTo>
                <a:cubicBezTo>
                  <a:pt x="882626" y="964101"/>
                  <a:pt x="881258" y="959112"/>
                  <a:pt x="906676" y="968644"/>
                </a:cubicBezTo>
                <a:cubicBezTo>
                  <a:pt x="919700" y="973528"/>
                  <a:pt x="932506" y="978976"/>
                  <a:pt x="945421" y="984142"/>
                </a:cubicBezTo>
                <a:cubicBezTo>
                  <a:pt x="950587" y="991891"/>
                  <a:pt x="956755" y="999060"/>
                  <a:pt x="960920" y="1007390"/>
                </a:cubicBezTo>
                <a:cubicBezTo>
                  <a:pt x="982058" y="1049665"/>
                  <a:pt x="975836" y="1165855"/>
                  <a:pt x="976418" y="1170122"/>
                </a:cubicBezTo>
                <a:cubicBezTo>
                  <a:pt x="977979" y="1181568"/>
                  <a:pt x="986750" y="1190787"/>
                  <a:pt x="991916" y="1201119"/>
                </a:cubicBezTo>
                <a:cubicBezTo>
                  <a:pt x="1008500" y="1151365"/>
                  <a:pt x="1001057" y="1184047"/>
                  <a:pt x="991916" y="1092631"/>
                </a:cubicBezTo>
                <a:cubicBezTo>
                  <a:pt x="989589" y="1069356"/>
                  <a:pt x="987724" y="1046007"/>
                  <a:pt x="984167" y="1022888"/>
                </a:cubicBezTo>
                <a:cubicBezTo>
                  <a:pt x="978370" y="985207"/>
                  <a:pt x="976769" y="1001045"/>
                  <a:pt x="968669" y="968644"/>
                </a:cubicBezTo>
                <a:cubicBezTo>
                  <a:pt x="965475" y="955866"/>
                  <a:pt x="963503" y="942813"/>
                  <a:pt x="960920" y="929898"/>
                </a:cubicBezTo>
                <a:cubicBezTo>
                  <a:pt x="948778" y="796351"/>
                  <a:pt x="948084" y="829292"/>
                  <a:pt x="960920" y="643180"/>
                </a:cubicBezTo>
                <a:cubicBezTo>
                  <a:pt x="961482" y="635031"/>
                  <a:pt x="965016" y="627238"/>
                  <a:pt x="968669" y="619932"/>
                </a:cubicBezTo>
                <a:cubicBezTo>
                  <a:pt x="972834" y="611602"/>
                  <a:pt x="979001" y="604434"/>
                  <a:pt x="984167" y="596685"/>
                </a:cubicBezTo>
                <a:cubicBezTo>
                  <a:pt x="986750" y="583770"/>
                  <a:pt x="989059" y="570796"/>
                  <a:pt x="991916" y="557939"/>
                </a:cubicBezTo>
                <a:cubicBezTo>
                  <a:pt x="994226" y="547542"/>
                  <a:pt x="998906" y="537565"/>
                  <a:pt x="999665" y="526942"/>
                </a:cubicBezTo>
                <a:cubicBezTo>
                  <a:pt x="1004086" y="465053"/>
                  <a:pt x="1004832" y="402956"/>
                  <a:pt x="1007415" y="340963"/>
                </a:cubicBezTo>
                <a:cubicBezTo>
                  <a:pt x="1004832" y="245390"/>
                  <a:pt x="1006816" y="149584"/>
                  <a:pt x="999665" y="54244"/>
                </a:cubicBezTo>
                <a:cubicBezTo>
                  <a:pt x="998968" y="44957"/>
                  <a:pt x="988332" y="39327"/>
                  <a:pt x="984167" y="30997"/>
                </a:cubicBezTo>
                <a:cubicBezTo>
                  <a:pt x="980514" y="23691"/>
                  <a:pt x="984272" y="9993"/>
                  <a:pt x="976418" y="7749"/>
                </a:cubicBezTo>
                <a:cubicBezTo>
                  <a:pt x="944035" y="-1503"/>
                  <a:pt x="909259" y="2583"/>
                  <a:pt x="875679" y="0"/>
                </a:cubicBezTo>
                <a:lnTo>
                  <a:pt x="217001" y="7749"/>
                </a:lnTo>
                <a:cubicBezTo>
                  <a:pt x="196181" y="8197"/>
                  <a:pt x="175748" y="13612"/>
                  <a:pt x="155008" y="15498"/>
                </a:cubicBezTo>
                <a:cubicBezTo>
                  <a:pt x="59639" y="24168"/>
                  <a:pt x="32313" y="9040"/>
                  <a:pt x="7774" y="7749"/>
                </a:cubicBezTo>
                <a:close/>
              </a:path>
            </a:pathLst>
          </a:custGeom>
          <a:solidFill>
            <a:srgbClr val="C54B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Freihandform 13"/>
          <p:cNvSpPr/>
          <p:nvPr/>
        </p:nvSpPr>
        <p:spPr>
          <a:xfrm>
            <a:off x="6013342" y="2712203"/>
            <a:ext cx="162733" cy="1185621"/>
          </a:xfrm>
          <a:custGeom>
            <a:avLst/>
            <a:gdLst>
              <a:gd name="connsiteX0" fmla="*/ 61994 w 162733"/>
              <a:gd name="connsiteY0" fmla="*/ 0 h 1185621"/>
              <a:gd name="connsiteX1" fmla="*/ 61994 w 162733"/>
              <a:gd name="connsiteY1" fmla="*/ 0 h 1185621"/>
              <a:gd name="connsiteX2" fmla="*/ 38746 w 162733"/>
              <a:gd name="connsiteY2" fmla="*/ 302217 h 1185621"/>
              <a:gd name="connsiteX3" fmla="*/ 30997 w 162733"/>
              <a:gd name="connsiteY3" fmla="*/ 410705 h 1185621"/>
              <a:gd name="connsiteX4" fmla="*/ 23248 w 162733"/>
              <a:gd name="connsiteY4" fmla="*/ 557939 h 1185621"/>
              <a:gd name="connsiteX5" fmla="*/ 15499 w 162733"/>
              <a:gd name="connsiteY5" fmla="*/ 627682 h 1185621"/>
              <a:gd name="connsiteX6" fmla="*/ 0 w 162733"/>
              <a:gd name="connsiteY6" fmla="*/ 790414 h 1185621"/>
              <a:gd name="connsiteX7" fmla="*/ 7750 w 162733"/>
              <a:gd name="connsiteY7" fmla="*/ 1069383 h 1185621"/>
              <a:gd name="connsiteX8" fmla="*/ 30997 w 162733"/>
              <a:gd name="connsiteY8" fmla="*/ 1177872 h 1185621"/>
              <a:gd name="connsiteX9" fmla="*/ 54244 w 162733"/>
              <a:gd name="connsiteY9" fmla="*/ 1185621 h 1185621"/>
              <a:gd name="connsiteX10" fmla="*/ 85241 w 162733"/>
              <a:gd name="connsiteY10" fmla="*/ 1177872 h 1185621"/>
              <a:gd name="connsiteX11" fmla="*/ 116238 w 162733"/>
              <a:gd name="connsiteY11" fmla="*/ 1146875 h 1185621"/>
              <a:gd name="connsiteX12" fmla="*/ 131736 w 162733"/>
              <a:gd name="connsiteY12" fmla="*/ 1092631 h 1185621"/>
              <a:gd name="connsiteX13" fmla="*/ 147234 w 162733"/>
              <a:gd name="connsiteY13" fmla="*/ 1030638 h 1185621"/>
              <a:gd name="connsiteX14" fmla="*/ 162733 w 162733"/>
              <a:gd name="connsiteY14" fmla="*/ 728421 h 1185621"/>
              <a:gd name="connsiteX15" fmla="*/ 154983 w 162733"/>
              <a:gd name="connsiteY15" fmla="*/ 286719 h 1185621"/>
              <a:gd name="connsiteX16" fmla="*/ 139485 w 162733"/>
              <a:gd name="connsiteY16" fmla="*/ 232475 h 1185621"/>
              <a:gd name="connsiteX17" fmla="*/ 131736 w 162733"/>
              <a:gd name="connsiteY17" fmla="*/ 193729 h 1185621"/>
              <a:gd name="connsiteX18" fmla="*/ 116238 w 162733"/>
              <a:gd name="connsiteY18" fmla="*/ 147234 h 1185621"/>
              <a:gd name="connsiteX19" fmla="*/ 108489 w 162733"/>
              <a:gd name="connsiteY19" fmla="*/ 30997 h 1185621"/>
              <a:gd name="connsiteX20" fmla="*/ 100739 w 162733"/>
              <a:gd name="connsiteY20" fmla="*/ 7750 h 1185621"/>
              <a:gd name="connsiteX21" fmla="*/ 61994 w 162733"/>
              <a:gd name="connsiteY21" fmla="*/ 0 h 1185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62733" h="1185621">
                <a:moveTo>
                  <a:pt x="61994" y="0"/>
                </a:moveTo>
                <a:lnTo>
                  <a:pt x="61994" y="0"/>
                </a:lnTo>
                <a:cubicBezTo>
                  <a:pt x="28475" y="150828"/>
                  <a:pt x="51193" y="28369"/>
                  <a:pt x="38746" y="302217"/>
                </a:cubicBezTo>
                <a:cubicBezTo>
                  <a:pt x="37100" y="338434"/>
                  <a:pt x="33190" y="374517"/>
                  <a:pt x="30997" y="410705"/>
                </a:cubicBezTo>
                <a:cubicBezTo>
                  <a:pt x="28024" y="459761"/>
                  <a:pt x="26749" y="508918"/>
                  <a:pt x="23248" y="557939"/>
                </a:cubicBezTo>
                <a:cubicBezTo>
                  <a:pt x="21582" y="581270"/>
                  <a:pt x="17717" y="604397"/>
                  <a:pt x="15499" y="627682"/>
                </a:cubicBezTo>
                <a:cubicBezTo>
                  <a:pt x="-3876" y="831120"/>
                  <a:pt x="18467" y="624230"/>
                  <a:pt x="0" y="790414"/>
                </a:cubicBezTo>
                <a:cubicBezTo>
                  <a:pt x="2583" y="883404"/>
                  <a:pt x="3795" y="976442"/>
                  <a:pt x="7750" y="1069383"/>
                </a:cubicBezTo>
                <a:cubicBezTo>
                  <a:pt x="8652" y="1090573"/>
                  <a:pt x="2184" y="1154821"/>
                  <a:pt x="30997" y="1177872"/>
                </a:cubicBezTo>
                <a:cubicBezTo>
                  <a:pt x="37375" y="1182975"/>
                  <a:pt x="46495" y="1183038"/>
                  <a:pt x="54244" y="1185621"/>
                </a:cubicBezTo>
                <a:cubicBezTo>
                  <a:pt x="64576" y="1183038"/>
                  <a:pt x="76210" y="1183517"/>
                  <a:pt x="85241" y="1177872"/>
                </a:cubicBezTo>
                <a:cubicBezTo>
                  <a:pt x="97632" y="1170128"/>
                  <a:pt x="116238" y="1146875"/>
                  <a:pt x="116238" y="1146875"/>
                </a:cubicBezTo>
                <a:cubicBezTo>
                  <a:pt x="134815" y="1091143"/>
                  <a:pt x="112278" y="1160735"/>
                  <a:pt x="131736" y="1092631"/>
                </a:cubicBezTo>
                <a:cubicBezTo>
                  <a:pt x="147621" y="1037030"/>
                  <a:pt x="131479" y="1109412"/>
                  <a:pt x="147234" y="1030638"/>
                </a:cubicBezTo>
                <a:cubicBezTo>
                  <a:pt x="153248" y="940426"/>
                  <a:pt x="162733" y="812693"/>
                  <a:pt x="162733" y="728421"/>
                </a:cubicBezTo>
                <a:cubicBezTo>
                  <a:pt x="162733" y="581164"/>
                  <a:pt x="159809" y="433897"/>
                  <a:pt x="154983" y="286719"/>
                </a:cubicBezTo>
                <a:cubicBezTo>
                  <a:pt x="154436" y="270034"/>
                  <a:pt x="143559" y="248772"/>
                  <a:pt x="139485" y="232475"/>
                </a:cubicBezTo>
                <a:cubicBezTo>
                  <a:pt x="136291" y="219697"/>
                  <a:pt x="135201" y="206436"/>
                  <a:pt x="131736" y="193729"/>
                </a:cubicBezTo>
                <a:cubicBezTo>
                  <a:pt x="127438" y="177968"/>
                  <a:pt x="116238" y="147234"/>
                  <a:pt x="116238" y="147234"/>
                </a:cubicBezTo>
                <a:cubicBezTo>
                  <a:pt x="113655" y="108488"/>
                  <a:pt x="112777" y="69591"/>
                  <a:pt x="108489" y="30997"/>
                </a:cubicBezTo>
                <a:cubicBezTo>
                  <a:pt x="107587" y="22879"/>
                  <a:pt x="105640" y="14285"/>
                  <a:pt x="100739" y="7750"/>
                </a:cubicBezTo>
                <a:cubicBezTo>
                  <a:pt x="97273" y="3129"/>
                  <a:pt x="68451" y="1292"/>
                  <a:pt x="61994" y="0"/>
                </a:cubicBezTo>
                <a:close/>
              </a:path>
            </a:pathLst>
          </a:custGeom>
          <a:solidFill>
            <a:srgbClr val="ECEE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0047E7CA-6692-4591-8F44-B7EA668B8636}"/>
              </a:ext>
            </a:extLst>
          </p:cNvPr>
          <p:cNvCxnSpPr/>
          <p:nvPr/>
        </p:nvCxnSpPr>
        <p:spPr>
          <a:xfrm flipV="1">
            <a:off x="1569306" y="3607739"/>
            <a:ext cx="3348082" cy="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D99642C3-FD7A-45D8-AF49-39C2D3862CE0}"/>
              </a:ext>
            </a:extLst>
          </p:cNvPr>
          <p:cNvCxnSpPr/>
          <p:nvPr/>
        </p:nvCxnSpPr>
        <p:spPr>
          <a:xfrm>
            <a:off x="2502790" y="2828441"/>
            <a:ext cx="2900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99642C3-FD7A-45D8-AF49-39C2D3862CE0}"/>
              </a:ext>
            </a:extLst>
          </p:cNvPr>
          <p:cNvCxnSpPr>
            <a:endCxn id="12" idx="6"/>
          </p:cNvCxnSpPr>
          <p:nvPr/>
        </p:nvCxnSpPr>
        <p:spPr>
          <a:xfrm>
            <a:off x="2360052" y="3461521"/>
            <a:ext cx="3242585" cy="1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047E7CA-6692-4591-8F44-B7EA668B8636}"/>
              </a:ext>
            </a:extLst>
          </p:cNvPr>
          <p:cNvCxnSpPr/>
          <p:nvPr/>
        </p:nvCxnSpPr>
        <p:spPr>
          <a:xfrm flipV="1">
            <a:off x="3239427" y="2935927"/>
            <a:ext cx="3348082" cy="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0047E7CA-6692-4591-8F44-B7EA668B8636}"/>
              </a:ext>
            </a:extLst>
          </p:cNvPr>
          <p:cNvCxnSpPr/>
          <p:nvPr/>
        </p:nvCxnSpPr>
        <p:spPr>
          <a:xfrm flipV="1">
            <a:off x="2632659" y="2998922"/>
            <a:ext cx="3512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D82E7498-C798-41D5-9DF1-50D0C0294638}"/>
              </a:ext>
            </a:extLst>
          </p:cNvPr>
          <p:cNvSpPr txBox="1"/>
          <p:nvPr/>
        </p:nvSpPr>
        <p:spPr>
          <a:xfrm>
            <a:off x="7569329" y="5702245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5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AA05F83F-06D9-4278-A970-C2A77AEC5B15}"/>
              </a:ext>
            </a:extLst>
          </p:cNvPr>
          <p:cNvSpPr txBox="1"/>
          <p:nvPr/>
        </p:nvSpPr>
        <p:spPr>
          <a:xfrm>
            <a:off x="8081710" y="5394209"/>
            <a:ext cx="3944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Error </a:t>
            </a:r>
            <a:r>
              <a:rPr lang="de-CH" dirty="0" err="1" smtClean="0"/>
              <a:t>analysis</a:t>
            </a:r>
            <a:r>
              <a:rPr lang="de-CH" dirty="0" smtClean="0"/>
              <a:t>: </a:t>
            </a:r>
            <a:r>
              <a:rPr lang="de-CH" dirty="0" err="1" smtClean="0"/>
              <a:t>identify</a:t>
            </a:r>
            <a:r>
              <a:rPr lang="de-CH" dirty="0" smtClean="0"/>
              <a:t> </a:t>
            </a:r>
            <a:r>
              <a:rPr lang="de-CH" dirty="0" err="1" smtClean="0"/>
              <a:t>images</a:t>
            </a:r>
            <a:r>
              <a:rPr lang="de-CH" dirty="0" smtClean="0"/>
              <a:t> </a:t>
            </a:r>
            <a:r>
              <a:rPr lang="de-CH" dirty="0" err="1" smtClean="0"/>
              <a:t>where</a:t>
            </a:r>
            <a:r>
              <a:rPr lang="de-CH" dirty="0" smtClean="0"/>
              <a:t> a </a:t>
            </a:r>
            <a:r>
              <a:rPr lang="de-CH" dirty="0" err="1" smtClean="0"/>
              <a:t>discrepancy</a:t>
            </a:r>
            <a:r>
              <a:rPr lang="de-CH" dirty="0" smtClean="0"/>
              <a:t> </a:t>
            </a:r>
            <a:r>
              <a:rPr lang="de-CH" dirty="0" err="1" smtClean="0"/>
              <a:t>between</a:t>
            </a:r>
            <a:r>
              <a:rPr lang="de-CH" dirty="0" smtClean="0"/>
              <a:t> </a:t>
            </a:r>
            <a:r>
              <a:rPr lang="de-CH" dirty="0" err="1" smtClean="0"/>
              <a:t>between</a:t>
            </a:r>
            <a:r>
              <a:rPr lang="de-CH" dirty="0" smtClean="0"/>
              <a:t> </a:t>
            </a:r>
            <a:r>
              <a:rPr lang="de-CH" dirty="0" err="1" smtClean="0"/>
              <a:t>predicted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real </a:t>
            </a:r>
            <a:r>
              <a:rPr lang="de-CH" dirty="0" err="1" smtClean="0"/>
              <a:t>classification</a:t>
            </a:r>
            <a:r>
              <a:rPr lang="de-CH" dirty="0" smtClean="0"/>
              <a:t> </a:t>
            </a:r>
            <a:r>
              <a:rPr lang="de-CH" dirty="0" err="1" smtClean="0"/>
              <a:t>labels</a:t>
            </a:r>
            <a:r>
              <a:rPr lang="de-CH" dirty="0"/>
              <a:t> </a:t>
            </a:r>
            <a:r>
              <a:rPr lang="de-CH" dirty="0" err="1" smtClean="0"/>
              <a:t>occur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reiterate</a:t>
            </a:r>
            <a:r>
              <a:rPr lang="de-CH" dirty="0" smtClean="0"/>
              <a:t> </a:t>
            </a:r>
          </a:p>
          <a:p>
            <a:endParaRPr lang="de-CH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64" y="5221853"/>
            <a:ext cx="1890000" cy="371074"/>
          </a:xfrm>
          <a:prstGeom prst="rect">
            <a:avLst/>
          </a:prstGeom>
        </p:spPr>
      </p:pic>
      <p:pic>
        <p:nvPicPr>
          <p:cNvPr id="57" name="Grafik 56"/>
          <p:cNvPicPr>
            <a:picLocks noChangeAspect="1"/>
          </p:cNvPicPr>
          <p:nvPr/>
        </p:nvPicPr>
        <p:blipFill rotWithShape="1">
          <a:blip r:embed="rId7"/>
          <a:srcRect l="5578" t="4128" r="1762" b="5816"/>
          <a:stretch/>
        </p:blipFill>
        <p:spPr>
          <a:xfrm>
            <a:off x="9675829" y="2334804"/>
            <a:ext cx="1437478" cy="1449958"/>
          </a:xfrm>
          <a:prstGeom prst="rect">
            <a:avLst/>
          </a:prstGeom>
        </p:spPr>
      </p:pic>
      <p:pic>
        <p:nvPicPr>
          <p:cNvPr id="58" name="Grafik 5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74313" y="3013545"/>
            <a:ext cx="1890000" cy="376663"/>
          </a:xfrm>
          <a:prstGeom prst="rect">
            <a:avLst/>
          </a:prstGeom>
        </p:spPr>
      </p:pic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15886C47-551E-41E6-8EDE-770BAF9376FF}"/>
              </a:ext>
            </a:extLst>
          </p:cNvPr>
          <p:cNvCxnSpPr>
            <a:cxnSpLocks/>
          </p:cNvCxnSpPr>
          <p:nvPr/>
        </p:nvCxnSpPr>
        <p:spPr>
          <a:xfrm flipV="1">
            <a:off x="8582681" y="3311034"/>
            <a:ext cx="1618122" cy="60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DC3B811-9B5C-4D57-9954-A8AC3C1755A1}"/>
              </a:ext>
            </a:extLst>
          </p:cNvPr>
          <p:cNvCxnSpPr/>
          <p:nvPr/>
        </p:nvCxnSpPr>
        <p:spPr>
          <a:xfrm flipV="1">
            <a:off x="8619313" y="3059783"/>
            <a:ext cx="1904036" cy="53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5886C47-551E-41E6-8EDE-770BAF9376FF}"/>
              </a:ext>
            </a:extLst>
          </p:cNvPr>
          <p:cNvCxnSpPr>
            <a:cxnSpLocks/>
          </p:cNvCxnSpPr>
          <p:nvPr/>
        </p:nvCxnSpPr>
        <p:spPr>
          <a:xfrm flipV="1">
            <a:off x="8628207" y="3078036"/>
            <a:ext cx="2083474" cy="12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15886C47-551E-41E6-8EDE-770BAF9376FF}"/>
              </a:ext>
            </a:extLst>
          </p:cNvPr>
          <p:cNvCxnSpPr>
            <a:cxnSpLocks/>
          </p:cNvCxnSpPr>
          <p:nvPr/>
        </p:nvCxnSpPr>
        <p:spPr>
          <a:xfrm>
            <a:off x="8628207" y="2871051"/>
            <a:ext cx="1713673" cy="34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15886C47-551E-41E6-8EDE-770BAF9376FF}"/>
              </a:ext>
            </a:extLst>
          </p:cNvPr>
          <p:cNvCxnSpPr>
            <a:cxnSpLocks/>
          </p:cNvCxnSpPr>
          <p:nvPr/>
        </p:nvCxnSpPr>
        <p:spPr>
          <a:xfrm>
            <a:off x="8647980" y="2450937"/>
            <a:ext cx="1585971" cy="83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E33F92B9-8659-43E2-96C3-E1B7453AA7F2}"/>
              </a:ext>
            </a:extLst>
          </p:cNvPr>
          <p:cNvSpPr txBox="1"/>
          <p:nvPr/>
        </p:nvSpPr>
        <p:spPr>
          <a:xfrm>
            <a:off x="10416124" y="2084098"/>
            <a:ext cx="1681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Math</a:t>
            </a:r>
            <a:r>
              <a:rPr lang="de-CH" sz="1400" dirty="0" smtClean="0"/>
              <a:t> </a:t>
            </a:r>
            <a:r>
              <a:rPr lang="de-CH" sz="1400" dirty="0" err="1" smtClean="0"/>
              <a:t>function</a:t>
            </a:r>
            <a:r>
              <a:rPr lang="de-CH" sz="1400" dirty="0" smtClean="0"/>
              <a:t> </a:t>
            </a:r>
            <a:r>
              <a:rPr lang="de-CH" sz="1400" dirty="0" err="1" smtClean="0"/>
              <a:t>for</a:t>
            </a:r>
            <a:r>
              <a:rPr lang="de-CH" sz="1400" dirty="0" smtClean="0"/>
              <a:t> «</a:t>
            </a:r>
            <a:r>
              <a:rPr lang="de-CH" sz="1400" dirty="0" err="1" smtClean="0"/>
              <a:t>gaudy</a:t>
            </a:r>
            <a:r>
              <a:rPr lang="de-CH" sz="1400" dirty="0" smtClean="0"/>
              <a:t>» on LAB</a:t>
            </a:r>
            <a:endParaRPr lang="de-CH" sz="1400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E33F92B9-8659-43E2-96C3-E1B7453AA7F2}"/>
              </a:ext>
            </a:extLst>
          </p:cNvPr>
          <p:cNvSpPr txBox="1"/>
          <p:nvPr/>
        </p:nvSpPr>
        <p:spPr>
          <a:xfrm>
            <a:off x="762495" y="5827290"/>
            <a:ext cx="3481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 smtClean="0"/>
              <a:t>Rule</a:t>
            </a:r>
            <a:r>
              <a:rPr lang="de-CH" dirty="0" smtClean="0"/>
              <a:t>: 1 </a:t>
            </a:r>
            <a:r>
              <a:rPr lang="de-CH" dirty="0" err="1" smtClean="0"/>
              <a:t>image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classified</a:t>
            </a:r>
            <a:r>
              <a:rPr lang="de-CH" dirty="0" smtClean="0"/>
              <a:t> </a:t>
            </a:r>
            <a:r>
              <a:rPr lang="de-CH" dirty="0" err="1" smtClean="0"/>
              <a:t>into</a:t>
            </a:r>
            <a:r>
              <a:rPr lang="de-CH" dirty="0" smtClean="0"/>
              <a:t> 1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contrast</a:t>
            </a:r>
            <a:r>
              <a:rPr lang="de-CH" dirty="0" smtClean="0"/>
              <a:t>/ </a:t>
            </a:r>
            <a:r>
              <a:rPr lang="de-CH" dirty="0" err="1" smtClean="0"/>
              <a:t>scheme</a:t>
            </a:r>
            <a:r>
              <a:rPr lang="de-CH" dirty="0" smtClean="0"/>
              <a:t>.</a:t>
            </a:r>
            <a:endParaRPr lang="de-CH" dirty="0"/>
          </a:p>
        </p:txBody>
      </p:sp>
      <p:sp>
        <p:nvSpPr>
          <p:cNvPr id="73" name="Rechteck 72"/>
          <p:cNvSpPr/>
          <p:nvPr/>
        </p:nvSpPr>
        <p:spPr>
          <a:xfrm>
            <a:off x="871903" y="6495010"/>
            <a:ext cx="1441565" cy="2725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200" dirty="0" err="1" smtClean="0"/>
              <a:t>Is</a:t>
            </a:r>
            <a:r>
              <a:rPr lang="de-CH" sz="1200" dirty="0" smtClean="0"/>
              <a:t> </a:t>
            </a:r>
            <a:r>
              <a:rPr lang="de-CH" sz="1200" dirty="0" err="1" smtClean="0"/>
              <a:t>this</a:t>
            </a:r>
            <a:r>
              <a:rPr lang="de-CH" sz="1200" dirty="0" smtClean="0"/>
              <a:t> </a:t>
            </a:r>
            <a:r>
              <a:rPr lang="de-CH" sz="1200" dirty="0" err="1" smtClean="0"/>
              <a:t>rule</a:t>
            </a:r>
            <a:r>
              <a:rPr lang="de-CH" sz="1200" dirty="0" smtClean="0"/>
              <a:t> </a:t>
            </a:r>
            <a:r>
              <a:rPr lang="de-CH" sz="1200" dirty="0" err="1" smtClean="0"/>
              <a:t>correct</a:t>
            </a:r>
            <a:r>
              <a:rPr lang="de-CH" sz="1200" dirty="0" smtClean="0"/>
              <a:t>? 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00249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7BF24-F998-40E6-92D1-D9288DF4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633"/>
            <a:ext cx="10515600" cy="1325563"/>
          </a:xfrm>
        </p:spPr>
        <p:txBody>
          <a:bodyPr/>
          <a:lstStyle/>
          <a:p>
            <a:r>
              <a:rPr lang="de-CH" dirty="0" err="1" smtClean="0">
                <a:latin typeface="Bahnschrift SemiBold" panose="020B0502040204020203" pitchFamily="34" charset="0"/>
              </a:rPr>
              <a:t>Application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3EFF7AC-5F27-4B64-866B-31F2BBF6C239}"/>
              </a:ext>
            </a:extLst>
          </p:cNvPr>
          <p:cNvSpPr/>
          <p:nvPr/>
        </p:nvSpPr>
        <p:spPr>
          <a:xfrm>
            <a:off x="871903" y="1143069"/>
            <a:ext cx="6835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OQTMQO+HelveticaNeue"/>
              </a:rPr>
              <a:t>Task </a:t>
            </a:r>
            <a:r>
              <a:rPr lang="en-US" b="1" dirty="0" smtClean="0">
                <a:solidFill>
                  <a:srgbClr val="000000"/>
                </a:solidFill>
                <a:latin typeface="OQTMQO+HelveticaNeue"/>
              </a:rPr>
              <a:t>3: </a:t>
            </a:r>
            <a:r>
              <a:rPr lang="en-US" dirty="0" smtClean="0"/>
              <a:t>Develop a </a:t>
            </a:r>
            <a:r>
              <a:rPr lang="en-US" dirty="0" err="1" smtClean="0"/>
              <a:t>querytool</a:t>
            </a:r>
            <a:r>
              <a:rPr lang="en-US" dirty="0" smtClean="0"/>
              <a:t> (web interface) as part of VIAN for searching images by </a:t>
            </a:r>
            <a:r>
              <a:rPr lang="en-US" dirty="0" smtClean="0"/>
              <a:t>category – color </a:t>
            </a:r>
            <a:r>
              <a:rPr lang="en-US" smtClean="0"/>
              <a:t>contrasts explorer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7993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62142-1B5F-435B-8AFC-66D7E5636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latin typeface="Bahnschrift SemiBold" panose="020B0502040204020203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34671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</Words>
  <Application>Microsoft Office PowerPoint</Application>
  <PresentationFormat>Breitbild</PresentationFormat>
  <Paragraphs>134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Bahnschrift SemiBold</vt:lpstr>
      <vt:lpstr>Calibri</vt:lpstr>
      <vt:lpstr>Calibri Light</vt:lpstr>
      <vt:lpstr>Cambria Math</vt:lpstr>
      <vt:lpstr>OQTMQO+HelveticaNeue</vt:lpstr>
      <vt:lpstr>Office</vt:lpstr>
      <vt:lpstr>Color Palettes</vt:lpstr>
      <vt:lpstr>Pattern Recognition</vt:lpstr>
      <vt:lpstr>Classification</vt:lpstr>
      <vt:lpstr>Image Conversion</vt:lpstr>
      <vt:lpstr>Prof. Flückiger’s proposal</vt:lpstr>
      <vt:lpstr>Pattern Recognition</vt:lpstr>
      <vt:lpstr>Classification</vt:lpstr>
      <vt:lpstr>Application</vt:lpstr>
      <vt:lpstr>Q&amp;A</vt:lpstr>
      <vt:lpstr>keywords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Linda Samsinger</dc:creator>
  <cp:lastModifiedBy>Linda Samsinger (lsamsi)</cp:lastModifiedBy>
  <cp:revision>134</cp:revision>
  <dcterms:created xsi:type="dcterms:W3CDTF">2020-02-27T14:37:24Z</dcterms:created>
  <dcterms:modified xsi:type="dcterms:W3CDTF">2020-03-11T11:35:13Z</dcterms:modified>
</cp:coreProperties>
</file>