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d4054a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8d4054a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8d4054a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8d4054a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8d4054a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8d4054a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8d4054a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8d4054a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8d4054ac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8d4054ac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d4054a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8d4054a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8d4054a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d4054a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30000"/>
              </a:lnSpc>
              <a:spcBef>
                <a:spcPts val="0"/>
              </a:spcBef>
              <a:spcAft>
                <a:spcPts val="0"/>
              </a:spcAft>
              <a:buNone/>
            </a:pPr>
            <a:r>
              <a:rPr lang="en" sz="4150">
                <a:solidFill>
                  <a:srgbClr val="2D3B45"/>
                </a:solidFill>
                <a:highlight>
                  <a:srgbClr val="FFFFFF"/>
                </a:highlight>
                <a:latin typeface="Lato"/>
                <a:ea typeface="Lato"/>
                <a:cs typeface="Lato"/>
                <a:sym typeface="Lato"/>
              </a:rPr>
              <a:t>Distribution Channels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Canon Unguren, Aiden Felt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rPr lang="en"/>
              <a:t>Physical media is a distribution method that include physical items such as nintendo cards and disks, digital downloads is wehn games are downloaded onto </a:t>
            </a:r>
            <a:r>
              <a:rPr lang="en"/>
              <a:t>individual</a:t>
            </a:r>
            <a:r>
              <a:rPr lang="en"/>
              <a:t> devices, and certain streaming services allow people to directly stream, or connect, and play those. It is important to have multiple streaming services </a:t>
            </a:r>
            <a:r>
              <a:rPr lang="en"/>
              <a:t>because</a:t>
            </a:r>
            <a:r>
              <a:rPr lang="en"/>
              <a:t> it allows options for both players and developers. They can play games for their specific </a:t>
            </a:r>
            <a:r>
              <a:rPr lang="en"/>
              <a:t>requirements</a:t>
            </a:r>
            <a:r>
              <a:rPr lang="en"/>
              <a:t> and </a:t>
            </a:r>
            <a:r>
              <a:rPr lang="en"/>
              <a:t>situations</a:t>
            </a:r>
            <a:r>
              <a:rPr lang="en"/>
              <a:t>, and developers can post games that fit there code and needs.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Media </a:t>
            </a:r>
            <a:r>
              <a:rPr lang="en" sz="1466"/>
              <a:t>By Canon Unguren</a:t>
            </a:r>
            <a:endParaRPr sz="1466"/>
          </a:p>
        </p:txBody>
      </p:sp>
      <p:sp>
        <p:nvSpPr>
          <p:cNvPr id="67" name="Google Shape;67;p15"/>
          <p:cNvSpPr txBox="1"/>
          <p:nvPr>
            <p:ph idx="1" type="body"/>
          </p:nvPr>
        </p:nvSpPr>
        <p:spPr>
          <a:xfrm>
            <a:off x="311700" y="1927675"/>
            <a:ext cx="3999900" cy="264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Benefits:</a:t>
            </a:r>
            <a:endParaRPr/>
          </a:p>
          <a:p>
            <a:pPr indent="-334327" lvl="0" marL="457200" rtl="0" algn="l">
              <a:spcBef>
                <a:spcPts val="1200"/>
              </a:spcBef>
              <a:spcAft>
                <a:spcPts val="0"/>
              </a:spcAft>
              <a:buSzPct val="100000"/>
              <a:buChar char="●"/>
            </a:pPr>
            <a:r>
              <a:rPr lang="en"/>
              <a:t>Cover Art</a:t>
            </a:r>
            <a:endParaRPr/>
          </a:p>
          <a:p>
            <a:pPr indent="-334327" lvl="0" marL="457200" rtl="0" algn="l">
              <a:spcBef>
                <a:spcPts val="0"/>
              </a:spcBef>
              <a:spcAft>
                <a:spcPts val="0"/>
              </a:spcAft>
              <a:buSzPct val="100000"/>
              <a:buChar char="●"/>
            </a:pPr>
            <a:r>
              <a:rPr lang="en"/>
              <a:t>You own it </a:t>
            </a:r>
            <a:r>
              <a:rPr lang="en"/>
              <a:t>forever</a:t>
            </a:r>
            <a:endParaRPr/>
          </a:p>
          <a:p>
            <a:pPr indent="-334327" lvl="0" marL="457200" rtl="0" algn="l">
              <a:spcBef>
                <a:spcPts val="0"/>
              </a:spcBef>
              <a:spcAft>
                <a:spcPts val="0"/>
              </a:spcAft>
              <a:buSzPct val="100000"/>
              <a:buChar char="●"/>
            </a:pPr>
            <a:r>
              <a:rPr lang="en"/>
              <a:t>No internet needed</a:t>
            </a:r>
            <a:endParaRPr/>
          </a:p>
          <a:p>
            <a:pPr indent="-334327" lvl="0" marL="457200" rtl="0" algn="l">
              <a:spcBef>
                <a:spcPts val="0"/>
              </a:spcBef>
              <a:spcAft>
                <a:spcPts val="0"/>
              </a:spcAft>
              <a:buSzPct val="100000"/>
              <a:buChar char="●"/>
            </a:pPr>
            <a:r>
              <a:rPr lang="en"/>
              <a:t>Usable in more than one game console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8" name="Google Shape;68;p15"/>
          <p:cNvSpPr txBox="1"/>
          <p:nvPr>
            <p:ph idx="4294967295" type="body"/>
          </p:nvPr>
        </p:nvSpPr>
        <p:spPr>
          <a:xfrm>
            <a:off x="4832500" y="1927675"/>
            <a:ext cx="3999900" cy="26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Drawbacks:</a:t>
            </a:r>
            <a:endParaRPr/>
          </a:p>
          <a:p>
            <a:pPr indent="-342900" lvl="0" marL="457200" rtl="0" algn="l">
              <a:spcBef>
                <a:spcPts val="1200"/>
              </a:spcBef>
              <a:spcAft>
                <a:spcPts val="0"/>
              </a:spcAft>
              <a:buSzPts val="1800"/>
              <a:buChar char="●"/>
            </a:pPr>
            <a:r>
              <a:rPr lang="en"/>
              <a:t>Can be broken or lost</a:t>
            </a:r>
            <a:endParaRPr/>
          </a:p>
          <a:p>
            <a:pPr indent="-342900" lvl="0" marL="457200" rtl="0" algn="l">
              <a:spcBef>
                <a:spcPts val="0"/>
              </a:spcBef>
              <a:spcAft>
                <a:spcPts val="0"/>
              </a:spcAft>
              <a:buSzPts val="1800"/>
              <a:buChar char="●"/>
            </a:pPr>
            <a:r>
              <a:rPr lang="en"/>
              <a:t>Takes up space (Both physical and in your console storage)</a:t>
            </a:r>
            <a:endParaRPr/>
          </a:p>
          <a:p>
            <a:pPr indent="-342900" lvl="0" marL="457200" rtl="0" algn="l">
              <a:spcBef>
                <a:spcPts val="0"/>
              </a:spcBef>
              <a:spcAft>
                <a:spcPts val="0"/>
              </a:spcAft>
              <a:buSzPts val="1800"/>
              <a:buChar char="●"/>
            </a:pPr>
            <a:r>
              <a:rPr lang="en"/>
              <a:t>Progress can’t be transferred to another console</a:t>
            </a:r>
            <a:endParaRPr/>
          </a:p>
        </p:txBody>
      </p:sp>
      <p:sp>
        <p:nvSpPr>
          <p:cNvPr id="69" name="Google Shape;69;p15"/>
          <p:cNvSpPr txBox="1"/>
          <p:nvPr/>
        </p:nvSpPr>
        <p:spPr>
          <a:xfrm>
            <a:off x="311800" y="1017725"/>
            <a:ext cx="8520600" cy="909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100">
                <a:solidFill>
                  <a:schemeClr val="dk2"/>
                </a:solidFill>
              </a:rPr>
              <a:t>Physical media is a physical copy of the game, you put it into the game </a:t>
            </a:r>
            <a:r>
              <a:rPr lang="en" sz="2100">
                <a:solidFill>
                  <a:schemeClr val="dk2"/>
                </a:solidFill>
              </a:rPr>
              <a:t>console</a:t>
            </a:r>
            <a:r>
              <a:rPr lang="en" sz="2100">
                <a:solidFill>
                  <a:schemeClr val="dk2"/>
                </a:solidFill>
              </a:rPr>
              <a:t> and it reads the data. There is generally only one game per </a:t>
            </a:r>
            <a:r>
              <a:rPr lang="en" sz="2100">
                <a:solidFill>
                  <a:schemeClr val="dk2"/>
                </a:solidFill>
              </a:rPr>
              <a:t>cartridge</a:t>
            </a:r>
            <a:r>
              <a:rPr lang="en" sz="2100">
                <a:solidFill>
                  <a:schemeClr val="dk2"/>
                </a:solidFill>
              </a:rPr>
              <a:t>/disk. Many different consoles choose their own way to make physical media.</a:t>
            </a:r>
            <a:endParaRPr sz="2100">
              <a:solidFill>
                <a:schemeClr val="dk2"/>
              </a:solidFill>
            </a:endParaRPr>
          </a:p>
          <a:p>
            <a:pPr indent="0" lvl="0" marL="0" rtl="0" algn="l">
              <a:spcBef>
                <a:spcPts val="0"/>
              </a:spcBef>
              <a:spcAft>
                <a:spcPts val="0"/>
              </a:spcAft>
              <a:buNone/>
            </a:pPr>
            <a:r>
              <a:rPr lang="en" sz="2100">
                <a:solidFill>
                  <a:schemeClr val="dk2"/>
                </a:solidFill>
              </a:rPr>
              <a:t>Examples: Discs, Cartridges, Game Pak, game cards, SD cards</a:t>
            </a:r>
            <a:endParaRPr sz="2100">
              <a:solidFill>
                <a:schemeClr val="dk2"/>
              </a:solidFill>
            </a:endParaRPr>
          </a:p>
        </p:txBody>
      </p:sp>
      <p:pic>
        <p:nvPicPr>
          <p:cNvPr descr="The Ways of Labeling Discs | Swift Publisher" id="70" name="Google Shape;70;p15"/>
          <p:cNvPicPr preferRelativeResize="0"/>
          <p:nvPr/>
        </p:nvPicPr>
        <p:blipFill>
          <a:blip r:embed="rId3">
            <a:alphaModFix/>
          </a:blip>
          <a:stretch>
            <a:fillRect/>
          </a:stretch>
        </p:blipFill>
        <p:spPr>
          <a:xfrm>
            <a:off x="0" y="3608900"/>
            <a:ext cx="1534600" cy="1534600"/>
          </a:xfrm>
          <a:prstGeom prst="rect">
            <a:avLst/>
          </a:prstGeom>
          <a:noFill/>
          <a:ln>
            <a:noFill/>
          </a:ln>
        </p:spPr>
      </p:pic>
      <p:pic>
        <p:nvPicPr>
          <p:cNvPr descr="File:Nintendo-Switch-Cartridge.jpg - Wikipedia" id="71" name="Google Shape;71;p15"/>
          <p:cNvPicPr preferRelativeResize="0"/>
          <p:nvPr/>
        </p:nvPicPr>
        <p:blipFill>
          <a:blip r:embed="rId4">
            <a:alphaModFix/>
          </a:blip>
          <a:stretch>
            <a:fillRect/>
          </a:stretch>
        </p:blipFill>
        <p:spPr>
          <a:xfrm>
            <a:off x="2922225" y="2075927"/>
            <a:ext cx="1649764" cy="909901"/>
          </a:xfrm>
          <a:prstGeom prst="rect">
            <a:avLst/>
          </a:prstGeom>
          <a:noFill/>
          <a:ln>
            <a:noFill/>
          </a:ln>
        </p:spPr>
      </p:pic>
      <p:pic>
        <p:nvPicPr>
          <p:cNvPr descr="File:Nintendo-3ds-ds-cartridge.jpg - Wikipedia" id="72" name="Google Shape;72;p15"/>
          <p:cNvPicPr preferRelativeResize="0"/>
          <p:nvPr/>
        </p:nvPicPr>
        <p:blipFill>
          <a:blip r:embed="rId5">
            <a:alphaModFix/>
          </a:blip>
          <a:stretch>
            <a:fillRect/>
          </a:stretch>
        </p:blipFill>
        <p:spPr>
          <a:xfrm>
            <a:off x="1811875" y="3608888"/>
            <a:ext cx="2821501" cy="1463650"/>
          </a:xfrm>
          <a:prstGeom prst="rect">
            <a:avLst/>
          </a:prstGeom>
          <a:noFill/>
          <a:ln>
            <a:noFill/>
          </a:ln>
        </p:spPr>
      </p:pic>
      <p:pic>
        <p:nvPicPr>
          <p:cNvPr descr="Hatena Satena GBA cartridge | See more photos of this Japan-… | Flickr" id="73" name="Google Shape;73;p15"/>
          <p:cNvPicPr preferRelativeResize="0"/>
          <p:nvPr/>
        </p:nvPicPr>
        <p:blipFill>
          <a:blip r:embed="rId6">
            <a:alphaModFix/>
          </a:blip>
          <a:stretch>
            <a:fillRect/>
          </a:stretch>
        </p:blipFill>
        <p:spPr>
          <a:xfrm>
            <a:off x="7208850" y="3760725"/>
            <a:ext cx="1935150" cy="138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Downloads </a:t>
            </a:r>
            <a:r>
              <a:rPr lang="en" sz="650"/>
              <a:t>Paul Tokhtuev</a:t>
            </a:r>
            <a:endParaRPr sz="650"/>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p:txBody>
      </p:sp>
      <p:sp>
        <p:nvSpPr>
          <p:cNvPr id="79" name="Google Shape;79;p16"/>
          <p:cNvSpPr txBox="1"/>
          <p:nvPr>
            <p:ph idx="1" type="body"/>
          </p:nvPr>
        </p:nvSpPr>
        <p:spPr>
          <a:xfrm>
            <a:off x="311700" y="1927675"/>
            <a:ext cx="3999900" cy="26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285750" lvl="0" marL="457200" rtl="0" algn="l">
              <a:spcBef>
                <a:spcPts val="1200"/>
              </a:spcBef>
              <a:spcAft>
                <a:spcPts val="0"/>
              </a:spcAft>
              <a:buSzPts val="900"/>
              <a:buChar char="●"/>
            </a:pPr>
            <a:r>
              <a:rPr lang="en" sz="900"/>
              <a:t>Variety </a:t>
            </a:r>
            <a:endParaRPr sz="900"/>
          </a:p>
          <a:p>
            <a:pPr indent="-285750" lvl="0" marL="457200" rtl="0" algn="l">
              <a:spcBef>
                <a:spcPts val="0"/>
              </a:spcBef>
              <a:spcAft>
                <a:spcPts val="0"/>
              </a:spcAft>
              <a:buSzPts val="900"/>
              <a:buChar char="●"/>
            </a:pPr>
            <a:r>
              <a:rPr lang="en" sz="900"/>
              <a:t>Easily accessible</a:t>
            </a:r>
            <a:endParaRPr sz="900"/>
          </a:p>
          <a:p>
            <a:pPr indent="-285750" lvl="0" marL="457200" rtl="0" algn="l">
              <a:spcBef>
                <a:spcPts val="0"/>
              </a:spcBef>
              <a:spcAft>
                <a:spcPts val="0"/>
              </a:spcAft>
              <a:buSzPts val="900"/>
              <a:buChar char="●"/>
            </a:pPr>
            <a:r>
              <a:rPr lang="en" sz="900"/>
              <a:t>Live service</a:t>
            </a:r>
            <a:endParaRPr sz="900"/>
          </a:p>
        </p:txBody>
      </p:sp>
      <p:sp>
        <p:nvSpPr>
          <p:cNvPr id="80" name="Google Shape;80;p16"/>
          <p:cNvSpPr txBox="1"/>
          <p:nvPr>
            <p:ph idx="2" type="body"/>
          </p:nvPr>
        </p:nvSpPr>
        <p:spPr>
          <a:xfrm>
            <a:off x="4832400" y="1927675"/>
            <a:ext cx="3999900" cy="26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285750" lvl="0" marL="457200" rtl="0" algn="l">
              <a:spcBef>
                <a:spcPts val="1200"/>
              </a:spcBef>
              <a:spcAft>
                <a:spcPts val="0"/>
              </a:spcAft>
              <a:buSzPts val="900"/>
              <a:buChar char="●"/>
            </a:pPr>
            <a:r>
              <a:rPr lang="en" sz="900"/>
              <a:t>Wifi </a:t>
            </a:r>
            <a:r>
              <a:rPr lang="en" sz="900"/>
              <a:t>dependent</a:t>
            </a:r>
            <a:r>
              <a:rPr lang="en" sz="900"/>
              <a:t> for download</a:t>
            </a:r>
            <a:endParaRPr sz="900"/>
          </a:p>
          <a:p>
            <a:pPr indent="-285750" lvl="0" marL="457200" rtl="0" algn="l">
              <a:spcBef>
                <a:spcPts val="0"/>
              </a:spcBef>
              <a:spcAft>
                <a:spcPts val="0"/>
              </a:spcAft>
              <a:buSzPts val="900"/>
              <a:buChar char="●"/>
            </a:pPr>
            <a:r>
              <a:rPr lang="en" sz="900"/>
              <a:t>Storage </a:t>
            </a:r>
            <a:r>
              <a:rPr lang="en" sz="900"/>
              <a:t>requirement</a:t>
            </a:r>
            <a:r>
              <a:rPr lang="en" sz="900"/>
              <a:t> </a:t>
            </a:r>
            <a:endParaRPr sz="900"/>
          </a:p>
          <a:p>
            <a:pPr indent="-285750" lvl="0" marL="457200" rtl="0" algn="l">
              <a:spcBef>
                <a:spcPts val="0"/>
              </a:spcBef>
              <a:spcAft>
                <a:spcPts val="0"/>
              </a:spcAft>
              <a:buSzPts val="900"/>
              <a:buChar char="●"/>
            </a:pPr>
            <a:r>
              <a:rPr lang="en" sz="900"/>
              <a:t>Not </a:t>
            </a:r>
            <a:r>
              <a:rPr lang="en" sz="900"/>
              <a:t>actually</a:t>
            </a:r>
            <a:r>
              <a:rPr lang="en" sz="900"/>
              <a:t> owning the game</a:t>
            </a:r>
            <a:endParaRPr sz="900"/>
          </a:p>
          <a:p>
            <a:pPr indent="0" lvl="0" marL="0" rtl="0" algn="l">
              <a:spcBef>
                <a:spcPts val="1200"/>
              </a:spcBef>
              <a:spcAft>
                <a:spcPts val="1200"/>
              </a:spcAft>
              <a:buNone/>
            </a:pPr>
            <a:r>
              <a:t/>
            </a:r>
            <a:endParaRPr sz="800"/>
          </a:p>
        </p:txBody>
      </p:sp>
      <p:sp>
        <p:nvSpPr>
          <p:cNvPr id="81" name="Google Shape;81;p16"/>
          <p:cNvSpPr txBox="1"/>
          <p:nvPr/>
        </p:nvSpPr>
        <p:spPr>
          <a:xfrm>
            <a:off x="311800" y="1017725"/>
            <a:ext cx="85206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They are usually a site or a application with a variety of games to download. You can search up games to download and purchase. Some games will have to be purchased before you can download the game but that is up to the developer. Otherwise you can just download the game.</a:t>
            </a:r>
            <a:endParaRPr sz="1100">
              <a:solidFill>
                <a:schemeClr val="dk2"/>
              </a:solidFill>
            </a:endParaRPr>
          </a:p>
          <a:p>
            <a:pPr indent="0" lvl="0" marL="0" rtl="0" algn="l">
              <a:spcBef>
                <a:spcPts val="0"/>
              </a:spcBef>
              <a:spcAft>
                <a:spcPts val="0"/>
              </a:spcAft>
              <a:buNone/>
            </a:pPr>
            <a:r>
              <a:rPr lang="en" sz="1100">
                <a:solidFill>
                  <a:schemeClr val="dk2"/>
                </a:solidFill>
              </a:rPr>
              <a:t>Examples: Steam, Epic game store, </a:t>
            </a:r>
            <a:r>
              <a:rPr lang="en" sz="1100">
                <a:solidFill>
                  <a:schemeClr val="dk2"/>
                </a:solidFill>
              </a:rPr>
              <a:t>Nintendo</a:t>
            </a:r>
            <a:r>
              <a:rPr lang="en" sz="1100">
                <a:solidFill>
                  <a:schemeClr val="dk2"/>
                </a:solidFill>
              </a:rPr>
              <a:t> Eshop, Itch.io.</a:t>
            </a:r>
            <a:endParaRPr sz="1100">
              <a:solidFill>
                <a:schemeClr val="dk2"/>
              </a:solidFill>
            </a:endParaRPr>
          </a:p>
        </p:txBody>
      </p:sp>
      <p:pic>
        <p:nvPicPr>
          <p:cNvPr id="82" name="Google Shape;82;p16"/>
          <p:cNvPicPr preferRelativeResize="0"/>
          <p:nvPr/>
        </p:nvPicPr>
        <p:blipFill>
          <a:blip r:embed="rId3">
            <a:alphaModFix/>
          </a:blip>
          <a:stretch>
            <a:fillRect/>
          </a:stretch>
        </p:blipFill>
        <p:spPr>
          <a:xfrm>
            <a:off x="3741631" y="2056269"/>
            <a:ext cx="1030925" cy="1030950"/>
          </a:xfrm>
          <a:prstGeom prst="rect">
            <a:avLst/>
          </a:prstGeom>
          <a:noFill/>
          <a:ln>
            <a:noFill/>
          </a:ln>
        </p:spPr>
      </p:pic>
      <p:pic>
        <p:nvPicPr>
          <p:cNvPr id="83" name="Google Shape;83;p16"/>
          <p:cNvPicPr preferRelativeResize="0"/>
          <p:nvPr/>
        </p:nvPicPr>
        <p:blipFill>
          <a:blip r:embed="rId4">
            <a:alphaModFix/>
          </a:blip>
          <a:stretch>
            <a:fillRect/>
          </a:stretch>
        </p:blipFill>
        <p:spPr>
          <a:xfrm>
            <a:off x="2739275" y="2063762"/>
            <a:ext cx="851125" cy="851150"/>
          </a:xfrm>
          <a:prstGeom prst="rect">
            <a:avLst/>
          </a:prstGeom>
          <a:noFill/>
          <a:ln>
            <a:noFill/>
          </a:ln>
        </p:spPr>
      </p:pic>
      <p:pic>
        <p:nvPicPr>
          <p:cNvPr id="84" name="Google Shape;84;p16"/>
          <p:cNvPicPr preferRelativeResize="0"/>
          <p:nvPr/>
        </p:nvPicPr>
        <p:blipFill>
          <a:blip r:embed="rId5">
            <a:alphaModFix/>
          </a:blip>
          <a:stretch>
            <a:fillRect/>
          </a:stretch>
        </p:blipFill>
        <p:spPr>
          <a:xfrm>
            <a:off x="5719888" y="2964375"/>
            <a:ext cx="2333625" cy="1962150"/>
          </a:xfrm>
          <a:prstGeom prst="rect">
            <a:avLst/>
          </a:prstGeom>
          <a:noFill/>
          <a:ln>
            <a:noFill/>
          </a:ln>
        </p:spPr>
      </p:pic>
      <p:pic>
        <p:nvPicPr>
          <p:cNvPr id="85" name="Google Shape;85;p16"/>
          <p:cNvPicPr preferRelativeResize="0"/>
          <p:nvPr/>
        </p:nvPicPr>
        <p:blipFill>
          <a:blip r:embed="rId6">
            <a:alphaModFix/>
          </a:blip>
          <a:stretch>
            <a:fillRect/>
          </a:stretch>
        </p:blipFill>
        <p:spPr>
          <a:xfrm>
            <a:off x="215813" y="3069350"/>
            <a:ext cx="284797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650" y="34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Services </a:t>
            </a:r>
            <a:r>
              <a:rPr lang="en" sz="1577">
                <a:solidFill>
                  <a:schemeClr val="dk2"/>
                </a:solidFill>
              </a:rPr>
              <a:t>By Aiden Felt</a:t>
            </a:r>
            <a:endParaRPr sz="1577">
              <a:solidFill>
                <a:schemeClr val="dk2"/>
              </a:solidFill>
            </a:endParaRPr>
          </a:p>
        </p:txBody>
      </p:sp>
      <p:sp>
        <p:nvSpPr>
          <p:cNvPr id="91" name="Google Shape;91;p17"/>
          <p:cNvSpPr txBox="1"/>
          <p:nvPr>
            <p:ph idx="1" type="body"/>
          </p:nvPr>
        </p:nvSpPr>
        <p:spPr>
          <a:xfrm>
            <a:off x="311700" y="1742800"/>
            <a:ext cx="4260300" cy="31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4325" lvl="0" marL="457200" rtl="0" algn="l">
              <a:spcBef>
                <a:spcPts val="1200"/>
              </a:spcBef>
              <a:spcAft>
                <a:spcPts val="0"/>
              </a:spcAft>
              <a:buSzPts val="1350"/>
              <a:buChar char="●"/>
            </a:pPr>
            <a:r>
              <a:rPr lang="en" sz="1350"/>
              <a:t>Large Audience</a:t>
            </a:r>
            <a:endParaRPr sz="1350"/>
          </a:p>
          <a:p>
            <a:pPr indent="-314325" lvl="0" marL="457200" rtl="0" algn="l">
              <a:spcBef>
                <a:spcPts val="0"/>
              </a:spcBef>
              <a:spcAft>
                <a:spcPts val="0"/>
              </a:spcAft>
              <a:buSzPts val="1350"/>
              <a:buChar char="●"/>
            </a:pPr>
            <a:r>
              <a:rPr lang="en" sz="1350"/>
              <a:t>Device Flexibility</a:t>
            </a:r>
            <a:endParaRPr sz="1350"/>
          </a:p>
          <a:p>
            <a:pPr indent="-314325" lvl="0" marL="457200" rtl="0" algn="l">
              <a:spcBef>
                <a:spcPts val="0"/>
              </a:spcBef>
              <a:spcAft>
                <a:spcPts val="0"/>
              </a:spcAft>
              <a:buSzPts val="1350"/>
              <a:buChar char="●"/>
            </a:pPr>
            <a:r>
              <a:rPr lang="en" sz="1350"/>
              <a:t>Reduced Piracy</a:t>
            </a:r>
            <a:endParaRPr sz="1350"/>
          </a:p>
          <a:p>
            <a:pPr indent="-314325" lvl="0" marL="457200" rtl="0" algn="l">
              <a:spcBef>
                <a:spcPts val="0"/>
              </a:spcBef>
              <a:spcAft>
                <a:spcPts val="0"/>
              </a:spcAft>
              <a:buSzPts val="1350"/>
              <a:buChar char="●"/>
            </a:pPr>
            <a:r>
              <a:rPr lang="en" sz="1350"/>
              <a:t>Instant Play </a:t>
            </a:r>
            <a:r>
              <a:rPr lang="en" sz="1350"/>
              <a:t>Convenience</a:t>
            </a:r>
            <a:endParaRPr sz="1350"/>
          </a:p>
          <a:p>
            <a:pPr indent="-314325" lvl="0" marL="457200" rtl="0" algn="l">
              <a:spcBef>
                <a:spcPts val="0"/>
              </a:spcBef>
              <a:spcAft>
                <a:spcPts val="0"/>
              </a:spcAft>
              <a:buSzPts val="1350"/>
              <a:buChar char="●"/>
            </a:pPr>
            <a:r>
              <a:rPr lang="en" sz="1350"/>
              <a:t>Potential funding and Support</a:t>
            </a:r>
            <a:endParaRPr sz="1350"/>
          </a:p>
          <a:p>
            <a:pPr indent="-314325" lvl="0" marL="457200" rtl="0" algn="l">
              <a:spcBef>
                <a:spcPts val="0"/>
              </a:spcBef>
              <a:spcAft>
                <a:spcPts val="0"/>
              </a:spcAft>
              <a:buSzPts val="1350"/>
              <a:buChar char="●"/>
            </a:pPr>
            <a:r>
              <a:rPr lang="en" sz="1350"/>
              <a:t>No High End Software</a:t>
            </a:r>
            <a:endParaRPr sz="1350"/>
          </a:p>
        </p:txBody>
      </p:sp>
      <p:sp>
        <p:nvSpPr>
          <p:cNvPr id="92" name="Google Shape;92;p17"/>
          <p:cNvSpPr txBox="1"/>
          <p:nvPr>
            <p:ph idx="4294967295" type="body"/>
          </p:nvPr>
        </p:nvSpPr>
        <p:spPr>
          <a:xfrm>
            <a:off x="4571950" y="1668650"/>
            <a:ext cx="4260300" cy="31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14325" lvl="0" marL="457200" rtl="0" algn="l">
              <a:spcBef>
                <a:spcPts val="1200"/>
              </a:spcBef>
              <a:spcAft>
                <a:spcPts val="0"/>
              </a:spcAft>
              <a:buSzPts val="1350"/>
              <a:buChar char="●"/>
            </a:pPr>
            <a:r>
              <a:rPr lang="en" sz="1350"/>
              <a:t>High Optimization and Certification Cost</a:t>
            </a:r>
            <a:endParaRPr sz="1350"/>
          </a:p>
          <a:p>
            <a:pPr indent="-314325" lvl="0" marL="457200" rtl="0" algn="l">
              <a:spcBef>
                <a:spcPts val="0"/>
              </a:spcBef>
              <a:spcAft>
                <a:spcPts val="0"/>
              </a:spcAft>
              <a:buSzPts val="1350"/>
              <a:buChar char="●"/>
            </a:pPr>
            <a:r>
              <a:rPr lang="en" sz="1350"/>
              <a:t>Revenue</a:t>
            </a:r>
            <a:r>
              <a:rPr lang="en" sz="1350"/>
              <a:t> Splits</a:t>
            </a:r>
            <a:endParaRPr sz="1350"/>
          </a:p>
          <a:p>
            <a:pPr indent="-314325" lvl="0" marL="457200" rtl="0" algn="l">
              <a:spcBef>
                <a:spcPts val="0"/>
              </a:spcBef>
              <a:spcAft>
                <a:spcPts val="0"/>
              </a:spcAft>
              <a:buSzPts val="1350"/>
              <a:buChar char="●"/>
            </a:pPr>
            <a:r>
              <a:rPr lang="en" sz="1350"/>
              <a:t>Platform</a:t>
            </a:r>
            <a:r>
              <a:rPr lang="en" sz="1350"/>
              <a:t> Risks</a:t>
            </a:r>
            <a:endParaRPr sz="1350"/>
          </a:p>
          <a:p>
            <a:pPr indent="-314325" lvl="0" marL="457200" rtl="0" algn="l">
              <a:spcBef>
                <a:spcPts val="0"/>
              </a:spcBef>
              <a:spcAft>
                <a:spcPts val="0"/>
              </a:spcAft>
              <a:buSzPts val="1350"/>
              <a:buChar char="●"/>
            </a:pPr>
            <a:r>
              <a:rPr lang="en" sz="1350"/>
              <a:t>Visibility </a:t>
            </a:r>
            <a:r>
              <a:rPr lang="en" sz="1350"/>
              <a:t>Competition</a:t>
            </a:r>
            <a:endParaRPr sz="1350"/>
          </a:p>
          <a:p>
            <a:pPr indent="-314325" lvl="0" marL="457200" rtl="0" algn="l">
              <a:spcBef>
                <a:spcPts val="0"/>
              </a:spcBef>
              <a:spcAft>
                <a:spcPts val="0"/>
              </a:spcAft>
              <a:buSzPts val="1350"/>
              <a:buChar char="●"/>
            </a:pPr>
            <a:r>
              <a:rPr lang="en" sz="1350"/>
              <a:t>Performance</a:t>
            </a:r>
            <a:r>
              <a:rPr lang="en" sz="1350"/>
              <a:t> Issues</a:t>
            </a:r>
            <a:endParaRPr sz="1350"/>
          </a:p>
          <a:p>
            <a:pPr indent="-314325" lvl="0" marL="457200" rtl="0" algn="l">
              <a:spcBef>
                <a:spcPts val="0"/>
              </a:spcBef>
              <a:spcAft>
                <a:spcPts val="0"/>
              </a:spcAft>
              <a:buSzPts val="1350"/>
              <a:buChar char="●"/>
            </a:pPr>
            <a:r>
              <a:rPr lang="en" sz="1350"/>
              <a:t>Ongoing</a:t>
            </a:r>
            <a:r>
              <a:rPr lang="en" sz="1350"/>
              <a:t> </a:t>
            </a:r>
            <a:r>
              <a:rPr lang="en" sz="1350"/>
              <a:t>maintenance</a:t>
            </a:r>
            <a:endParaRPr sz="1350"/>
          </a:p>
          <a:p>
            <a:pPr indent="0" lvl="0" marL="457200" rtl="0" algn="l">
              <a:spcBef>
                <a:spcPts val="1200"/>
              </a:spcBef>
              <a:spcAft>
                <a:spcPts val="1200"/>
              </a:spcAft>
              <a:buNone/>
            </a:pPr>
            <a:r>
              <a:t/>
            </a:r>
            <a:endParaRPr sz="1100"/>
          </a:p>
        </p:txBody>
      </p:sp>
      <p:sp>
        <p:nvSpPr>
          <p:cNvPr id="93" name="Google Shape;93;p17"/>
          <p:cNvSpPr txBox="1"/>
          <p:nvPr/>
        </p:nvSpPr>
        <p:spPr>
          <a:xfrm>
            <a:off x="311700" y="851200"/>
            <a:ext cx="85206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Streaming services allow players to stream games directly to devices without download and no need for high end software. It is a </a:t>
            </a:r>
            <a:r>
              <a:rPr lang="en" sz="1000">
                <a:solidFill>
                  <a:schemeClr val="dk2"/>
                </a:solidFill>
              </a:rPr>
              <a:t>combination</a:t>
            </a:r>
            <a:r>
              <a:rPr lang="en" sz="1000">
                <a:solidFill>
                  <a:schemeClr val="dk2"/>
                </a:solidFill>
              </a:rPr>
              <a:t> of </a:t>
            </a:r>
            <a:r>
              <a:rPr lang="en" sz="1000">
                <a:solidFill>
                  <a:schemeClr val="dk2"/>
                </a:solidFill>
              </a:rPr>
              <a:t>availability</a:t>
            </a:r>
            <a:r>
              <a:rPr lang="en" sz="1000">
                <a:solidFill>
                  <a:schemeClr val="dk2"/>
                </a:solidFill>
              </a:rPr>
              <a:t> within PC, mobile, and consols. They are </a:t>
            </a:r>
            <a:r>
              <a:rPr lang="en" sz="1000">
                <a:solidFill>
                  <a:schemeClr val="dk2"/>
                </a:solidFill>
              </a:rPr>
              <a:t>often</a:t>
            </a:r>
            <a:r>
              <a:rPr lang="en" sz="1000">
                <a:solidFill>
                  <a:schemeClr val="dk2"/>
                </a:solidFill>
              </a:rPr>
              <a:t> easy to get and play, without a large amount of issues that come with downloading games. </a:t>
            </a:r>
            <a:endParaRPr sz="1000">
              <a:solidFill>
                <a:schemeClr val="dk2"/>
              </a:solidFill>
            </a:endParaRPr>
          </a:p>
          <a:p>
            <a:pPr indent="0" lvl="0" marL="0" rtl="0" algn="l">
              <a:spcBef>
                <a:spcPts val="0"/>
              </a:spcBef>
              <a:spcAft>
                <a:spcPts val="0"/>
              </a:spcAft>
              <a:buNone/>
            </a:pPr>
            <a:r>
              <a:rPr lang="en" sz="1000">
                <a:solidFill>
                  <a:schemeClr val="dk2"/>
                </a:solidFill>
              </a:rPr>
              <a:t>Examples: Xbox Cloud, Playstation Plus,  Steam Deck and Link,</a:t>
            </a:r>
            <a:endParaRPr sz="1000">
              <a:solidFill>
                <a:schemeClr val="dk2"/>
              </a:solidFill>
            </a:endParaRPr>
          </a:p>
        </p:txBody>
      </p:sp>
      <p:pic>
        <p:nvPicPr>
          <p:cNvPr id="94" name="Google Shape;94;p17"/>
          <p:cNvPicPr preferRelativeResize="0"/>
          <p:nvPr/>
        </p:nvPicPr>
        <p:blipFill>
          <a:blip r:embed="rId3">
            <a:alphaModFix/>
          </a:blip>
          <a:stretch>
            <a:fillRect/>
          </a:stretch>
        </p:blipFill>
        <p:spPr>
          <a:xfrm>
            <a:off x="6526900" y="3663350"/>
            <a:ext cx="2617100" cy="1480150"/>
          </a:xfrm>
          <a:prstGeom prst="rect">
            <a:avLst/>
          </a:prstGeom>
          <a:noFill/>
          <a:ln>
            <a:noFill/>
          </a:ln>
        </p:spPr>
      </p:pic>
      <p:pic>
        <p:nvPicPr>
          <p:cNvPr id="95" name="Google Shape;95;p17"/>
          <p:cNvPicPr preferRelativeResize="0"/>
          <p:nvPr/>
        </p:nvPicPr>
        <p:blipFill>
          <a:blip r:embed="rId4">
            <a:alphaModFix/>
          </a:blip>
          <a:stretch>
            <a:fillRect/>
          </a:stretch>
        </p:blipFill>
        <p:spPr>
          <a:xfrm>
            <a:off x="0" y="3707700"/>
            <a:ext cx="3015800" cy="143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Platform-Specific Analysis </a:t>
            </a:r>
            <a:r>
              <a:rPr lang="en" sz="1800">
                <a:solidFill>
                  <a:schemeClr val="dk2"/>
                </a:solidFill>
              </a:rPr>
              <a:t>FOR AXL WHO IS NOT HERE</a:t>
            </a:r>
            <a:endParaRPr sz="1800">
              <a:solidFill>
                <a:schemeClr val="dk2"/>
              </a:solidFill>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 App Store/Microsoft Store </a:t>
            </a:r>
            <a:r>
              <a:rPr lang="en" sz="1133"/>
              <a:t>Oskar Szajnuk</a:t>
            </a:r>
            <a:endParaRPr sz="1133"/>
          </a:p>
        </p:txBody>
      </p:sp>
      <p:sp>
        <p:nvSpPr>
          <p:cNvPr id="107" name="Google Shape;107;p19"/>
          <p:cNvSpPr txBox="1"/>
          <p:nvPr>
            <p:ph idx="1" type="body"/>
          </p:nvPr>
        </p:nvSpPr>
        <p:spPr>
          <a:xfrm>
            <a:off x="311700" y="1927675"/>
            <a:ext cx="3999900" cy="264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Apple Pros</a:t>
            </a:r>
            <a:endParaRPr/>
          </a:p>
          <a:p>
            <a:pPr indent="-334327" lvl="0" marL="457200" rtl="0" algn="l">
              <a:spcBef>
                <a:spcPts val="1200"/>
              </a:spcBef>
              <a:spcAft>
                <a:spcPts val="0"/>
              </a:spcAft>
              <a:buSzPct val="100000"/>
              <a:buChar char="-"/>
            </a:pPr>
            <a:r>
              <a:rPr lang="en"/>
              <a:t>Quality control </a:t>
            </a:r>
            <a:endParaRPr/>
          </a:p>
          <a:p>
            <a:pPr indent="-334327" lvl="0" marL="457200" rtl="0" algn="l">
              <a:spcBef>
                <a:spcPts val="0"/>
              </a:spcBef>
              <a:spcAft>
                <a:spcPts val="0"/>
              </a:spcAft>
              <a:buSzPct val="100000"/>
              <a:buChar char="-"/>
            </a:pPr>
            <a:r>
              <a:rPr lang="en"/>
              <a:t>Large audience</a:t>
            </a:r>
            <a:endParaRPr/>
          </a:p>
          <a:p>
            <a:pPr indent="-334327" lvl="0" marL="457200" rtl="0" algn="l">
              <a:spcBef>
                <a:spcPts val="0"/>
              </a:spcBef>
              <a:spcAft>
                <a:spcPts val="0"/>
              </a:spcAft>
              <a:buSzPct val="100000"/>
              <a:buChar char="-"/>
            </a:pPr>
            <a:r>
              <a:rPr lang="en"/>
              <a:t>Game Center</a:t>
            </a:r>
            <a:endParaRPr/>
          </a:p>
          <a:p>
            <a:pPr indent="0" lvl="0" marL="0" rtl="0" algn="l">
              <a:spcBef>
                <a:spcPts val="1200"/>
              </a:spcBef>
              <a:spcAft>
                <a:spcPts val="0"/>
              </a:spcAft>
              <a:buNone/>
            </a:pPr>
            <a:r>
              <a:rPr lang="en"/>
              <a:t>Apple Cons</a:t>
            </a:r>
            <a:endParaRPr/>
          </a:p>
          <a:p>
            <a:pPr indent="-334327" lvl="0" marL="457200" rtl="0" algn="l">
              <a:spcBef>
                <a:spcPts val="1200"/>
              </a:spcBef>
              <a:spcAft>
                <a:spcPts val="0"/>
              </a:spcAft>
              <a:buSzPct val="100000"/>
              <a:buChar char="-"/>
            </a:pPr>
            <a:r>
              <a:rPr lang="en"/>
              <a:t>$99 fee</a:t>
            </a:r>
            <a:endParaRPr/>
          </a:p>
          <a:p>
            <a:pPr indent="-334327" lvl="0" marL="457200" rtl="0" algn="l">
              <a:spcBef>
                <a:spcPts val="0"/>
              </a:spcBef>
              <a:spcAft>
                <a:spcPts val="0"/>
              </a:spcAft>
              <a:buSzPct val="100000"/>
              <a:buChar char="-"/>
            </a:pPr>
            <a:r>
              <a:rPr lang="en"/>
              <a:t>Limited hardware</a:t>
            </a:r>
            <a:endParaRPr/>
          </a:p>
          <a:p>
            <a:pPr indent="-334327" lvl="0" marL="457200" rtl="0" algn="l">
              <a:spcBef>
                <a:spcPts val="0"/>
              </a:spcBef>
              <a:spcAft>
                <a:spcPts val="0"/>
              </a:spcAft>
              <a:buSzPct val="100000"/>
              <a:buChar char="-"/>
            </a:pPr>
            <a:r>
              <a:rPr lang="en"/>
              <a:t>High competition</a:t>
            </a:r>
            <a:endParaRPr/>
          </a:p>
        </p:txBody>
      </p:sp>
      <p:sp>
        <p:nvSpPr>
          <p:cNvPr id="108" name="Google Shape;108;p19"/>
          <p:cNvSpPr txBox="1"/>
          <p:nvPr>
            <p:ph idx="4294967295" type="body"/>
          </p:nvPr>
        </p:nvSpPr>
        <p:spPr>
          <a:xfrm>
            <a:off x="4832400" y="1927675"/>
            <a:ext cx="3999900" cy="26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50"/>
              <a:t>Microsoft Pros</a:t>
            </a:r>
            <a:endParaRPr sz="1650"/>
          </a:p>
          <a:p>
            <a:pPr indent="-333375" lvl="0" marL="457200" rtl="0" algn="r">
              <a:spcBef>
                <a:spcPts val="1200"/>
              </a:spcBef>
              <a:spcAft>
                <a:spcPts val="0"/>
              </a:spcAft>
              <a:buSzPts val="1650"/>
              <a:buChar char="-"/>
            </a:pPr>
            <a:r>
              <a:rPr lang="en" sz="1650"/>
              <a:t>Cross-platform</a:t>
            </a:r>
            <a:endParaRPr sz="1650"/>
          </a:p>
          <a:p>
            <a:pPr indent="-333375" lvl="0" marL="457200" rtl="0" algn="r">
              <a:spcBef>
                <a:spcPts val="0"/>
              </a:spcBef>
              <a:spcAft>
                <a:spcPts val="0"/>
              </a:spcAft>
              <a:buSzPts val="1650"/>
              <a:buChar char="-"/>
            </a:pPr>
            <a:r>
              <a:rPr lang="en" sz="1650"/>
              <a:t>Xbox integration</a:t>
            </a:r>
            <a:endParaRPr sz="1650"/>
          </a:p>
          <a:p>
            <a:pPr indent="-333375" lvl="0" marL="457200" rtl="0" algn="r">
              <a:spcBef>
                <a:spcPts val="0"/>
              </a:spcBef>
              <a:spcAft>
                <a:spcPts val="0"/>
              </a:spcAft>
              <a:buSzPts val="1650"/>
              <a:buChar char="-"/>
            </a:pPr>
            <a:r>
              <a:rPr lang="en" sz="1650"/>
              <a:t>Game Pass exposure</a:t>
            </a:r>
            <a:endParaRPr sz="1650"/>
          </a:p>
          <a:p>
            <a:pPr indent="0" lvl="0" marL="0" rtl="0" algn="r">
              <a:spcBef>
                <a:spcPts val="1200"/>
              </a:spcBef>
              <a:spcAft>
                <a:spcPts val="0"/>
              </a:spcAft>
              <a:buNone/>
            </a:pPr>
            <a:r>
              <a:rPr lang="en" sz="1650"/>
              <a:t>Microsoft Cons</a:t>
            </a:r>
            <a:endParaRPr sz="1650"/>
          </a:p>
          <a:p>
            <a:pPr indent="-333375" lvl="0" marL="457200" rtl="0" algn="r">
              <a:spcBef>
                <a:spcPts val="1200"/>
              </a:spcBef>
              <a:spcAft>
                <a:spcPts val="0"/>
              </a:spcAft>
              <a:buSzPts val="1650"/>
              <a:buChar char="-"/>
            </a:pPr>
            <a:r>
              <a:rPr lang="en" sz="1650"/>
              <a:t>Lower quality control</a:t>
            </a:r>
            <a:endParaRPr sz="1650"/>
          </a:p>
          <a:p>
            <a:pPr indent="-333375" lvl="0" marL="457200" rtl="0" algn="r">
              <a:spcBef>
                <a:spcPts val="0"/>
              </a:spcBef>
              <a:spcAft>
                <a:spcPts val="0"/>
              </a:spcAft>
              <a:buSzPts val="1650"/>
              <a:buChar char="-"/>
            </a:pPr>
            <a:r>
              <a:rPr lang="en" sz="1650"/>
              <a:t>Flooded with bad games</a:t>
            </a:r>
            <a:endParaRPr sz="1650"/>
          </a:p>
          <a:p>
            <a:pPr indent="-333375" lvl="0" marL="457200" rtl="0" algn="r">
              <a:spcBef>
                <a:spcPts val="0"/>
              </a:spcBef>
              <a:spcAft>
                <a:spcPts val="0"/>
              </a:spcAft>
              <a:buSzPts val="1650"/>
              <a:buChar char="-"/>
            </a:pPr>
            <a:r>
              <a:rPr lang="en" sz="1650"/>
              <a:t>Smaller audience</a:t>
            </a:r>
            <a:endParaRPr sz="1650"/>
          </a:p>
        </p:txBody>
      </p:sp>
      <p:pic>
        <p:nvPicPr>
          <p:cNvPr id="109" name="Google Shape;109;p19"/>
          <p:cNvPicPr preferRelativeResize="0"/>
          <p:nvPr/>
        </p:nvPicPr>
        <p:blipFill>
          <a:blip r:embed="rId3">
            <a:alphaModFix/>
          </a:blip>
          <a:stretch>
            <a:fillRect/>
          </a:stretch>
        </p:blipFill>
        <p:spPr>
          <a:xfrm>
            <a:off x="3497700" y="2571750"/>
            <a:ext cx="890074" cy="1093475"/>
          </a:xfrm>
          <a:prstGeom prst="rect">
            <a:avLst/>
          </a:prstGeom>
          <a:noFill/>
          <a:ln>
            <a:noFill/>
          </a:ln>
        </p:spPr>
      </p:pic>
      <p:pic>
        <p:nvPicPr>
          <p:cNvPr id="110" name="Google Shape;110;p19"/>
          <p:cNvPicPr preferRelativeResize="0"/>
          <p:nvPr/>
        </p:nvPicPr>
        <p:blipFill>
          <a:blip r:embed="rId4">
            <a:alphaModFix/>
          </a:blip>
          <a:stretch>
            <a:fillRect/>
          </a:stretch>
        </p:blipFill>
        <p:spPr>
          <a:xfrm>
            <a:off x="4311600" y="2394463"/>
            <a:ext cx="1707625" cy="1707626"/>
          </a:xfrm>
          <a:prstGeom prst="rect">
            <a:avLst/>
          </a:prstGeom>
          <a:noFill/>
          <a:ln>
            <a:noFill/>
          </a:ln>
        </p:spPr>
      </p:pic>
      <p:sp>
        <p:nvSpPr>
          <p:cNvPr id="111" name="Google Shape;111;p19"/>
          <p:cNvSpPr txBox="1"/>
          <p:nvPr/>
        </p:nvSpPr>
        <p:spPr>
          <a:xfrm>
            <a:off x="311800" y="941525"/>
            <a:ext cx="85206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The Apple App Store and the Microsoft Store are both default installation methods for the Apple and Windows systems respectively. Apple’s store is exclusively for mobile devices, although has a high level of quality control and requires a $99 yearly fee. Microsoft is across the most popular computer operating system, Windows. However, Microsoft is also linked to Xbox, giving it integration with Xbox’s popular subscription service, Xbox Game Pass. Since it’s spread across multiple systems, it gives the game uploaders </a:t>
            </a:r>
            <a:r>
              <a:rPr lang="en" sz="1100">
                <a:solidFill>
                  <a:schemeClr val="dk2"/>
                </a:solidFill>
              </a:rPr>
              <a:t>cross</a:t>
            </a:r>
            <a:r>
              <a:rPr lang="en" sz="1100">
                <a:solidFill>
                  <a:schemeClr val="dk2"/>
                </a:solidFill>
              </a:rPr>
              <a:t>-play options.</a:t>
            </a:r>
            <a:endParaRPr sz="11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group is going to target Digital Downloads first for many reasons. First off, it is cheaper than all of </a:t>
            </a:r>
            <a:r>
              <a:rPr lang="en"/>
              <a:t>the</a:t>
            </a:r>
            <a:r>
              <a:rPr lang="en"/>
              <a:t> other ways and is free most of the time. It is also very simple to upload your game and if it is a good game it will become popular and start to make money. In specific we are hoping to upload our game to Itch </a:t>
            </a:r>
            <a:r>
              <a:rPr lang="en"/>
              <a:t>because</a:t>
            </a:r>
            <a:r>
              <a:rPr lang="en"/>
              <a:t> it is free to upload and while people can play for free they can also give us money.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