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59" r:id="rId8"/>
    <p:sldId id="260" r:id="rId9"/>
    <p:sldId id="268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C148C"/>
    <a:srgbClr val="C50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491D-5862-433A-BB19-5F879CEA20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24E-4840-4195-A0FE-034794EC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10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491D-5862-433A-BB19-5F879CEA20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24E-4840-4195-A0FE-034794EC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1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491D-5862-433A-BB19-5F879CEA20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24E-4840-4195-A0FE-034794EC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2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491D-5862-433A-BB19-5F879CEA20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24E-4840-4195-A0FE-034794EC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64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491D-5862-433A-BB19-5F879CEA20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24E-4840-4195-A0FE-034794EC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4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491D-5862-433A-BB19-5F879CEA20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24E-4840-4195-A0FE-034794EC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70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491D-5862-433A-BB19-5F879CEA20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24E-4840-4195-A0FE-034794EC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0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491D-5862-433A-BB19-5F879CEA20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24E-4840-4195-A0FE-034794EC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1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491D-5862-433A-BB19-5F879CEA20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24E-4840-4195-A0FE-034794EC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2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491D-5862-433A-BB19-5F879CEA20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24E-4840-4195-A0FE-034794EC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83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E491D-5862-433A-BB19-5F879CEA20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CA24E-4840-4195-A0FE-034794EC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1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E491D-5862-433A-BB19-5F879CEA200E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CA24E-4840-4195-A0FE-034794EC5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8338" y="2265528"/>
            <a:ext cx="10740980" cy="3980726"/>
          </a:xfrm>
        </p:spPr>
        <p:txBody>
          <a:bodyPr>
            <a:normAutofit/>
          </a:bodyPr>
          <a:lstStyle/>
          <a:p>
            <a:r>
              <a:rPr lang="mr-IN" sz="13000" b="1" dirty="0" smtClean="0">
                <a:solidFill>
                  <a:srgbClr val="FF0000"/>
                </a:solidFill>
              </a:rPr>
              <a:t>सुस्वागतम्</a:t>
            </a:r>
          </a:p>
          <a:p>
            <a:endParaRPr lang="mr-IN" sz="4000" b="1" dirty="0">
              <a:solidFill>
                <a:srgbClr val="BC148C"/>
              </a:solidFill>
            </a:endParaRPr>
          </a:p>
          <a:p>
            <a:r>
              <a:rPr lang="mr-IN" sz="4000" b="1" dirty="0" smtClean="0">
                <a:solidFill>
                  <a:srgbClr val="BC148C"/>
                </a:solidFill>
              </a:rPr>
              <a:t>प्रेम फौंडेशन,नाशिक</a:t>
            </a:r>
            <a:endParaRPr lang="en-US" sz="4000" b="1" dirty="0">
              <a:solidFill>
                <a:srgbClr val="BC148C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79" y="0"/>
            <a:ext cx="2142698" cy="214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29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kekar\OneDrive\Desktop\AFARM 10 jule  2021\IMG20201218142732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9" y="437416"/>
            <a:ext cx="3410221" cy="240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kekar\OneDrive\Desktop\AFARM 10 jule  2021\IMG-20210720-WA0033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491" y="437416"/>
            <a:ext cx="3410221" cy="240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kekar\OneDrive\Desktop\AFARM 10 jule  2021\IMG-20200614-WA0010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863" y="437416"/>
            <a:ext cx="3410221" cy="240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WIN 7\Desktop\WhatsAppPhoto-15 Auust 2021\IMG-20210113-WA0092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9" y="3235207"/>
            <a:ext cx="3410221" cy="240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WIN 7\Desktop\IMG-20220820-WA0006.jp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9" r="3558"/>
          <a:stretch/>
        </p:blipFill>
        <p:spPr bwMode="auto">
          <a:xfrm>
            <a:off x="8259861" y="3276838"/>
            <a:ext cx="3410223" cy="23639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 descr="D:\BSS Sanstha\BSS-1994-2019\Indigo CSR- Photos\Indigo exposser-sinnar-25-12-2018\20181225_152707.jpg"/>
          <p:cNvPicPr/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8" r="11059"/>
          <a:stretch/>
        </p:blipFill>
        <p:spPr bwMode="auto">
          <a:xfrm>
            <a:off x="4438490" y="3276837"/>
            <a:ext cx="3410221" cy="23639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889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69"/>
            <a:ext cx="10515600" cy="598589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mr-IN" sz="12000" dirty="0">
              <a:solidFill>
                <a:srgbClr val="BC148C"/>
              </a:solidFill>
            </a:endParaRPr>
          </a:p>
          <a:p>
            <a:pPr marL="0" indent="0" algn="ctr">
              <a:buNone/>
            </a:pPr>
            <a:r>
              <a:rPr lang="mr-IN" sz="12000" dirty="0" smtClean="0">
                <a:solidFill>
                  <a:srgbClr val="FF0000"/>
                </a:solidFill>
              </a:rPr>
              <a:t>धन्यवाद !</a:t>
            </a:r>
            <a:endParaRPr lang="en-US" sz="1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3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882" y="244699"/>
            <a:ext cx="11513711" cy="6349284"/>
          </a:xfrm>
        </p:spPr>
        <p:txBody>
          <a:bodyPr>
            <a:normAutofit fontScale="77500" lnSpcReduction="20000"/>
          </a:bodyPr>
          <a:lstStyle/>
          <a:p>
            <a:pPr marL="0" lv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mr-IN" sz="2600" b="1" dirty="0" smtClean="0"/>
              <a:t>संस्थेची ओळख :</a:t>
            </a:r>
            <a:r>
              <a:rPr lang="mr-IN" dirty="0" smtClean="0"/>
              <a:t>-प्रेम फौंडेशन,नाशिक</a:t>
            </a:r>
            <a:r>
              <a:rPr lang="mr-IN" sz="2400" dirty="0" smtClean="0"/>
              <a:t> संस्थेची उभारणी सन २०१२ साली करण्यात आली. ”समुदायातील लोकांच्या सक्रीय सहभागातून त्यांचा शैक्षणिक,सामाजिक,व आरोग्य दृष्ट्या विकास साधने ” या तत्वावर संस्था </a:t>
            </a:r>
            <a:r>
              <a:rPr lang="mr-IN" sz="2400" dirty="0" smtClean="0">
                <a:solidFill>
                  <a:srgbClr val="202124"/>
                </a:solidFill>
                <a:latin typeface="inherit"/>
              </a:rPr>
              <a:t>गेल्या  वर्षांपासून आरोग्य,पाणी, शिक्षण, नैसर्गिक </a:t>
            </a:r>
            <a:r>
              <a:rPr lang="mr-IN" sz="2400" dirty="0">
                <a:solidFill>
                  <a:srgbClr val="202124"/>
                </a:solidFill>
                <a:latin typeface="inherit"/>
              </a:rPr>
              <a:t>संसाधन </a:t>
            </a:r>
            <a:r>
              <a:rPr lang="mr-IN" sz="2400" dirty="0" smtClean="0">
                <a:solidFill>
                  <a:srgbClr val="202124"/>
                </a:solidFill>
                <a:latin typeface="inherit"/>
              </a:rPr>
              <a:t>व्यवस्थापन,महिला सक्षमीकरण आणि </a:t>
            </a:r>
            <a:r>
              <a:rPr lang="mr-IN" sz="2400" dirty="0">
                <a:solidFill>
                  <a:srgbClr val="202124"/>
                </a:solidFill>
                <a:latin typeface="inherit"/>
              </a:rPr>
              <a:t>शाश्वत शेती अशा विविध </a:t>
            </a:r>
            <a:r>
              <a:rPr lang="mr-IN" sz="2400" dirty="0" smtClean="0">
                <a:solidFill>
                  <a:srgbClr val="202124"/>
                </a:solidFill>
                <a:latin typeface="inherit"/>
              </a:rPr>
              <a:t>मुद्द्यांवर लोकांसोबत काम करीत आहे.संस्था नाशिक जिल्ह्यातील इगतपुरी व त्र्यबकेश्वर तालुक्यात काम करीत आहे.संस्थेचे मुख्यालय नाशिक येथे असून संस्थेकडे आवश्यक ते कायदेशीर नोंदणी प्रमाणपत्र उपलब्ध असून त्याची थोडक्यात माहिती पुढील प्रमाणे :-</a:t>
            </a:r>
          </a:p>
          <a:p>
            <a:pPr lvl="0"/>
            <a:r>
              <a:rPr lang="mr-IN" sz="2300" b="1" dirty="0" smtClean="0"/>
              <a:t>संस्थेच्या कार्यालयाचा पत्ता</a:t>
            </a:r>
            <a:r>
              <a:rPr lang="en-US" sz="2300" b="1" dirty="0" smtClean="0"/>
              <a:t>               </a:t>
            </a:r>
            <a:r>
              <a:rPr lang="en-US" sz="2300" dirty="0" smtClean="0"/>
              <a:t>:</a:t>
            </a:r>
            <a:r>
              <a:rPr lang="mr-IN" sz="2300" dirty="0" smtClean="0"/>
              <a:t> ४था मजला,सिताराम चेम्बर्स,श्वेता गॅस एजन्सी समोर,पेठ नाका,पंचवटी,नाशिक-०३</a:t>
            </a:r>
          </a:p>
          <a:p>
            <a:pPr lvl="0"/>
            <a:r>
              <a:rPr lang="en-US" sz="2300" dirty="0"/>
              <a:t> </a:t>
            </a:r>
            <a:r>
              <a:rPr lang="mr-IN" sz="2300" dirty="0" smtClean="0"/>
              <a:t>फोन न. </a:t>
            </a:r>
            <a:r>
              <a:rPr lang="en-US" sz="2300" dirty="0" smtClean="0"/>
              <a:t>                                                :  </a:t>
            </a:r>
            <a:r>
              <a:rPr lang="en-US" sz="2300" dirty="0"/>
              <a:t>0253-2516373              </a:t>
            </a:r>
          </a:p>
          <a:p>
            <a:r>
              <a:rPr lang="en-US" sz="2300" dirty="0" smtClean="0"/>
              <a:t> </a:t>
            </a:r>
            <a:r>
              <a:rPr lang="mr-IN" sz="2300" dirty="0" smtClean="0"/>
              <a:t>संपर्क व्यक्ती                   </a:t>
            </a:r>
            <a:r>
              <a:rPr lang="en-US" sz="2300" dirty="0" smtClean="0"/>
              <a:t>:</a:t>
            </a:r>
            <a:r>
              <a:rPr lang="mr-IN" sz="2300" dirty="0" smtClean="0"/>
              <a:t> आनंद जाधव, मोबा.न.-</a:t>
            </a:r>
            <a:r>
              <a:rPr lang="en-US" sz="2300" dirty="0" smtClean="0"/>
              <a:t>09404216373</a:t>
            </a:r>
          </a:p>
          <a:p>
            <a:r>
              <a:rPr lang="mr-IN" sz="2300" dirty="0" smtClean="0"/>
              <a:t>इ.मेल.     </a:t>
            </a:r>
            <a:r>
              <a:rPr lang="en-US" sz="2300" dirty="0" smtClean="0"/>
              <a:t>                                            : </a:t>
            </a:r>
            <a:r>
              <a:rPr lang="mr-IN" sz="2300" dirty="0"/>
              <a:t> </a:t>
            </a:r>
            <a:r>
              <a:rPr lang="mr-IN" sz="2300" dirty="0" smtClean="0"/>
              <a:t>premfoundation2012@gmail.com</a:t>
            </a:r>
            <a:endParaRPr lang="mr-IN" sz="2300" dirty="0"/>
          </a:p>
          <a:p>
            <a:r>
              <a:rPr lang="en-US" sz="2300" dirty="0" smtClean="0"/>
              <a:t> </a:t>
            </a:r>
            <a:r>
              <a:rPr lang="mr-IN" sz="2300" dirty="0" smtClean="0"/>
              <a:t>संस्था नोंदणी</a:t>
            </a:r>
            <a:r>
              <a:rPr lang="en-US" sz="2300" dirty="0" smtClean="0"/>
              <a:t> </a:t>
            </a:r>
            <a:r>
              <a:rPr lang="mr-IN" sz="2300" dirty="0" smtClean="0"/>
              <a:t>:-</a:t>
            </a:r>
            <a:r>
              <a:rPr lang="en-US" sz="2300" dirty="0" smtClean="0"/>
              <a:t>        </a:t>
            </a:r>
            <a:endParaRPr lang="en-US" sz="2300" dirty="0"/>
          </a:p>
          <a:p>
            <a:pPr lvl="0"/>
            <a:r>
              <a:rPr lang="mr-IN" sz="2300" dirty="0" smtClean="0"/>
              <a:t>संस्था नोंदणी अधिनियम १८६० </a:t>
            </a:r>
            <a:r>
              <a:rPr lang="en-US" sz="2300" dirty="0" smtClean="0"/>
              <a:t>      :</a:t>
            </a:r>
            <a:r>
              <a:rPr lang="mr-IN" sz="2300" dirty="0" smtClean="0"/>
              <a:t> महाराष्ट्र/९३७/२०१२/नाशिक दि.२१./०२/२०१२</a:t>
            </a:r>
            <a:endParaRPr lang="en-US" sz="2300" dirty="0"/>
          </a:p>
          <a:p>
            <a:pPr lvl="0"/>
            <a:r>
              <a:rPr lang="mr-IN" sz="2300" dirty="0" smtClean="0"/>
              <a:t>मुंबई सार्व.विश्वस्त व्यवस्था अधिनियम १९५० </a:t>
            </a:r>
            <a:r>
              <a:rPr lang="en-US" sz="2300" dirty="0" smtClean="0"/>
              <a:t>:</a:t>
            </a:r>
            <a:r>
              <a:rPr lang="mr-IN" sz="2300" dirty="0" smtClean="0"/>
              <a:t> एफ-१३५२५/२१/नाशिक दि.०८/०७/२०२१</a:t>
            </a:r>
            <a:endParaRPr lang="en-US" sz="2300" dirty="0"/>
          </a:p>
          <a:p>
            <a:r>
              <a:rPr lang="mr-IN" sz="2300" dirty="0" smtClean="0"/>
              <a:t>पॅन कार्ड न.                    </a:t>
            </a:r>
            <a:r>
              <a:rPr lang="en-US" sz="2300" dirty="0" smtClean="0"/>
              <a:t>: AACTP1680M</a:t>
            </a:r>
            <a:endParaRPr lang="en-US" sz="2300" dirty="0"/>
          </a:p>
          <a:p>
            <a:r>
              <a:rPr lang="en-US" sz="2300" b="1" dirty="0" smtClean="0"/>
              <a:t>12AA.</a:t>
            </a:r>
            <a:r>
              <a:rPr lang="mr-IN" sz="2300" dirty="0" smtClean="0"/>
              <a:t>नोंदणी क्र.</a:t>
            </a:r>
            <a:r>
              <a:rPr lang="en-US" sz="2300" dirty="0" smtClean="0"/>
              <a:t>		</a:t>
            </a:r>
            <a:r>
              <a:rPr lang="mr-IN" sz="2300" dirty="0"/>
              <a:t> </a:t>
            </a:r>
            <a:r>
              <a:rPr lang="mr-IN" sz="2300" dirty="0" smtClean="0"/>
              <a:t>       </a:t>
            </a:r>
            <a:r>
              <a:rPr lang="en-US" sz="2300" dirty="0" smtClean="0"/>
              <a:t>: </a:t>
            </a:r>
            <a:r>
              <a:rPr lang="en-US" sz="2300" dirty="0"/>
              <a:t>AACTP1680M </a:t>
            </a:r>
            <a:r>
              <a:rPr lang="en-US" sz="2300" dirty="0" smtClean="0"/>
              <a:t>E20210 </a:t>
            </a:r>
            <a:r>
              <a:rPr lang="en-US" sz="2300" dirty="0"/>
              <a:t>From AY-2022-23 to 2026-27 </a:t>
            </a:r>
            <a:r>
              <a:rPr lang="en-US" sz="2300" dirty="0" smtClean="0"/>
              <a:t>Dt.24/09/2021</a:t>
            </a:r>
          </a:p>
          <a:p>
            <a:r>
              <a:rPr lang="en-US" sz="2300" dirty="0" smtClean="0"/>
              <a:t> </a:t>
            </a:r>
            <a:r>
              <a:rPr lang="en-US" sz="2300" b="1" dirty="0"/>
              <a:t>80G</a:t>
            </a:r>
            <a:r>
              <a:rPr lang="en-US" sz="2300" dirty="0"/>
              <a:t> </a:t>
            </a:r>
            <a:r>
              <a:rPr lang="mr-IN" sz="2300" dirty="0" smtClean="0"/>
              <a:t>नोंदणी क्र</a:t>
            </a:r>
            <a:r>
              <a:rPr lang="en-US" sz="2300" dirty="0" smtClean="0"/>
              <a:t>.</a:t>
            </a:r>
            <a:r>
              <a:rPr lang="en-US" sz="2300" dirty="0"/>
              <a:t>		           </a:t>
            </a:r>
            <a:r>
              <a:rPr lang="mr-IN" sz="2300" dirty="0" smtClean="0"/>
              <a:t>   </a:t>
            </a:r>
            <a:r>
              <a:rPr lang="en-US" sz="2300" dirty="0" smtClean="0"/>
              <a:t>: </a:t>
            </a:r>
            <a:r>
              <a:rPr lang="en-US" sz="2300" dirty="0"/>
              <a:t>AACTP1680M </a:t>
            </a:r>
            <a:r>
              <a:rPr lang="en-US" sz="2300" dirty="0" smtClean="0"/>
              <a:t>F20218 </a:t>
            </a:r>
            <a:r>
              <a:rPr lang="en-US" sz="2300" dirty="0"/>
              <a:t>From AY-2022-23 to 2026-27 </a:t>
            </a:r>
            <a:r>
              <a:rPr lang="en-US" sz="2300" dirty="0" smtClean="0"/>
              <a:t>Dt.24/09/2021</a:t>
            </a:r>
            <a:endParaRPr lang="mr-IN" sz="2300" dirty="0" smtClean="0"/>
          </a:p>
          <a:p>
            <a:r>
              <a:rPr lang="en-US" sz="2300" dirty="0" err="1"/>
              <a:t>दर्पण</a:t>
            </a:r>
            <a:r>
              <a:rPr lang="en-US" sz="2300" dirty="0"/>
              <a:t> </a:t>
            </a:r>
            <a:r>
              <a:rPr lang="en-US" sz="2300" dirty="0" err="1"/>
              <a:t>पोर्टल</a:t>
            </a:r>
            <a:r>
              <a:rPr lang="en-US" sz="2300" dirty="0"/>
              <a:t> </a:t>
            </a:r>
            <a:r>
              <a:rPr lang="en-US" sz="2300" dirty="0" err="1"/>
              <a:t>नोंदणी</a:t>
            </a:r>
            <a:r>
              <a:rPr lang="en-US" sz="2300" dirty="0"/>
              <a:t> </a:t>
            </a:r>
            <a:r>
              <a:rPr lang="en-US" sz="2300" dirty="0" err="1" smtClean="0"/>
              <a:t>क्रमांक</a:t>
            </a:r>
            <a:r>
              <a:rPr lang="mr-IN" sz="2300" dirty="0" smtClean="0"/>
              <a:t>          :</a:t>
            </a:r>
            <a:r>
              <a:rPr lang="en-US" sz="2300" dirty="0" smtClean="0"/>
              <a:t> MH/2017/0118695</a:t>
            </a:r>
            <a:r>
              <a:rPr lang="mr-IN" sz="2300" dirty="0" smtClean="0"/>
              <a:t> </a:t>
            </a:r>
          </a:p>
          <a:p>
            <a:r>
              <a:rPr lang="mr-IN" sz="2300" dirty="0" smtClean="0"/>
              <a:t>सी.एस.आर.-१ नोंदणी क्र.          :CSR0000</a:t>
            </a:r>
            <a:r>
              <a:rPr lang="en-US" sz="2300" dirty="0" smtClean="0"/>
              <a:t>0768</a:t>
            </a:r>
            <a:r>
              <a:rPr lang="mr-IN" sz="2300" dirty="0" smtClean="0"/>
              <a:t> दि.</a:t>
            </a:r>
            <a:r>
              <a:rPr lang="en-US" sz="2300" dirty="0" smtClean="0"/>
              <a:t>06</a:t>
            </a:r>
            <a:r>
              <a:rPr lang="mr-IN" sz="2300" dirty="0" smtClean="0"/>
              <a:t>/</a:t>
            </a:r>
            <a:r>
              <a:rPr lang="en-US" sz="2300" dirty="0" smtClean="0"/>
              <a:t>04</a:t>
            </a:r>
            <a:r>
              <a:rPr lang="mr-IN" sz="2300" dirty="0" smtClean="0"/>
              <a:t>/</a:t>
            </a:r>
            <a:r>
              <a:rPr lang="en-US" sz="2300" dirty="0" smtClean="0"/>
              <a:t>2021</a:t>
            </a:r>
            <a:endParaRPr lang="mr-IN" sz="2300" dirty="0" smtClean="0"/>
          </a:p>
          <a:p>
            <a:r>
              <a:rPr lang="mr-IN" sz="2300" dirty="0" smtClean="0"/>
              <a:t>संस्थेकडील साहित्य :-प्रोजेक्टर,साऊंड सिस्टीम,लॅपटॉप,कॉम्पुटर,कपाट,टेबल,खुर्च्या,मोटारसायकल इ.</a:t>
            </a:r>
          </a:p>
          <a:p>
            <a:pPr marL="0" indent="0">
              <a:buNone/>
            </a:pPr>
            <a:endParaRPr lang="mr-IN" sz="2000" dirty="0" smtClean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-30771"/>
            <a:ext cx="65" cy="51874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4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941" y="218940"/>
            <a:ext cx="11719774" cy="6639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r-IN" sz="2000" b="1" dirty="0" smtClean="0"/>
              <a:t>२) संस्थेने राबविलेले प्रकल्प /उपक्रम यांची माहिती :- अ) प्रकल्पाचा तपशील व प्रकल्प पार्टनर,घटक </a:t>
            </a:r>
            <a:endParaRPr lang="mr-IN" sz="2000" b="1" dirty="0"/>
          </a:p>
          <a:p>
            <a:pPr marL="0" indent="0">
              <a:buNone/>
            </a:pPr>
            <a:endParaRPr lang="mr-IN" dirty="0" smtClean="0"/>
          </a:p>
          <a:p>
            <a:pPr marL="0" indent="0">
              <a:buNone/>
            </a:pPr>
            <a:endParaRPr lang="mr-IN" dirty="0" smtClean="0"/>
          </a:p>
          <a:p>
            <a:pPr marL="0" indent="0">
              <a:buNone/>
            </a:pPr>
            <a:endParaRPr lang="mr-IN" dirty="0" smtClean="0"/>
          </a:p>
          <a:p>
            <a:pPr marL="0" indent="0">
              <a:buNone/>
            </a:pPr>
            <a:endParaRPr lang="mr-IN" dirty="0" smtClean="0"/>
          </a:p>
          <a:p>
            <a:pPr marL="0" indent="0">
              <a:buNone/>
            </a:pPr>
            <a:endParaRPr lang="mr-IN" sz="2000" b="1" dirty="0" smtClean="0"/>
          </a:p>
          <a:p>
            <a:pPr marL="0" indent="0">
              <a:buNone/>
            </a:pPr>
            <a:r>
              <a:rPr lang="mr-IN" sz="2000" b="1" dirty="0" smtClean="0"/>
              <a:t>संस्थेचा उपजीविका सक्षमीकरणातील अनुभव :-</a:t>
            </a:r>
          </a:p>
          <a:p>
            <a:pPr marL="0" indent="0">
              <a:buNone/>
            </a:pPr>
            <a:endParaRPr lang="mr-IN" dirty="0" smtClean="0"/>
          </a:p>
          <a:p>
            <a:pPr marL="0" indent="0">
              <a:buNone/>
            </a:pPr>
            <a:endParaRPr lang="mr-IN" dirty="0"/>
          </a:p>
          <a:p>
            <a:pPr marL="0" indent="0">
              <a:buNone/>
            </a:pPr>
            <a:endParaRPr lang="mr-IN" dirty="0" smtClean="0"/>
          </a:p>
          <a:p>
            <a:pPr marL="0" indent="0">
              <a:buNone/>
            </a:pPr>
            <a:endParaRPr lang="mr-IN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04482"/>
              </p:ext>
            </p:extLst>
          </p:nvPr>
        </p:nvGraphicFramePr>
        <p:xfrm>
          <a:off x="386366" y="734099"/>
          <a:ext cx="11552349" cy="2024718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669702"/>
                <a:gridCol w="4252911"/>
                <a:gridCol w="2784143"/>
                <a:gridCol w="3845593"/>
              </a:tblGrid>
              <a:tr h="459188">
                <a:tc>
                  <a:txBody>
                    <a:bodyPr/>
                    <a:lstStyle/>
                    <a:p>
                      <a:pPr algn="ctr"/>
                      <a:r>
                        <a:rPr lang="mr-IN" sz="1600" b="1" dirty="0" smtClean="0"/>
                        <a:t>अ.न.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600" b="1" dirty="0" smtClean="0"/>
                        <a:t>प्रकल्पाचा  तपशील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1600" b="1" dirty="0" smtClean="0"/>
                        <a:t>प्रकल्प पार्टनर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b="1" dirty="0" smtClean="0"/>
                        <a:t>प्रकल्प घटक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88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एकात्मिक ग्रामीण महिला उपजीविका सक्षमीकरण कार्यक्रम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इंडिगो एअर लाईन्स सी.एस.आर.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इगतपुरी तालुक्यातील पाच आदिवासी गावातील ११०० गरीब गरजू होतकरू महिला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9188">
                <a:tc>
                  <a:txBody>
                    <a:bodyPr/>
                    <a:lstStyle/>
                    <a:p>
                      <a:r>
                        <a:rPr lang="mr-IN" sz="1600" dirty="0" smtClean="0"/>
                        <a:t>२)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आभ्यासिका विद्युतीकरण कार्यक्रम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विन झीट सी.एस.आर.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mr-IN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इगतपुरी तालुक्यातील मोडाळे ग्रा.प.अंतर्गतची विध्यार्थांसाठीची अभ्यासिका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768420"/>
              </p:ext>
            </p:extLst>
          </p:nvPr>
        </p:nvGraphicFramePr>
        <p:xfrm>
          <a:off x="696037" y="3604904"/>
          <a:ext cx="10604311" cy="30302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6123"/>
                <a:gridCol w="3493895"/>
                <a:gridCol w="1198813"/>
                <a:gridCol w="1798219"/>
                <a:gridCol w="899637"/>
                <a:gridCol w="1497987"/>
                <a:gridCol w="899637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अ. </a:t>
                      </a:r>
                      <a:r>
                        <a:rPr lang="en-US" sz="1600" dirty="0" err="1">
                          <a:effectLst/>
                        </a:rPr>
                        <a:t>क्र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ग्रामसंघाचे नाव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गाव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स्थापना दिनांक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सद्स्य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संख्या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उत्पादक</a:t>
                      </a:r>
                      <a:r>
                        <a:rPr lang="en-US" sz="1600">
                          <a:effectLst/>
                        </a:rPr>
                        <a:t> गट संख्या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सदस्य</a:t>
                      </a:r>
                      <a:r>
                        <a:rPr lang="en-US" sz="1600">
                          <a:effectLst/>
                        </a:rPr>
                        <a:t> संख्या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१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ग्रामोन्नती महिला ग्रामसंघ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आंबेवाडी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२ ऑगस्ट २०१८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११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१५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२२०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2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प्रगती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महिला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ग्रामसंघ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ख़ड्केद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४ </a:t>
                      </a:r>
                      <a:r>
                        <a:rPr lang="en-US" sz="1600" dirty="0" err="1">
                          <a:effectLst/>
                        </a:rPr>
                        <a:t>नोव्हेबर</a:t>
                      </a:r>
                      <a:r>
                        <a:rPr lang="en-US" sz="1600" dirty="0">
                          <a:effectLst/>
                        </a:rPr>
                        <a:t> २०१८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११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dirty="0">
                          <a:effectLst/>
                        </a:rPr>
                        <a:t>१४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dirty="0">
                          <a:effectLst/>
                        </a:rPr>
                        <a:t>२२०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३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कळसुबाई महिला ग्रामसंघ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इंदोरे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३ नोव्हेबर २०१८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११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dirty="0">
                          <a:effectLst/>
                        </a:rPr>
                        <a:t>१३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dirty="0">
                          <a:effectLst/>
                        </a:rPr>
                        <a:t>२२०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४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राणी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तारामती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महिला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ग्रामसंघ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वासाळी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५ नोव्हेबर २०१८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११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१३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dirty="0">
                          <a:effectLst/>
                        </a:rPr>
                        <a:t>२२०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५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सह्याद्री महिला ग्रामसंघ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बारशिंगवे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 नोव्हेबर २०१८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११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१५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dirty="0">
                          <a:effectLst/>
                        </a:rPr>
                        <a:t>२२०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8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b="1" dirty="0">
                          <a:effectLst/>
                        </a:rPr>
                        <a:t>एकुण 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b="1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b="1" dirty="0">
                          <a:effectLst/>
                        </a:rPr>
                        <a:t>५५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b="1" dirty="0">
                          <a:effectLst/>
                        </a:rPr>
                        <a:t>७०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b="1" dirty="0">
                          <a:effectLst/>
                        </a:rPr>
                        <a:t>११००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97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378185"/>
              </p:ext>
            </p:extLst>
          </p:nvPr>
        </p:nvGraphicFramePr>
        <p:xfrm>
          <a:off x="532262" y="1542194"/>
          <a:ext cx="11000096" cy="46675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3332"/>
                <a:gridCol w="4775600"/>
                <a:gridCol w="2749465"/>
                <a:gridCol w="2751699"/>
              </a:tblGrid>
              <a:tr h="3555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अनु.क्र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प्रशिक्षणाचे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नाव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प्रशिक्षणाची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संख्या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प्रशिक्षण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घेतलेले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सदस्य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१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जाणीव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जाग़ृती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कार्यक्रम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९२७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परसबाग लागवड प्रशिक्षण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७०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३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शासकिय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योजनाचे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प्रशिक्षण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२०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६००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४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गट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बांधणी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प्रशिक्षण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५०४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५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ग्रामसंघ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व्यवस्थापन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प्रशिक्षण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२१७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६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डिजिटल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साक्षरता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प्रशिक्षण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१८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७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वितीय साक्षरता प्रशिक्षण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५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२०९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८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कौशल्यवृध्दी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प्रशिक्षण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४५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१७२०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९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उद्योजकता विकास प्रशिक्षण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४५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१८२६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शेती शाळा प्रशिक्षण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८०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१३१८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११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कृषी दिन प्रशिक्षण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४३९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१२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स्क्रीन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पेंटिंग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प्रशिक्षण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३०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१३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मुरमुरा प्रशिक्षण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३०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 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एकुण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२३७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७९०८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4799" y="0"/>
            <a:ext cx="1163699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mr-IN" dirty="0"/>
          </a:p>
          <a:p>
            <a:r>
              <a:rPr lang="mr-IN" sz="2400" b="1" dirty="0" smtClean="0"/>
              <a:t>प्रशिक्षणे </a:t>
            </a:r>
            <a:r>
              <a:rPr lang="mr-IN" sz="2400" b="1" dirty="0"/>
              <a:t>:- </a:t>
            </a:r>
            <a:endParaRPr lang="mr-IN" sz="2400" b="1" dirty="0" smtClean="0"/>
          </a:p>
          <a:p>
            <a:r>
              <a:rPr lang="mr-IN" dirty="0" smtClean="0"/>
              <a:t>उत्पादक </a:t>
            </a:r>
            <a:r>
              <a:rPr lang="mr-IN" dirty="0"/>
              <a:t>गट व ग्रामसंघतील सदस्यासाठी व्यवसायानुसार विविध प्रशिक्षणे घेवुन त्यांच्या कौशल्यात आधुनिकता व व्यवहारिक द्रुष्टीकोन </a:t>
            </a:r>
            <a:r>
              <a:rPr lang="mr-IN" dirty="0" smtClean="0"/>
              <a:t>निर्माण होण्यासाठी </a:t>
            </a:r>
            <a:r>
              <a:rPr lang="mr-IN" dirty="0"/>
              <a:t>संस्थेमार्फत तज्ञ मार्गदर्शक व्यक्तीच्या सहाय्याने खालील प्रशिक्षणे </a:t>
            </a:r>
            <a:r>
              <a:rPr lang="mr-IN" dirty="0" smtClean="0"/>
              <a:t>घेण्यात आली.. </a:t>
            </a:r>
            <a:endParaRPr lang="mr-IN" dirty="0"/>
          </a:p>
        </p:txBody>
      </p:sp>
    </p:spTree>
    <p:extLst>
      <p:ext uri="{BB962C8B-B14F-4D97-AF65-F5344CB8AC3E}">
        <p14:creationId xmlns:p14="http://schemas.microsoft.com/office/powerpoint/2010/main" val="59908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124"/>
            <a:ext cx="10515600" cy="6482687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/>
              <a:t>फिरत्या</a:t>
            </a:r>
            <a:r>
              <a:rPr lang="en-US" sz="2000" b="1" dirty="0"/>
              <a:t> </a:t>
            </a:r>
            <a:r>
              <a:rPr lang="en-US" sz="2000" b="1" dirty="0" err="1"/>
              <a:t>निधीतुन</a:t>
            </a:r>
            <a:r>
              <a:rPr lang="en-US" sz="2000" b="1" dirty="0"/>
              <a:t> </a:t>
            </a:r>
            <a:r>
              <a:rPr lang="en-US" sz="2000" b="1" dirty="0" err="1"/>
              <a:t>प्रकल्पात</a:t>
            </a:r>
            <a:r>
              <a:rPr lang="en-US" sz="2000" b="1" dirty="0"/>
              <a:t> </a:t>
            </a:r>
            <a:r>
              <a:rPr lang="en-US" sz="2000" b="1" dirty="0" err="1"/>
              <a:t>सुरु</a:t>
            </a:r>
            <a:r>
              <a:rPr lang="en-US" sz="2000" b="1" dirty="0"/>
              <a:t> </a:t>
            </a:r>
            <a:r>
              <a:rPr lang="en-US" sz="2000" b="1" dirty="0" err="1"/>
              <a:t>केले</a:t>
            </a:r>
            <a:r>
              <a:rPr lang="en-US" sz="2000" b="1" dirty="0"/>
              <a:t> </a:t>
            </a:r>
            <a:r>
              <a:rPr lang="en-US" sz="2000" b="1" dirty="0" err="1"/>
              <a:t>व्यवसाय</a:t>
            </a:r>
            <a:r>
              <a:rPr lang="en-US" sz="2000" b="1" dirty="0"/>
              <a:t> :-  </a:t>
            </a:r>
            <a:endParaRPr lang="mr-IN" sz="2000" b="1" dirty="0" smtClean="0"/>
          </a:p>
          <a:p>
            <a:pPr marL="0" indent="0">
              <a:buNone/>
            </a:pPr>
            <a:r>
              <a:rPr lang="en-US" sz="1800" dirty="0" err="1" smtClean="0"/>
              <a:t>प्रकल्पातील</a:t>
            </a:r>
            <a:r>
              <a:rPr lang="en-US" sz="1800" dirty="0" smtClean="0"/>
              <a:t> </a:t>
            </a:r>
            <a:r>
              <a:rPr lang="en-US" sz="1800" dirty="0" err="1"/>
              <a:t>काही</a:t>
            </a:r>
            <a:r>
              <a:rPr lang="en-US" sz="1800" dirty="0"/>
              <a:t> </a:t>
            </a:r>
            <a:r>
              <a:rPr lang="en-US" sz="1800" dirty="0" err="1"/>
              <a:t>होतकरु</a:t>
            </a:r>
            <a:r>
              <a:rPr lang="en-US" sz="1800" dirty="0"/>
              <a:t> </a:t>
            </a:r>
            <a:r>
              <a:rPr lang="en-US" sz="1800" dirty="0" err="1"/>
              <a:t>माहिला</a:t>
            </a:r>
            <a:r>
              <a:rPr lang="en-US" sz="1800" dirty="0"/>
              <a:t> </a:t>
            </a:r>
            <a:r>
              <a:rPr lang="en-US" sz="1800" dirty="0" err="1"/>
              <a:t>ज्या</a:t>
            </a:r>
            <a:r>
              <a:rPr lang="en-US" sz="1800" dirty="0"/>
              <a:t> </a:t>
            </a:r>
            <a:r>
              <a:rPr lang="en-US" sz="1800" dirty="0" err="1"/>
              <a:t>काही</a:t>
            </a:r>
            <a:r>
              <a:rPr lang="en-US" sz="1800" dirty="0"/>
              <a:t> </a:t>
            </a:r>
            <a:r>
              <a:rPr lang="en-US" sz="1800" dirty="0" err="1"/>
              <a:t>व्यावसाय</a:t>
            </a:r>
            <a:r>
              <a:rPr lang="en-US" sz="1800" dirty="0"/>
              <a:t> </a:t>
            </a:r>
            <a:r>
              <a:rPr lang="en-US" sz="1800" dirty="0" err="1"/>
              <a:t>करु</a:t>
            </a:r>
            <a:r>
              <a:rPr lang="en-US" sz="1800" dirty="0"/>
              <a:t> </a:t>
            </a:r>
            <a:r>
              <a:rPr lang="en-US" sz="1800" dirty="0" err="1"/>
              <a:t>इच्छीत</a:t>
            </a:r>
            <a:r>
              <a:rPr lang="en-US" sz="1800" dirty="0"/>
              <a:t> </a:t>
            </a:r>
            <a:r>
              <a:rPr lang="en-US" sz="1800" dirty="0" err="1"/>
              <a:t>होत्या</a:t>
            </a:r>
            <a:r>
              <a:rPr lang="en-US" sz="1800" dirty="0"/>
              <a:t> </a:t>
            </a:r>
            <a:r>
              <a:rPr lang="en-US" sz="1800" dirty="0" err="1"/>
              <a:t>त्यांना</a:t>
            </a:r>
            <a:r>
              <a:rPr lang="en-US" sz="1800" dirty="0"/>
              <a:t> </a:t>
            </a:r>
            <a:r>
              <a:rPr lang="en-US" sz="1800" dirty="0" err="1"/>
              <a:t>संस्थेमार्फत</a:t>
            </a:r>
            <a:r>
              <a:rPr lang="en-US" sz="1800" dirty="0"/>
              <a:t> </a:t>
            </a:r>
            <a:r>
              <a:rPr lang="en-US" sz="1800" dirty="0" err="1"/>
              <a:t>प्रकल्पातुन</a:t>
            </a:r>
            <a:r>
              <a:rPr lang="en-US" sz="1800" dirty="0"/>
              <a:t> </a:t>
            </a:r>
            <a:r>
              <a:rPr lang="en-US" sz="1800" dirty="0" err="1"/>
              <a:t>सुक्ष्म</a:t>
            </a:r>
            <a:r>
              <a:rPr lang="en-US" sz="1800" dirty="0"/>
              <a:t> </a:t>
            </a:r>
            <a:endParaRPr lang="mr-IN" sz="1800" dirty="0" smtClean="0"/>
          </a:p>
          <a:p>
            <a:pPr marL="0" indent="0">
              <a:buNone/>
            </a:pPr>
            <a:r>
              <a:rPr lang="en-US" sz="1800" dirty="0" err="1" smtClean="0"/>
              <a:t>अर्थसहाय्य</a:t>
            </a:r>
            <a:r>
              <a:rPr lang="en-US" sz="1800" dirty="0" smtClean="0"/>
              <a:t> </a:t>
            </a:r>
            <a:r>
              <a:rPr lang="en-US" sz="1800" dirty="0" err="1"/>
              <a:t>करुन</a:t>
            </a:r>
            <a:r>
              <a:rPr lang="en-US" sz="1800" dirty="0"/>
              <a:t> </a:t>
            </a:r>
            <a:r>
              <a:rPr lang="en-US" sz="1800" dirty="0" err="1"/>
              <a:t>खालील</a:t>
            </a:r>
            <a:r>
              <a:rPr lang="en-US" sz="1800" dirty="0"/>
              <a:t> </a:t>
            </a:r>
            <a:r>
              <a:rPr lang="en-US" sz="1800" dirty="0" err="1"/>
              <a:t>व्यवसाय</a:t>
            </a:r>
            <a:r>
              <a:rPr lang="en-US" sz="1800" dirty="0"/>
              <a:t> </a:t>
            </a:r>
            <a:r>
              <a:rPr lang="en-US" sz="1800" dirty="0" err="1"/>
              <a:t>संस्थेच्या</a:t>
            </a:r>
            <a:r>
              <a:rPr lang="en-US" sz="1800" dirty="0"/>
              <a:t> </a:t>
            </a:r>
            <a:r>
              <a:rPr lang="en-US" sz="1800" dirty="0" err="1"/>
              <a:t>मार्गदर्शनाने</a:t>
            </a:r>
            <a:r>
              <a:rPr lang="en-US" sz="1800" dirty="0"/>
              <a:t> </a:t>
            </a:r>
            <a:r>
              <a:rPr lang="en-US" sz="1800" dirty="0" err="1"/>
              <a:t>सुरु</a:t>
            </a:r>
            <a:r>
              <a:rPr lang="en-US" sz="1800" dirty="0"/>
              <a:t> </a:t>
            </a:r>
            <a:r>
              <a:rPr lang="en-US" sz="1800" dirty="0" err="1"/>
              <a:t>आहेत</a:t>
            </a:r>
            <a:r>
              <a:rPr lang="en-US" sz="1800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01661"/>
              </p:ext>
            </p:extLst>
          </p:nvPr>
        </p:nvGraphicFramePr>
        <p:xfrm>
          <a:off x="1132764" y="1460313"/>
          <a:ext cx="9526137" cy="51881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7751"/>
                <a:gridCol w="2844451"/>
                <a:gridCol w="1753106"/>
                <a:gridCol w="1753106"/>
                <a:gridCol w="2547723"/>
              </a:tblGrid>
              <a:tr h="2877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अनु.क्र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व्यवसायाचे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नाव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सन</a:t>
                      </a:r>
                      <a:r>
                        <a:rPr lang="en-US" sz="1600" dirty="0">
                          <a:effectLst/>
                        </a:rPr>
                        <a:t> २०१८-१९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सन</a:t>
                      </a:r>
                      <a:r>
                        <a:rPr lang="en-US" sz="1600" dirty="0">
                          <a:effectLst/>
                        </a:rPr>
                        <a:t> २०१९-२०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एकुण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व्यवसायाची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संख्या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कुकुट्पालन व्यवसाय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५०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६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५९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२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शेळीपालन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२५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५२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८८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३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शिवणकाम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१०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१६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२६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४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किराणा दुकान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२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६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१०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07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५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मंडप व्यवसाय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६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६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६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दुग्ध व्यवसाय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१६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१९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७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भाजीपाला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३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३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८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हॉटेल व्यवसाय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६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८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९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झेरोक्स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२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पाईप लाईन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८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८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११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कुरडई मशिन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१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१२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साडी दुकान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१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१३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गिरणी व्यवसाय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२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१४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बोंबिल व्यवसाय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१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१५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शेवई मशिन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१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१६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ब्युटी पार्लर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१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१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7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effectLst/>
                        </a:rPr>
                        <a:t>एकुण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b="1" dirty="0">
                          <a:effectLst/>
                        </a:rPr>
                        <a:t>८७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१२८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</a:rPr>
                        <a:t>२४२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44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421"/>
            <a:ext cx="10515600" cy="5999542"/>
          </a:xfrm>
        </p:spPr>
        <p:txBody>
          <a:bodyPr/>
          <a:lstStyle/>
          <a:p>
            <a:pPr marL="0" lvl="0" indent="0">
              <a:buNone/>
            </a:pPr>
            <a:r>
              <a:rPr lang="en-US" sz="2000" b="1" dirty="0" err="1"/>
              <a:t>प्रकल्पातुन</a:t>
            </a:r>
            <a:r>
              <a:rPr lang="en-US" sz="2000" b="1" dirty="0"/>
              <a:t> </a:t>
            </a:r>
            <a:r>
              <a:rPr lang="en-US" sz="2000" b="1" dirty="0" err="1"/>
              <a:t>वाटप</a:t>
            </a:r>
            <a:r>
              <a:rPr lang="en-US" sz="2000" b="1" dirty="0"/>
              <a:t> </a:t>
            </a:r>
            <a:r>
              <a:rPr lang="en-US" sz="2000" b="1" dirty="0" err="1"/>
              <a:t>केलेला</a:t>
            </a:r>
            <a:r>
              <a:rPr lang="en-US" sz="2000" b="1" dirty="0"/>
              <a:t> </a:t>
            </a:r>
            <a:r>
              <a:rPr lang="hi-IN" sz="2000" b="1" dirty="0"/>
              <a:t>फिरता </a:t>
            </a:r>
            <a:r>
              <a:rPr lang="en-US" sz="2000" b="1" dirty="0" err="1"/>
              <a:t>निधी</a:t>
            </a:r>
            <a:r>
              <a:rPr lang="en-US" sz="2000" b="1" dirty="0"/>
              <a:t>. </a:t>
            </a:r>
            <a:endParaRPr lang="en-US" sz="2000" dirty="0"/>
          </a:p>
          <a:p>
            <a:pPr marL="0" indent="0">
              <a:buNone/>
            </a:pPr>
            <a:r>
              <a:rPr lang="en-US" sz="1800" dirty="0" err="1"/>
              <a:t>प्रत्येक</a:t>
            </a:r>
            <a:r>
              <a:rPr lang="en-US" sz="1800" dirty="0"/>
              <a:t> </a:t>
            </a:r>
            <a:r>
              <a:rPr lang="en-US" sz="1800" dirty="0" err="1"/>
              <a:t>ग्रामसंघातुन</a:t>
            </a:r>
            <a:r>
              <a:rPr lang="en-US" sz="1800" dirty="0"/>
              <a:t> </a:t>
            </a:r>
            <a:r>
              <a:rPr lang="en-US" sz="1800" dirty="0" err="1"/>
              <a:t>आज</a:t>
            </a:r>
            <a:r>
              <a:rPr lang="en-US" sz="1800" dirty="0"/>
              <a:t> </a:t>
            </a:r>
            <a:r>
              <a:rPr lang="en-US" sz="1800" dirty="0" err="1"/>
              <a:t>पर्यंत</a:t>
            </a:r>
            <a:r>
              <a:rPr lang="en-US" sz="1800" dirty="0"/>
              <a:t> </a:t>
            </a:r>
            <a:r>
              <a:rPr lang="en-US" sz="1800" dirty="0" err="1"/>
              <a:t>सदस्या</a:t>
            </a:r>
            <a:r>
              <a:rPr lang="en-US" sz="1800" dirty="0"/>
              <a:t> </a:t>
            </a:r>
            <a:r>
              <a:rPr lang="en-US" sz="1800" dirty="0" err="1"/>
              <a:t>पर्यंत</a:t>
            </a:r>
            <a:r>
              <a:rPr lang="en-US" sz="1800" dirty="0"/>
              <a:t> </a:t>
            </a:r>
            <a:r>
              <a:rPr lang="en-US" sz="1800" dirty="0" err="1"/>
              <a:t>खालील</a:t>
            </a:r>
            <a:r>
              <a:rPr lang="en-US" sz="1800" dirty="0"/>
              <a:t> </a:t>
            </a:r>
            <a:r>
              <a:rPr lang="en-US" sz="1800" dirty="0" err="1"/>
              <a:t>प्रमाणात</a:t>
            </a:r>
            <a:r>
              <a:rPr lang="en-US" sz="1800" dirty="0"/>
              <a:t> </a:t>
            </a:r>
            <a:r>
              <a:rPr lang="hi-IN" sz="1800" dirty="0"/>
              <a:t>फिरता </a:t>
            </a:r>
            <a:r>
              <a:rPr lang="en-US" sz="1800" dirty="0" err="1"/>
              <a:t>निधी</a:t>
            </a:r>
            <a:r>
              <a:rPr lang="en-US" sz="1800" dirty="0"/>
              <a:t> </a:t>
            </a:r>
            <a:r>
              <a:rPr lang="en-US" sz="1800" dirty="0" err="1"/>
              <a:t>वाटप</a:t>
            </a:r>
            <a:r>
              <a:rPr lang="en-US" sz="1800" dirty="0"/>
              <a:t> </a:t>
            </a:r>
            <a:r>
              <a:rPr lang="en-US" sz="1800" dirty="0" err="1"/>
              <a:t>केला</a:t>
            </a:r>
            <a:r>
              <a:rPr lang="en-US" sz="1800" dirty="0"/>
              <a:t> </a:t>
            </a:r>
            <a:r>
              <a:rPr lang="en-US" sz="1800" dirty="0" err="1"/>
              <a:t>आहे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3599"/>
              </p:ext>
            </p:extLst>
          </p:nvPr>
        </p:nvGraphicFramePr>
        <p:xfrm>
          <a:off x="838200" y="1091825"/>
          <a:ext cx="10093657" cy="48995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2313"/>
                <a:gridCol w="3894404"/>
                <a:gridCol w="1152425"/>
                <a:gridCol w="3142253"/>
                <a:gridCol w="1242262"/>
              </a:tblGrid>
              <a:tr h="84155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b="1" dirty="0">
                          <a:effectLst/>
                        </a:rPr>
                        <a:t>अ.नं.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b="1" dirty="0">
                          <a:effectLst/>
                        </a:rPr>
                        <a:t>वैयक्तिक व्यवसायासाठी फिरता निधी</a:t>
                      </a:r>
                      <a:r>
                        <a:rPr lang="en-US" sz="1600" b="1" dirty="0">
                          <a:effectLst/>
                        </a:rPr>
                        <a:t> </a:t>
                      </a:r>
                      <a:r>
                        <a:rPr lang="en-US" sz="1600" b="1" dirty="0" err="1">
                          <a:effectLst/>
                        </a:rPr>
                        <a:t>वाटप</a:t>
                      </a:r>
                      <a:r>
                        <a:rPr lang="en-US" sz="1600" b="1" dirty="0">
                          <a:effectLst/>
                        </a:rPr>
                        <a:t>.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b="1" dirty="0">
                          <a:effectLst/>
                        </a:rPr>
                        <a:t>रक्कम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b="1" dirty="0">
                          <a:effectLst/>
                        </a:rPr>
                        <a:t>सामुहिक व्यवसायासाठी ग्रामसंघाला निधी वाटप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b="1" dirty="0">
                          <a:effectLst/>
                        </a:rPr>
                        <a:t>रक्कम</a:t>
                      </a:r>
                      <a:endParaRPr lang="en-US" sz="16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82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dirty="0">
                          <a:effectLst/>
                        </a:rPr>
                        <a:t>१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dirty="0">
                          <a:effectLst/>
                        </a:rPr>
                        <a:t>फिरता निधी आंबेवाडी ( ४५ लाभार्थी 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dirty="0">
                          <a:effectLst/>
                        </a:rPr>
                        <a:t>३३७५००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dirty="0">
                          <a:effectLst/>
                        </a:rPr>
                        <a:t>ग्रामसंघाला निधी आंबेवाडी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१०००००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dirty="0">
                          <a:effectLst/>
                        </a:rPr>
                        <a:t>२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dirty="0">
                          <a:effectLst/>
                        </a:rPr>
                        <a:t>फिरता निधी ख़ड्केद ( ४५ लाभार्थी )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३३७५००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ग्रामसंघाला निधी ख़ड्केद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१०००००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dirty="0">
                          <a:effectLst/>
                        </a:rPr>
                        <a:t>३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फिरता निधी इंदोरे ( ४५ लाभार्थी 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३३७५००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ग्रामसंघाला निधी इंदोरे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१०००००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dirty="0">
                          <a:effectLst/>
                        </a:rPr>
                        <a:t>४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फिरता निधी वासाळी ( ४५ लाभार्थी 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३३७५००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ग्रामसंघाला निधी वासाळी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१०००००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dirty="0">
                          <a:effectLst/>
                        </a:rPr>
                        <a:t>५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फिरता निधी बारशिंगवे</a:t>
                      </a:r>
                      <a:r>
                        <a:rPr lang="en-US" sz="1600">
                          <a:effectLst/>
                        </a:rPr>
                        <a:t> ( </a:t>
                      </a:r>
                      <a:r>
                        <a:rPr lang="hi-IN" sz="1600">
                          <a:effectLst/>
                        </a:rPr>
                        <a:t>४५ लाभार्थी 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३३७५००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ग्रामसंघाला निधी बारशिंगवे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१०००००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28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dirty="0">
                          <a:effectLst/>
                        </a:rPr>
                        <a:t> 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एकुण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१६८७५००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 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>
                          <a:effectLst/>
                        </a:rPr>
                        <a:t>५०००००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3283">
                <a:tc gridSpan="5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hi-IN" sz="1600" dirty="0" smtClean="0">
                          <a:effectLst/>
                        </a:rPr>
                        <a:t>एकुण</a:t>
                      </a:r>
                      <a:r>
                        <a:rPr lang="en-US" sz="1600" dirty="0" smtClean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निधी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effectLst/>
                        </a:rPr>
                        <a:t>वाटप</a:t>
                      </a:r>
                      <a:r>
                        <a:rPr lang="en-US" sz="1600" dirty="0">
                          <a:effectLst/>
                        </a:rPr>
                        <a:t> २१,८७,५००/- </a:t>
                      </a:r>
                      <a:r>
                        <a:rPr lang="en-US" sz="1600" dirty="0" err="1">
                          <a:effectLst/>
                        </a:rPr>
                        <a:t>रुपये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95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:\Users\kekar\OneDrive\Desktop\AFARM 10 jule  2021\20190905_12082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82" y="675251"/>
            <a:ext cx="3410221" cy="240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kekar\OneDrive\Desktop\AFARM 10 jule  2021\IMG2019112621073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2127" y="675251"/>
            <a:ext cx="3440287" cy="240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kekar\OneDrive\Desktop\AFARM 10 jule  2021\IMG-20210720-WA0038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438" y="675251"/>
            <a:ext cx="3440287" cy="240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81" y="3412652"/>
            <a:ext cx="3410221" cy="2405574"/>
          </a:xfrm>
          <a:prstGeom prst="rect">
            <a:avLst/>
          </a:prstGeom>
        </p:spPr>
      </p:pic>
      <p:pic>
        <p:nvPicPr>
          <p:cNvPr id="15" name="Picture 14" descr="C:\Users\kekar\OneDrive\Desktop\AFARM 10 jule  2021\IMG-20210720-WA0036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675" y="3412652"/>
            <a:ext cx="3425255" cy="240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:\Users\kekar\OneDrive\Desktop\AFARM 10 jule  2021\IMG-20210720-WA0039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503" y="3412652"/>
            <a:ext cx="3410222" cy="2405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306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Users\WIN 7\Desktop\WhatsAppPhoto-15 Auust 2021\IMG-20201215-WA0101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5" y="833546"/>
            <a:ext cx="3440283" cy="2402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WIN 7\Desktop\WhatsAppPhoto-15 Auust 2021\IMG-20210711-WA0013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26" y="833546"/>
            <a:ext cx="3440287" cy="2402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kekar\OneDrive\Desktop\AFARM 10 jule  2021\IMG20191107120042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61" y="833546"/>
            <a:ext cx="3440287" cy="2400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C:\Users\kekar\OneDrive\Desktop\AFARM 10 jule  2021\IMG-20210720-WA0047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4" y="3535049"/>
            <a:ext cx="3440283" cy="240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C:\Users\kekar\OneDrive\Desktop\AFARM 10 jule  2021\IMG-20191218-WA0088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224" y="3535049"/>
            <a:ext cx="3440289" cy="240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C:\Users\WIN 7\Desktop\WhatsAppPhoto-15 Auust 2021\IMG-20210111-WA0107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160" y="3535049"/>
            <a:ext cx="3440288" cy="2405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91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120" y="437416"/>
            <a:ext cx="3410221" cy="2405574"/>
          </a:xfrm>
          <a:prstGeom prst="rect">
            <a:avLst/>
          </a:prstGeom>
        </p:spPr>
      </p:pic>
      <p:pic>
        <p:nvPicPr>
          <p:cNvPr id="8" name="Picture 7" descr="C:\Users\kekar\OneDrive\Desktop\AFARM 10 jule  2021\IMG-20191218-WA0404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02" y="437416"/>
            <a:ext cx="3410221" cy="240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kekar\OneDrive\Desktop\AFARM 10 jule  2021\IMG-20210720-WA0046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684" y="437416"/>
            <a:ext cx="3410221" cy="240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kekar\OneDrive\Desktop\AFARM 10 jule  2021\IMG-20191218-WA0161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119" y="3194264"/>
            <a:ext cx="3410221" cy="240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C:\Users\kekar\OneDrive\Desktop\AFARM 10 jule  2021\IMG-20191218-WA0222.jp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902" y="3194264"/>
            <a:ext cx="3410221" cy="2405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C:\Users\kekar\OneDrive\Desktop\AFARM 10 jule  2021\IMG-20200831-WA0030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684" y="3194264"/>
            <a:ext cx="3410221" cy="24055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916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598</Words>
  <Application>Microsoft Office PowerPoint</Application>
  <PresentationFormat>Widescreen</PresentationFormat>
  <Paragraphs>285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inherit</vt:lpstr>
      <vt:lpstr>Mangal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 7</dc:creator>
  <cp:lastModifiedBy>WIN 7</cp:lastModifiedBy>
  <cp:revision>166</cp:revision>
  <dcterms:created xsi:type="dcterms:W3CDTF">2023-09-28T08:24:28Z</dcterms:created>
  <dcterms:modified xsi:type="dcterms:W3CDTF">2023-10-11T13:56:39Z</dcterms:modified>
</cp:coreProperties>
</file>