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8" r:id="rId2"/>
    <p:sldId id="260" r:id="rId3"/>
    <p:sldId id="306" r:id="rId4"/>
    <p:sldId id="265" r:id="rId5"/>
    <p:sldId id="307" r:id="rId6"/>
    <p:sldId id="264" r:id="rId7"/>
    <p:sldId id="279" r:id="rId8"/>
    <p:sldId id="269" r:id="rId9"/>
    <p:sldId id="283" r:id="rId10"/>
    <p:sldId id="312" r:id="rId11"/>
    <p:sldId id="313" r:id="rId12"/>
    <p:sldId id="311" r:id="rId13"/>
    <p:sldId id="314" r:id="rId14"/>
    <p:sldId id="289" r:id="rId15"/>
    <p:sldId id="273" r:id="rId16"/>
    <p:sldId id="308" r:id="rId17"/>
    <p:sldId id="316" r:id="rId18"/>
    <p:sldId id="317" r:id="rId19"/>
    <p:sldId id="315" r:id="rId20"/>
    <p:sldId id="280" r:id="rId21"/>
    <p:sldId id="294" r:id="rId22"/>
    <p:sldId id="293" r:id="rId23"/>
    <p:sldId id="303" r:id="rId24"/>
    <p:sldId id="304" r:id="rId25"/>
    <p:sldId id="305" r:id="rId26"/>
  </p:sldIdLst>
  <p:sldSz cx="9144000" cy="5143500" type="screen16x9"/>
  <p:notesSz cx="6888163" cy="100203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1259" autoAdjust="0"/>
  </p:normalViewPr>
  <p:slideViewPr>
    <p:cSldViewPr snapToObjects="1" showGuides="1">
      <p:cViewPr varScale="1">
        <p:scale>
          <a:sx n="91" d="100"/>
          <a:sy n="91" d="100"/>
        </p:scale>
        <p:origin x="-780" y="-10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outlineViewPr>
    <p:cViewPr>
      <p:scale>
        <a:sx n="33" d="100"/>
        <a:sy n="33" d="100"/>
      </p:scale>
      <p:origin x="0" y="86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74"/>
    </p:cViewPr>
  </p:sorter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932"/>
        <p:guide orient="horz" pos="2783"/>
        <p:guide orient="horz" pos="3081"/>
        <p:guide orient="horz" pos="472"/>
        <p:guide orient="horz" pos="5790"/>
        <p:guide orient="horz" pos="621"/>
        <p:guide pos="552"/>
        <p:guide pos="408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9787" y="512350"/>
            <a:ext cx="5601529" cy="22518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80245" y="9174770"/>
            <a:ext cx="882259" cy="31999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0"/>
            </a:lvl1pPr>
          </a:lstStyle>
          <a:p>
            <a:fld id="{AA592FF2-A4BD-4E98-AC76-A10007E04C10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9788" y="9174157"/>
            <a:ext cx="2600456" cy="32060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28953" y="9174157"/>
            <a:ext cx="1952617" cy="31563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907" y="-92826"/>
            <a:ext cx="7106892" cy="10246688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4477" y="847386"/>
            <a:ext cx="5853925" cy="3703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16" tIns="48308" rIns="96616" bIns="48308"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9787" y="512350"/>
            <a:ext cx="5601529" cy="22518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80245" y="9174770"/>
            <a:ext cx="882259" cy="31999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0"/>
            </a:lvl1pPr>
          </a:lstStyle>
          <a:p>
            <a:fld id="{AA592FF2-A4BD-4E98-AC76-A10007E04C10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625475" y="969963"/>
            <a:ext cx="6110288" cy="3438525"/>
          </a:xfrm>
          <a:prstGeom prst="rect">
            <a:avLst/>
          </a:prstGeom>
          <a:noFill/>
          <a:ln w="12700">
            <a:noFill/>
          </a:ln>
        </p:spPr>
        <p:txBody>
          <a:bodyPr vert="horz" lIns="96616" tIns="48308" rIns="96616" bIns="483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6966" y="4874391"/>
            <a:ext cx="3485538" cy="4299766"/>
          </a:xfrm>
          <a:prstGeom prst="rect">
            <a:avLst/>
          </a:prstGeom>
        </p:spPr>
        <p:txBody>
          <a:bodyPr vert="horz" lIns="0" tIns="0" rIns="96616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9788" y="9174157"/>
            <a:ext cx="2600456" cy="32060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28953" y="9174157"/>
            <a:ext cx="1952617" cy="31563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28953" y="5411862"/>
            <a:ext cx="1952365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28953" y="5949333"/>
            <a:ext cx="1952365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28953" y="6486804"/>
            <a:ext cx="1952365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28953" y="7024275"/>
            <a:ext cx="1952365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28953" y="7561746"/>
            <a:ext cx="1952365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28953" y="8099218"/>
            <a:ext cx="1952365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28953" y="8636689"/>
            <a:ext cx="1952365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28953" y="9174157"/>
            <a:ext cx="1952365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1" y="970192"/>
            <a:ext cx="45920" cy="3448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16" tIns="48308" rIns="96616" bIns="48308"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1" y="4418674"/>
            <a:ext cx="45920" cy="4773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16" tIns="48308" rIns="96616" bIns="48308"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907" y="-92826"/>
            <a:ext cx="7106892" cy="10246688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625475" y="969963"/>
            <a:ext cx="6110288" cy="34385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25475" y="969963"/>
            <a:ext cx="6110288" cy="3438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960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25475" y="969963"/>
            <a:ext cx="6110288" cy="3438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95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25475" y="969963"/>
            <a:ext cx="6110288" cy="3438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1293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25475" y="969963"/>
            <a:ext cx="6110288" cy="3438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Extensible </a:t>
            </a:r>
          </a:p>
          <a:p>
            <a:endParaRPr lang="de-DE" b="1" dirty="0" smtClean="0"/>
          </a:p>
          <a:p>
            <a:pPr defTabSz="966155">
              <a:spcBef>
                <a:spcPts val="211"/>
              </a:spcBef>
              <a:spcAft>
                <a:spcPts val="211"/>
              </a:spcAft>
              <a:defRPr/>
            </a:pPr>
            <a:r>
              <a:rPr lang="de-DE" dirty="0" err="1" smtClean="0"/>
              <a:t>Nested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Virtualization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3099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25475" y="969963"/>
            <a:ext cx="6110288" cy="3438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5678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25475" y="969963"/>
            <a:ext cx="6110288" cy="3438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9692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25475" y="969963"/>
            <a:ext cx="6110288" cy="3438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0820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25475" y="969963"/>
            <a:ext cx="6110288" cy="3438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0820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25475" y="969963"/>
            <a:ext cx="6110288" cy="3438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228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55994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Dependable Cloud Computing with OpenStack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  <p:sldLayoutId id="2147483665" r:id="rId16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it.io/vlu6Y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1060219"/>
            <a:ext cx="8605838" cy="3742198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en-US" noProof="0" dirty="0"/>
              <a:t>Dependable Cloud Computing with OpenStack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noProof="0" dirty="0" smtClean="0"/>
              <a:t>Johannes </a:t>
            </a:r>
            <a:r>
              <a:rPr lang="en-US" b="1" noProof="0" dirty="0" err="1" smtClean="0"/>
              <a:t>Eschrig</a:t>
            </a:r>
            <a:r>
              <a:rPr lang="en-US" noProof="0" dirty="0" smtClean="0"/>
              <a:t>, </a:t>
            </a:r>
            <a:r>
              <a:rPr lang="en-US" b="1" noProof="0" dirty="0" smtClean="0"/>
              <a:t>Sven </a:t>
            </a:r>
            <a:r>
              <a:rPr lang="en-US" b="1" noProof="0" dirty="0" err="1" smtClean="0"/>
              <a:t>Knebel</a:t>
            </a:r>
            <a:r>
              <a:rPr lang="en-US" noProof="0" dirty="0" smtClean="0"/>
              <a:t>, </a:t>
            </a:r>
            <a:r>
              <a:rPr lang="en-US" noProof="0" dirty="0" err="1" smtClean="0"/>
              <a:t>Nicco</a:t>
            </a:r>
            <a:r>
              <a:rPr lang="en-US" noProof="0" dirty="0" smtClean="0"/>
              <a:t> </a:t>
            </a:r>
            <a:r>
              <a:rPr lang="en-US" noProof="0" dirty="0" err="1" smtClean="0"/>
              <a:t>Kunzmann</a:t>
            </a:r>
            <a:endParaRPr lang="en-US" noProof="0" dirty="0" smtClean="0"/>
          </a:p>
          <a:p>
            <a:r>
              <a:rPr lang="en-US" noProof="0" dirty="0" smtClean="0"/>
              <a:t>HPI Cloud Symposium "Operating the Cloud"</a:t>
            </a:r>
          </a:p>
          <a:p>
            <a:r>
              <a:rPr lang="en-US" noProof="0" dirty="0" err="1" smtClean="0"/>
              <a:t>Hasso-Plattner-Institut</a:t>
            </a:r>
            <a:r>
              <a:rPr lang="en-US" noProof="0" dirty="0" smtClean="0"/>
              <a:t> Potsdam, 03.11.2015</a:t>
            </a:r>
            <a:endParaRPr lang="en-US" noProof="0" dirty="0"/>
          </a:p>
        </p:txBody>
      </p:sp>
      <p:sp>
        <p:nvSpPr>
          <p:cNvPr id="2" name="Textfeld 1"/>
          <p:cNvSpPr txBox="1"/>
          <p:nvPr/>
        </p:nvSpPr>
        <p:spPr bwMode="gray">
          <a:xfrm>
            <a:off x="251520" y="4984750"/>
            <a:ext cx="8352928" cy="1587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900" dirty="0" smtClean="0">
                <a:solidFill>
                  <a:schemeClr val="bg1">
                    <a:lumMod val="75000"/>
                  </a:schemeClr>
                </a:solidFill>
              </a:rPr>
              <a:t>(http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://</a:t>
            </a:r>
            <a:r>
              <a:rPr lang="de-DE" sz="900" dirty="0" smtClean="0">
                <a:solidFill>
                  <a:schemeClr val="bg1">
                    <a:lumMod val="75000"/>
                  </a:schemeClr>
                </a:solidFill>
              </a:rPr>
              <a:t>www.alphasandesh.com/blog/wp-content/uploads/2012/12/smtp-server.jpg)</a:t>
            </a:r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Ansible</a:t>
            </a:r>
            <a:r>
              <a:rPr lang="en-US" dirty="0" smtClean="0"/>
              <a:t> Playbook: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installation/playbooks/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09_Add_Object_Storage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02_Install_and_configure_the_controller_node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02_install_and_configure_the_controller_node_components.yml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Corresponding documentation: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OpenStack </a:t>
            </a:r>
            <a:r>
              <a:rPr lang="en-US" dirty="0" smtClean="0"/>
              <a:t>Installation</a:t>
            </a:r>
            <a:br>
              <a:rPr lang="en-US" dirty="0" smtClean="0"/>
            </a:br>
            <a:r>
              <a:rPr lang="en-US" sz="1400" dirty="0" err="1" smtClean="0"/>
              <a:t>Ansible</a:t>
            </a:r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5220072" y="169998"/>
            <a:ext cx="2196729" cy="814275"/>
            <a:chOff x="5220072" y="169998"/>
            <a:chExt cx="2196729" cy="814275"/>
          </a:xfrm>
        </p:grpSpPr>
        <p:pic>
          <p:nvPicPr>
            <p:cNvPr id="8" name="Picture 2" descr="C:\Users\Johannes\Studium\LV Repositories\MPOS2015-pres\images\os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04811"/>
              <a:ext cx="779463" cy="77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Johannes\Studium\LV Repositories\MPOS2015-pres\images\AnsibleLogo_transparent_we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4126" y="169998"/>
              <a:ext cx="1022675" cy="808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feld 9"/>
            <p:cNvSpPr txBox="1"/>
            <p:nvPr/>
          </p:nvSpPr>
          <p:spPr bwMode="gray">
            <a:xfrm>
              <a:off x="6102897" y="411510"/>
              <a:ext cx="197295" cy="316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2400" b="1" dirty="0" smtClean="0"/>
                <a:t>+</a:t>
              </a:r>
              <a:endParaRPr lang="de-DE" sz="1400" b="1" dirty="0" smtClean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722438" y="3291830"/>
            <a:ext cx="4277097" cy="1734413"/>
            <a:chOff x="1722438" y="3291830"/>
            <a:chExt cx="4277097" cy="173441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438" y="3291830"/>
              <a:ext cx="4277097" cy="1734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hteck 10"/>
            <p:cNvSpPr/>
            <p:nvPr/>
          </p:nvSpPr>
          <p:spPr bwMode="gray">
            <a:xfrm>
              <a:off x="2123728" y="4299942"/>
              <a:ext cx="1800200" cy="14401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hteck 14"/>
          <p:cNvSpPr/>
          <p:nvPr/>
        </p:nvSpPr>
        <p:spPr bwMode="gray">
          <a:xfrm>
            <a:off x="1713554" y="3272743"/>
            <a:ext cx="2282382" cy="270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212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hosts file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OpenStack </a:t>
            </a:r>
            <a:r>
              <a:rPr lang="en-US" dirty="0" smtClean="0"/>
              <a:t>Installation</a:t>
            </a:r>
            <a:br>
              <a:rPr lang="en-US" dirty="0" smtClean="0"/>
            </a:br>
            <a:r>
              <a:rPr lang="en-US" sz="1400" dirty="0" err="1" smtClean="0"/>
              <a:t>Ansible</a:t>
            </a:r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5220072" y="169998"/>
            <a:ext cx="2196729" cy="814275"/>
            <a:chOff x="5220072" y="169998"/>
            <a:chExt cx="2196729" cy="814275"/>
          </a:xfrm>
        </p:grpSpPr>
        <p:pic>
          <p:nvPicPr>
            <p:cNvPr id="8" name="Picture 2" descr="C:\Users\Johannes\Studium\LV Repositories\MPOS2015-pres\images\os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04811"/>
              <a:ext cx="779463" cy="77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Johannes\Studium\LV Repositories\MPOS2015-pres\images\AnsibleLogo_transparent_we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4126" y="169998"/>
              <a:ext cx="1022675" cy="808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feld 9"/>
            <p:cNvSpPr txBox="1"/>
            <p:nvPr/>
          </p:nvSpPr>
          <p:spPr bwMode="gray">
            <a:xfrm>
              <a:off x="6102897" y="411510"/>
              <a:ext cx="197295" cy="316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2400" b="1" dirty="0" smtClean="0"/>
                <a:t>+</a:t>
              </a:r>
              <a:endParaRPr lang="de-DE" sz="1400" b="1" dirty="0" smtClean="0"/>
            </a:p>
          </p:txBody>
        </p:sp>
      </p:grpSp>
      <p:sp>
        <p:nvSpPr>
          <p:cNvPr id="11" name="Textfeld 10"/>
          <p:cNvSpPr txBox="1"/>
          <p:nvPr/>
        </p:nvSpPr>
        <p:spPr bwMode="gray">
          <a:xfrm>
            <a:off x="995671" y="1923678"/>
            <a:ext cx="5592553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180000" tIns="108000" rIns="108000" bIns="10800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root@192.168.100.11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network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root@192.168.100.21</a:t>
            </a:r>
            <a:endParaRPr lang="de-DE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compute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root@192.168.100.31</a:t>
            </a:r>
            <a:endParaRPr lang="de-DE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root@192.168.100.32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objectstorage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root@192.168.100.41</a:t>
            </a:r>
            <a:endParaRPr lang="de-DE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root@192.168.100.42</a:t>
            </a:r>
            <a:endParaRPr lang="de-DE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de-DE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981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02_install_and_configure_the_controller_node_components.yml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12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OpenStack Installation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5220072" y="169998"/>
            <a:ext cx="2196729" cy="814275"/>
            <a:chOff x="5220072" y="169998"/>
            <a:chExt cx="2196729" cy="814275"/>
          </a:xfrm>
        </p:grpSpPr>
        <p:pic>
          <p:nvPicPr>
            <p:cNvPr id="8" name="Picture 2" descr="C:\Users\Johannes\Studium\LV Repositories\MPOS2015-pres\images\os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04811"/>
              <a:ext cx="779463" cy="77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Johannes\Studium\LV Repositories\MPOS2015-pres\images\AnsibleLogo_transparent_we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4126" y="169998"/>
              <a:ext cx="1022675" cy="808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feld 9"/>
            <p:cNvSpPr txBox="1"/>
            <p:nvPr/>
          </p:nvSpPr>
          <p:spPr bwMode="gray">
            <a:xfrm>
              <a:off x="6102897" y="411510"/>
              <a:ext cx="197295" cy="316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2400" b="1" dirty="0" smtClean="0"/>
                <a:t>+</a:t>
              </a:r>
              <a:endParaRPr lang="de-DE" sz="1400" b="1" dirty="0" smtClean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0" y="1635646"/>
            <a:ext cx="7332294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698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13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OpenStack </a:t>
            </a:r>
            <a:r>
              <a:rPr lang="en-US" dirty="0" smtClean="0"/>
              <a:t>Installation</a:t>
            </a:r>
            <a:br>
              <a:rPr lang="en-US" dirty="0" smtClean="0"/>
            </a:br>
            <a:r>
              <a:rPr lang="en-US" sz="1400" dirty="0" err="1" smtClean="0"/>
              <a:t>Ansible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 bwMode="gray">
          <a:xfrm>
            <a:off x="251520" y="1203821"/>
            <a:ext cx="6624735" cy="3672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180000" tIns="108000" rIns="108000" bIns="10800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Installation took 15m 28s.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To use the Horizon Web interface visit </a:t>
            </a:r>
            <a:r>
              <a:rPr lang="en-US" sz="1200" u="sng" dirty="0">
                <a:latin typeface="Consolas" panose="020B0609020204030204" pitchFamily="49" charset="0"/>
                <a:cs typeface="Consolas" panose="020B0609020204030204" pitchFamily="49" charset="0"/>
              </a:rPr>
              <a:t>http://controller/horizon/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Logins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are 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user: "demo" password: "demo"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user: "admin" password: "admin"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as specified in the configuration.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To use SSH execute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ubuntu@compute1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ubuntu@compute2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ubuntu@controller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ubuntu@network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ubuntu@object1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ubuntu@object2</a:t>
            </a:r>
          </a:p>
        </p:txBody>
      </p:sp>
    </p:spTree>
    <p:extLst>
      <p:ext uri="{BB962C8B-B14F-4D97-AF65-F5344CB8AC3E}">
        <p14:creationId xmlns:p14="http://schemas.microsoft.com/office/powerpoint/2010/main" val="2037389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 smtClean="0"/>
              <a:t>Full installation in 10-20 minutes</a:t>
            </a:r>
          </a:p>
          <a:p>
            <a:endParaRPr lang="en-US" dirty="0"/>
          </a:p>
          <a:p>
            <a:r>
              <a:rPr lang="en-US" dirty="0" smtClean="0"/>
              <a:t>Snapshot and restore all virtual nodes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Package versions can be frozen to allow installing the same set up</a:t>
            </a:r>
          </a:p>
          <a:p>
            <a:endParaRPr lang="en-US" noProof="0" dirty="0" smtClean="0"/>
          </a:p>
          <a:p>
            <a:r>
              <a:rPr lang="en-US" noProof="0" dirty="0" smtClean="0"/>
              <a:t>“Light” setup runs on normal (</a:t>
            </a:r>
            <a:r>
              <a:rPr lang="en-US" dirty="0"/>
              <a:t>8</a:t>
            </a:r>
            <a:r>
              <a:rPr lang="en-US" noProof="0" dirty="0" smtClean="0"/>
              <a:t> GB RAM, </a:t>
            </a:r>
            <a:r>
              <a:rPr lang="en-US" dirty="0"/>
              <a:t>q</a:t>
            </a:r>
            <a:r>
              <a:rPr lang="en-US" noProof="0" dirty="0" err="1" smtClean="0"/>
              <a:t>uadcore</a:t>
            </a:r>
            <a:r>
              <a:rPr lang="en-US" noProof="0" dirty="0" smtClean="0"/>
              <a:t>) workstation</a:t>
            </a:r>
          </a:p>
          <a:p>
            <a:endParaRPr lang="en-US" dirty="0"/>
          </a:p>
          <a:p>
            <a:r>
              <a:rPr lang="en-US" noProof="0" dirty="0" smtClean="0"/>
              <a:t>Full  setup (2 compute and 2 Swift nodes) on 64 GB RAM, 16 Core workstation</a:t>
            </a:r>
          </a:p>
          <a:p>
            <a:endParaRPr lang="en-US" noProof="0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14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OpenStack Installation</a:t>
            </a:r>
            <a:br>
              <a:rPr lang="en-US" dirty="0"/>
            </a:br>
            <a:r>
              <a:rPr lang="en-US" sz="1400" dirty="0" smtClean="0"/>
              <a:t>Results</a:t>
            </a:r>
            <a:endParaRPr lang="en-US" noProof="0" dirty="0"/>
          </a:p>
        </p:txBody>
      </p:sp>
      <p:pic>
        <p:nvPicPr>
          <p:cNvPr id="7" name="Picture 2" descr="D:\Studium\LV Repositories\mpos2015-pres\images\architectu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672" y="1239837"/>
            <a:ext cx="2408344" cy="183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70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noProof="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noProof="0" dirty="0" smtClean="0"/>
              <a:t>Experiments </a:t>
            </a:r>
            <a:r>
              <a:rPr lang="en-US" noProof="0" dirty="0" smtClean="0"/>
              <a:t>vs Tests?</a:t>
            </a:r>
          </a:p>
          <a:p>
            <a:pPr lvl="1"/>
            <a:r>
              <a:rPr lang="en-US" noProof="0" dirty="0" smtClean="0"/>
              <a:t>Tests have a clear success/failure condition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Experiment contains</a:t>
            </a:r>
          </a:p>
          <a:p>
            <a:pPr lvl="1"/>
            <a:r>
              <a:rPr lang="en-US" noProof="0" dirty="0" smtClean="0"/>
              <a:t>Where and how do we trigger a fault?</a:t>
            </a:r>
          </a:p>
          <a:p>
            <a:pPr lvl="1"/>
            <a:r>
              <a:rPr lang="en-US" noProof="0" dirty="0" smtClean="0"/>
              <a:t>How can we observe resulting failures</a:t>
            </a:r>
          </a:p>
          <a:p>
            <a:pPr lvl="1"/>
            <a:endParaRPr lang="en-US" noProof="0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noProof="0" dirty="0" smtClean="0"/>
          </a:p>
          <a:p>
            <a:pPr lvl="1"/>
            <a:endParaRPr lang="en-US" noProof="0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15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Experiments on OpenStack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0607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noProof="0" dirty="0" smtClean="0"/>
          </a:p>
          <a:p>
            <a:r>
              <a:rPr lang="en-US" noProof="0" dirty="0" smtClean="0"/>
              <a:t>Scripted using bash and </a:t>
            </a:r>
            <a:r>
              <a:rPr lang="en-US" noProof="0" dirty="0" err="1" smtClean="0"/>
              <a:t>Ansible</a:t>
            </a:r>
            <a:endParaRPr lang="en-US" noProof="0" dirty="0" smtClean="0"/>
          </a:p>
          <a:p>
            <a:r>
              <a:rPr lang="en-US" noProof="0" dirty="0" smtClean="0"/>
              <a:t>Data about cluster available from installation configuration</a:t>
            </a:r>
          </a:p>
          <a:p>
            <a:endParaRPr lang="en-US" noProof="0" dirty="0" smtClean="0"/>
          </a:p>
          <a:p>
            <a:r>
              <a:rPr lang="en-US" noProof="0" dirty="0" smtClean="0"/>
              <a:t>Stages</a:t>
            </a:r>
          </a:p>
          <a:p>
            <a:pPr lvl="1"/>
            <a:r>
              <a:rPr lang="en-US" noProof="0" dirty="0" smtClean="0"/>
              <a:t>Setup</a:t>
            </a:r>
          </a:p>
          <a:p>
            <a:pPr lvl="1"/>
            <a:r>
              <a:rPr lang="en-US" noProof="0" dirty="0" smtClean="0"/>
              <a:t>Observe</a:t>
            </a:r>
          </a:p>
          <a:p>
            <a:pPr lvl="1"/>
            <a:r>
              <a:rPr lang="en-US" noProof="0" dirty="0" smtClean="0"/>
              <a:t>Break</a:t>
            </a:r>
          </a:p>
          <a:p>
            <a:pPr lvl="1"/>
            <a:r>
              <a:rPr lang="en-US" noProof="0" dirty="0" smtClean="0"/>
              <a:t>Observe</a:t>
            </a:r>
          </a:p>
          <a:p>
            <a:pPr lvl="1"/>
            <a:r>
              <a:rPr lang="en-US" noProof="0" dirty="0" smtClean="0"/>
              <a:t>(Heal)</a:t>
            </a:r>
          </a:p>
          <a:p>
            <a:pPr lvl="1"/>
            <a:r>
              <a:rPr lang="en-US" noProof="0" dirty="0" smtClean="0"/>
              <a:t>(Observe)</a:t>
            </a:r>
          </a:p>
          <a:p>
            <a:pPr lvl="1"/>
            <a:endParaRPr lang="en-US" noProof="0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16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Running Experiments on OpenStack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7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Keystone: Authentication Service</a:t>
            </a:r>
          </a:p>
          <a:p>
            <a:endParaRPr lang="en-US" noProof="0" dirty="0"/>
          </a:p>
          <a:p>
            <a:r>
              <a:rPr lang="en-US" dirty="0" smtClean="0"/>
              <a:t>Authenticates Users, manages their permissions</a:t>
            </a:r>
          </a:p>
          <a:p>
            <a:r>
              <a:rPr lang="en-US" dirty="0" smtClean="0"/>
              <a:t>Authenticates actions using/between services</a:t>
            </a:r>
          </a:p>
          <a:p>
            <a:endParaRPr lang="en-US" dirty="0"/>
          </a:p>
          <a:p>
            <a:r>
              <a:rPr lang="en-US" dirty="0" smtClean="0"/>
              <a:t>Tokens: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reated by users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arry a subset of their permissions</a:t>
            </a:r>
          </a:p>
          <a:p>
            <a:pPr lvl="1"/>
            <a:r>
              <a:rPr lang="en-US" dirty="0" smtClean="0"/>
              <a:t>are passed with API requests</a:t>
            </a:r>
          </a:p>
          <a:p>
            <a:pPr lvl="1"/>
            <a:r>
              <a:rPr lang="en-US" dirty="0" smtClean="0"/>
              <a:t>can be used by services to authenticate actions against other APIs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17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Keystone Tokens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6571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2400312" y="1239837"/>
            <a:ext cx="4835515" cy="3563938"/>
          </a:xfrm>
        </p:spPr>
        <p:txBody>
          <a:bodyPr/>
          <a:lstStyle/>
          <a:p>
            <a:endParaRPr lang="en-US" noProof="0" dirty="0" smtClean="0"/>
          </a:p>
          <a:p>
            <a:endParaRPr lang="en-US" noProof="0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18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Experiment: Keystone Tokens</a:t>
            </a:r>
            <a:endParaRPr lang="en-US" noProof="0" dirty="0"/>
          </a:p>
        </p:txBody>
      </p:sp>
      <p:sp>
        <p:nvSpPr>
          <p:cNvPr id="7" name="Textfeld 10"/>
          <p:cNvSpPr txBox="1"/>
          <p:nvPr/>
        </p:nvSpPr>
        <p:spPr bwMode="gray">
          <a:xfrm>
            <a:off x="2699792" y="1239837"/>
            <a:ext cx="4717009" cy="3420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180000" tIns="108000" rIns="108000" bIns="108000" rtlCol="0">
            <a:noAutofit/>
          </a:bodyPr>
          <a:lstStyle/>
          <a:p>
            <a:pPr>
              <a:buClr>
                <a:schemeClr val="accent1"/>
              </a:buClr>
              <a:buSzPct val="90000"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SETUP</a:t>
            </a:r>
          </a:p>
          <a:p>
            <a:pPr>
              <a:buClr>
                <a:schemeClr val="accent1"/>
              </a:buClr>
              <a:buSzPct val="90000"/>
            </a:pP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- on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Keystone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accent1"/>
              </a:buClr>
              <a:buSzPct val="90000"/>
            </a:pPr>
            <a:endParaRPr lang="de-DE" sz="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accent1"/>
              </a:buClr>
              <a:buSzPct val="90000"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Running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checks</a:t>
            </a:r>
            <a:endParaRPr lang="de-DE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accent1"/>
              </a:buClr>
              <a:buSzPct val="90000"/>
            </a:pP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attempting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de-DE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OK</a:t>
            </a:r>
            <a:r>
              <a:rPr lang="de-DE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 Token </a:t>
            </a:r>
            <a:r>
              <a:rPr lang="de-DE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</a:t>
            </a:r>
            <a:r>
              <a:rPr lang="de-DE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buClr>
                <a:schemeClr val="accent1"/>
              </a:buClr>
              <a:buSzPct val="90000"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de-DE" sz="1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36e737434cc446a7a3d9ab95e9746cb9</a:t>
            </a:r>
          </a:p>
          <a:p>
            <a:pPr>
              <a:buClr>
                <a:schemeClr val="accent1"/>
              </a:buClr>
              <a:buSzPct val="90000"/>
            </a:pPr>
            <a:endParaRPr lang="de-DE" sz="12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accent1"/>
              </a:buClr>
              <a:buSzPct val="90000"/>
            </a:pP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* CREATING FAULT</a:t>
            </a:r>
          </a:p>
          <a:p>
            <a:pPr>
              <a:buClr>
                <a:schemeClr val="accent1"/>
              </a:buClr>
              <a:buSzPct val="90000"/>
            </a:pP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-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flushing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memcache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on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endParaRPr lang="de-DE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accent1"/>
              </a:buClr>
              <a:buSzPct val="90000"/>
            </a:pPr>
            <a:endParaRPr lang="de-DE" sz="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accent1"/>
              </a:buClr>
              <a:buSzPct val="90000"/>
            </a:pP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Running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checks</a:t>
            </a:r>
            <a:endParaRPr lang="de-DE" sz="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accent1"/>
              </a:buClr>
              <a:buSzPct val="90000"/>
            </a:pP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-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attempting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de-DE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ERROR! </a:t>
            </a:r>
            <a:r>
              <a:rPr lang="de-DE" sz="12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de-DE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de-DE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</a:t>
            </a:r>
            <a:r>
              <a:rPr lang="de-DE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buClr>
                <a:schemeClr val="accent1"/>
              </a:buClr>
              <a:buSzPct val="90000"/>
            </a:pPr>
            <a:endParaRPr lang="de-DE" sz="12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2" y="3562453"/>
            <a:ext cx="885131" cy="13862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 bwMode="gray">
          <a:xfrm>
            <a:off x="1062052" y="3889375"/>
            <a:ext cx="914400" cy="4825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 smtClean="0"/>
              <a:t>Controller </a:t>
            </a:r>
          </a:p>
          <a:p>
            <a:pPr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 smtClean="0"/>
              <a:t>(VM)</a:t>
            </a:r>
            <a:endParaRPr lang="en-GB" sz="1200" dirty="0" err="1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1390544"/>
            <a:ext cx="1048297" cy="121235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 bwMode="gray">
          <a:xfrm>
            <a:off x="1005618" y="163564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 smtClean="0"/>
              <a:t>Experiment</a:t>
            </a:r>
          </a:p>
          <a:p>
            <a:pPr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 smtClean="0"/>
              <a:t>Script</a:t>
            </a:r>
            <a:endParaRPr lang="en-GB" sz="1200" dirty="0" err="1" smtClean="0"/>
          </a:p>
        </p:txBody>
      </p:sp>
      <p:cxnSp>
        <p:nvCxnSpPr>
          <p:cNvPr id="9" name="Straight Arrow Connector 8"/>
          <p:cNvCxnSpPr/>
          <p:nvPr/>
        </p:nvCxnSpPr>
        <p:spPr bwMode="gray">
          <a:xfrm>
            <a:off x="179512" y="2550046"/>
            <a:ext cx="0" cy="11018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 bwMode="gray">
          <a:xfrm>
            <a:off x="175348" y="2590440"/>
            <a:ext cx="1692944" cy="1981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 smtClean="0">
                <a:solidFill>
                  <a:srgbClr val="C00000"/>
                </a:solidFill>
              </a:rPr>
              <a:t>USER:PASS. Token?</a:t>
            </a:r>
            <a:endParaRPr lang="en-GB" sz="1200" dirty="0" err="1" smtClean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gray">
          <a:xfrm flipV="1">
            <a:off x="899592" y="2550046"/>
            <a:ext cx="0" cy="110182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gray">
          <a:xfrm>
            <a:off x="564620" y="3323616"/>
            <a:ext cx="914400" cy="1751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e67a365…</a:t>
            </a:r>
            <a:endParaRPr lang="en-GB" sz="1200" dirty="0" err="1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gray">
          <a:xfrm>
            <a:off x="195108" y="2667062"/>
            <a:ext cx="1692944" cy="1981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 smtClean="0">
                <a:solidFill>
                  <a:srgbClr val="C00000"/>
                </a:solidFill>
              </a:rPr>
              <a:t>e67a365… </a:t>
            </a:r>
            <a:r>
              <a:rPr lang="de-DE" sz="1200" dirty="0" err="1" smtClean="0">
                <a:solidFill>
                  <a:srgbClr val="C00000"/>
                </a:solidFill>
              </a:rPr>
              <a:t>Subtoken</a:t>
            </a:r>
            <a:r>
              <a:rPr lang="de-DE" sz="1200" dirty="0" smtClean="0">
                <a:solidFill>
                  <a:srgbClr val="C00000"/>
                </a:solidFill>
              </a:rPr>
              <a:t>?</a:t>
            </a:r>
            <a:endParaRPr lang="en-GB" sz="1200" dirty="0" err="1" smtClean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gray">
          <a:xfrm>
            <a:off x="555847" y="3267879"/>
            <a:ext cx="914400" cy="1751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36e7374</a:t>
            </a:r>
            <a:r>
              <a:rPr lang="de-DE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GB" sz="1200" dirty="0" err="1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 bwMode="gray">
          <a:xfrm>
            <a:off x="1454985" y="2562083"/>
            <a:ext cx="5954296" cy="11856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GB" sz="1200" dirty="0" smtClean="0">
                <a:solidFill>
                  <a:schemeClr val="tx1"/>
                </a:solidFill>
              </a:rPr>
              <a:t>“</a:t>
            </a:r>
            <a:r>
              <a:rPr lang="en-GB" sz="1200" dirty="0" err="1" smtClean="0">
                <a:solidFill>
                  <a:schemeClr val="tx1"/>
                </a:solidFill>
              </a:rPr>
              <a:t>Memcached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>
                <a:solidFill>
                  <a:schemeClr val="tx1"/>
                </a:solidFill>
              </a:rPr>
              <a:t>is an </a:t>
            </a:r>
            <a:r>
              <a:rPr lang="en-GB" sz="1200" i="1" dirty="0" smtClean="0">
                <a:solidFill>
                  <a:schemeClr val="tx1"/>
                </a:solidFill>
              </a:rPr>
              <a:t>in-memory</a:t>
            </a:r>
            <a:r>
              <a:rPr lang="en-GB" sz="1200" dirty="0" smtClean="0">
                <a:solidFill>
                  <a:schemeClr val="tx1"/>
                </a:solidFill>
              </a:rPr>
              <a:t> key-value </a:t>
            </a:r>
            <a:r>
              <a:rPr lang="en-GB" sz="1200" dirty="0">
                <a:solidFill>
                  <a:schemeClr val="tx1"/>
                </a:solidFill>
              </a:rPr>
              <a:t>store for small chunks of arbitrary </a:t>
            </a:r>
            <a:r>
              <a:rPr lang="en-GB" sz="1200" dirty="0" smtClean="0">
                <a:solidFill>
                  <a:schemeClr val="tx1"/>
                </a:solidFill>
              </a:rPr>
              <a:t>data </a:t>
            </a:r>
            <a:r>
              <a:rPr lang="en-GB" sz="1200" dirty="0">
                <a:solidFill>
                  <a:schemeClr val="tx1"/>
                </a:solidFill>
              </a:rPr>
              <a:t>(strings, objects) from results of database calls, API calls, or page rendering</a:t>
            </a:r>
            <a:r>
              <a:rPr lang="en-GB" sz="1200" dirty="0" smtClean="0">
                <a:solidFill>
                  <a:schemeClr val="tx1"/>
                </a:solidFill>
              </a:rPr>
              <a:t>.”</a:t>
            </a:r>
          </a:p>
          <a:p>
            <a:pPr lvl="2" algn="r">
              <a:spcBef>
                <a:spcPts val="300"/>
              </a:spcBef>
              <a:spcAft>
                <a:spcPts val="300"/>
              </a:spcAft>
            </a:pPr>
            <a:r>
              <a:rPr lang="de-DE" sz="800" b="1" dirty="0">
                <a:solidFill>
                  <a:schemeClr val="tx1"/>
                </a:solidFill>
              </a:rPr>
              <a:t>http://memcached.org</a:t>
            </a:r>
            <a:r>
              <a:rPr lang="de-DE" sz="800" b="1" dirty="0" smtClean="0">
                <a:solidFill>
                  <a:schemeClr val="tx1"/>
                </a:solidFill>
              </a:rPr>
              <a:t>/</a:t>
            </a:r>
            <a:endParaRPr lang="de-DE" sz="800" b="1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" t="3076" r="85633" b="23932"/>
          <a:stretch/>
        </p:blipFill>
        <p:spPr>
          <a:xfrm>
            <a:off x="1722623" y="2855756"/>
            <a:ext cx="575857" cy="620154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 bwMode="gray">
          <a:xfrm flipV="1">
            <a:off x="827584" y="2550046"/>
            <a:ext cx="0" cy="11018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ightning Bolt 25"/>
          <p:cNvSpPr/>
          <p:nvPr/>
        </p:nvSpPr>
        <p:spPr bwMode="gray">
          <a:xfrm>
            <a:off x="705076" y="2893528"/>
            <a:ext cx="320628" cy="360040"/>
          </a:xfrm>
          <a:prstGeom prst="lightningBol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200" b="1" dirty="0" err="1" smtClean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gray">
          <a:xfrm flipV="1">
            <a:off x="868349" y="2518357"/>
            <a:ext cx="8645" cy="11335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93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09877E-6 L -0.11059 0.3185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8" y="1592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4" grpId="0"/>
      <p:bldP spid="14" grpId="1"/>
      <p:bldP spid="21" grpId="0"/>
      <p:bldP spid="21" grpId="1"/>
      <p:bldP spid="22" grpId="0"/>
      <p:bldP spid="22" grpId="1"/>
      <p:bldP spid="24" grpId="0" animBg="1"/>
      <p:bldP spid="24" grpId="1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 smtClean="0"/>
              <a:t>Simple </a:t>
            </a:r>
            <a:r>
              <a:rPr lang="en-US" sz="1600" dirty="0" smtClean="0"/>
              <a:t>all-in-one virtualized cluster setup of </a:t>
            </a:r>
            <a:r>
              <a:rPr lang="en-US" sz="1600" dirty="0" smtClean="0"/>
              <a:t>OpenStack</a:t>
            </a:r>
            <a:endParaRPr lang="en-US" sz="16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 smtClean="0"/>
              <a:t>Framework for reproducible experiments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Our Code is on </a:t>
            </a:r>
            <a:r>
              <a:rPr lang="en-US" dirty="0" err="1" smtClean="0"/>
              <a:t>Github</a:t>
            </a:r>
            <a:r>
              <a:rPr lang="en-US" dirty="0" smtClean="0"/>
              <a:t>!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git.io/vlu6Y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19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Dependable Cloud Computing with OpenStack</a:t>
            </a:r>
          </a:p>
        </p:txBody>
      </p:sp>
    </p:spTree>
    <p:extLst>
      <p:ext uri="{BB962C8B-B14F-4D97-AF65-F5344CB8AC3E}">
        <p14:creationId xmlns:p14="http://schemas.microsoft.com/office/powerpoint/2010/main" val="1541333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noProof="0" dirty="0" smtClean="0"/>
          </a:p>
          <a:p>
            <a:r>
              <a:rPr lang="en-US" b="1" noProof="0" dirty="0" smtClean="0"/>
              <a:t>Mission:</a:t>
            </a:r>
            <a:r>
              <a:rPr lang="en-US" noProof="0" dirty="0" smtClean="0"/>
              <a:t> Create an OpenStack in the Box</a:t>
            </a:r>
          </a:p>
          <a:p>
            <a:endParaRPr lang="en-US" b="1" noProof="0" smtClean="0"/>
          </a:p>
          <a:p>
            <a:r>
              <a:rPr lang="en-US" b="1" noProof="0" smtClean="0"/>
              <a:t>Goal</a:t>
            </a:r>
            <a:r>
              <a:rPr lang="en-US" b="1" noProof="0" dirty="0" smtClean="0"/>
              <a:t>: </a:t>
            </a:r>
            <a:r>
              <a:rPr lang="en-US" dirty="0" smtClean="0"/>
              <a:t>Create an </a:t>
            </a:r>
            <a:r>
              <a:rPr lang="en-US" noProof="0" dirty="0" smtClean="0"/>
              <a:t>OpenStack system for evaluation the dependability of fault tolerance mechanisms in OpenStack</a:t>
            </a:r>
          </a:p>
          <a:p>
            <a:pPr marL="0" indent="0">
              <a:buNone/>
            </a:pPr>
            <a:endParaRPr lang="en-US" b="1" noProof="0" dirty="0" smtClean="0"/>
          </a:p>
          <a:p>
            <a:endParaRPr lang="en-US" b="1" noProof="0" dirty="0" smtClean="0"/>
          </a:p>
          <a:p>
            <a:r>
              <a:rPr lang="en-US" b="1" noProof="0" dirty="0" smtClean="0"/>
              <a:t>2 Main Tasks:</a:t>
            </a:r>
          </a:p>
          <a:p>
            <a:pPr marL="521925" lvl="1" indent="-342900">
              <a:buFont typeface="+mj-lt"/>
              <a:buAutoNum type="arabicPeriod"/>
            </a:pPr>
            <a:r>
              <a:rPr lang="en-US" noProof="0" dirty="0" smtClean="0"/>
              <a:t>Reproducible environment with OpenStack system</a:t>
            </a:r>
          </a:p>
          <a:p>
            <a:pPr marL="521925" lvl="1" indent="-342900">
              <a:buFont typeface="+mj-lt"/>
              <a:buAutoNum type="arabicPeriod"/>
            </a:pPr>
            <a:r>
              <a:rPr lang="en-US" noProof="0" dirty="0" smtClean="0"/>
              <a:t>Experiments for testing the dependability of OpenStack</a:t>
            </a:r>
          </a:p>
          <a:p>
            <a:pPr marL="179025" lvl="1" indent="0">
              <a:buNone/>
            </a:pPr>
            <a:endParaRPr lang="en-US" noProof="0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Dependable Cloud Computing with OpenStack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7564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 err="1" smtClean="0"/>
              <a:t>Wie</a:t>
            </a:r>
            <a:r>
              <a:rPr lang="en-US" noProof="0" dirty="0" smtClean="0"/>
              <a:t> und Wo </a:t>
            </a:r>
            <a:r>
              <a:rPr lang="en-US" noProof="0" dirty="0" err="1" smtClean="0"/>
              <a:t>wird</a:t>
            </a:r>
            <a:r>
              <a:rPr lang="en-US" noProof="0" dirty="0" smtClean="0"/>
              <a:t> der </a:t>
            </a:r>
            <a:r>
              <a:rPr lang="en-US" noProof="0" dirty="0" err="1" smtClean="0"/>
              <a:t>Fehler</a:t>
            </a:r>
            <a:r>
              <a:rPr lang="en-US" noProof="0" dirty="0" smtClean="0"/>
              <a:t> </a:t>
            </a:r>
            <a:r>
              <a:rPr lang="en-US" noProof="0" dirty="0" err="1" smtClean="0"/>
              <a:t>ausgelöst</a:t>
            </a:r>
            <a:r>
              <a:rPr lang="en-US" noProof="0" dirty="0" smtClean="0"/>
              <a:t>?</a:t>
            </a:r>
          </a:p>
          <a:p>
            <a:pPr lvl="1"/>
            <a:r>
              <a:rPr lang="en-US" noProof="0" dirty="0" smtClean="0"/>
              <a:t>Management Network Interface auf Control Node auf down </a:t>
            </a:r>
            <a:r>
              <a:rPr lang="en-US" noProof="0" dirty="0" err="1" smtClean="0"/>
              <a:t>setzen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Ergebnis</a:t>
            </a:r>
            <a:r>
              <a:rPr lang="en-US" noProof="0" dirty="0" smtClean="0"/>
              <a:t> </a:t>
            </a:r>
            <a:r>
              <a:rPr lang="en-US" noProof="0" dirty="0" err="1" smtClean="0"/>
              <a:t>beobachten</a:t>
            </a:r>
            <a:r>
              <a:rPr lang="en-US" noProof="0" dirty="0" smtClean="0"/>
              <a:t>, </a:t>
            </a:r>
            <a:r>
              <a:rPr lang="en-US" noProof="0" dirty="0" err="1" smtClean="0"/>
              <a:t>danach</a:t>
            </a:r>
            <a:r>
              <a:rPr lang="en-US" noProof="0" dirty="0" smtClean="0"/>
              <a:t> Compute Node </a:t>
            </a:r>
            <a:r>
              <a:rPr lang="en-US" noProof="0" dirty="0" err="1" smtClean="0"/>
              <a:t>abschalten</a:t>
            </a:r>
            <a:r>
              <a:rPr lang="en-US" noProof="0" dirty="0" smtClean="0"/>
              <a:t>, </a:t>
            </a:r>
            <a:r>
              <a:rPr lang="en-US" noProof="0" dirty="0" err="1" smtClean="0"/>
              <a:t>beobachten</a:t>
            </a:r>
            <a:endParaRPr lang="en-US" noProof="0" dirty="0" smtClean="0"/>
          </a:p>
          <a:p>
            <a:r>
              <a:rPr lang="en-US" noProof="0" dirty="0" err="1" smtClean="0"/>
              <a:t>Wie</a:t>
            </a:r>
            <a:r>
              <a:rPr lang="en-US" noProof="0" dirty="0" smtClean="0"/>
              <a:t> </a:t>
            </a:r>
            <a:r>
              <a:rPr lang="en-US" noProof="0" dirty="0" err="1" smtClean="0"/>
              <a:t>kann</a:t>
            </a:r>
            <a:r>
              <a:rPr lang="en-US" noProof="0" dirty="0" smtClean="0"/>
              <a:t> der </a:t>
            </a:r>
            <a:r>
              <a:rPr lang="en-US" noProof="0" dirty="0" err="1" smtClean="0"/>
              <a:t>Fehler</a:t>
            </a:r>
            <a:r>
              <a:rPr lang="en-US" noProof="0" dirty="0" smtClean="0"/>
              <a:t> </a:t>
            </a:r>
            <a:r>
              <a:rPr lang="en-US" noProof="0" dirty="0" err="1" smtClean="0"/>
              <a:t>beobachtet</a:t>
            </a:r>
            <a:r>
              <a:rPr lang="en-US" noProof="0" dirty="0" smtClean="0"/>
              <a:t> </a:t>
            </a:r>
            <a:r>
              <a:rPr lang="en-US" noProof="0" dirty="0" err="1" smtClean="0"/>
              <a:t>werden</a:t>
            </a:r>
            <a:r>
              <a:rPr lang="en-US" noProof="0" dirty="0" smtClean="0"/>
              <a:t>?</a:t>
            </a:r>
          </a:p>
          <a:p>
            <a:pPr lvl="1"/>
            <a:r>
              <a:rPr lang="en-US" noProof="0" dirty="0" smtClean="0"/>
              <a:t>Auf </a:t>
            </a:r>
            <a:r>
              <a:rPr lang="en-US" noProof="0" dirty="0" err="1" smtClean="0"/>
              <a:t>dem</a:t>
            </a:r>
            <a:r>
              <a:rPr lang="en-US" noProof="0" dirty="0" smtClean="0"/>
              <a:t> Control Node </a:t>
            </a:r>
            <a:r>
              <a:rPr lang="en-US" noProof="0" dirty="0" err="1" smtClean="0"/>
              <a:t>bzw</a:t>
            </a:r>
            <a:r>
              <a:rPr lang="en-US" noProof="0" dirty="0" smtClean="0"/>
              <a:t>. Horizon </a:t>
            </a:r>
            <a:r>
              <a:rPr lang="en-US" noProof="0" dirty="0" err="1" smtClean="0"/>
              <a:t>wird</a:t>
            </a:r>
            <a:r>
              <a:rPr lang="en-US" noProof="0" dirty="0" smtClean="0"/>
              <a:t> </a:t>
            </a:r>
          </a:p>
          <a:p>
            <a:pPr lvl="2"/>
            <a:r>
              <a:rPr lang="en-US" noProof="0" dirty="0" err="1" smtClean="0"/>
              <a:t>eine</a:t>
            </a:r>
            <a:r>
              <a:rPr lang="en-US" noProof="0" dirty="0" smtClean="0"/>
              <a:t> </a:t>
            </a:r>
            <a:r>
              <a:rPr lang="en-US" noProof="0" dirty="0" err="1" smtClean="0"/>
              <a:t>vor</a:t>
            </a:r>
            <a:r>
              <a:rPr lang="en-US" noProof="0" dirty="0" smtClean="0"/>
              <a:t> </a:t>
            </a:r>
            <a:r>
              <a:rPr lang="en-US" noProof="0" dirty="0" err="1" smtClean="0"/>
              <a:t>dem</a:t>
            </a:r>
            <a:r>
              <a:rPr lang="en-US" noProof="0" dirty="0" smtClean="0"/>
              <a:t> </a:t>
            </a:r>
            <a:r>
              <a:rPr lang="en-US" noProof="0" dirty="0" err="1" smtClean="0"/>
              <a:t>Fehler</a:t>
            </a:r>
            <a:r>
              <a:rPr lang="en-US" noProof="0" dirty="0" smtClean="0"/>
              <a:t> </a:t>
            </a:r>
            <a:r>
              <a:rPr lang="en-US" noProof="0" dirty="0" err="1" smtClean="0"/>
              <a:t>gestartete</a:t>
            </a:r>
            <a:r>
              <a:rPr lang="en-US" noProof="0" dirty="0" smtClean="0"/>
              <a:t> VM </a:t>
            </a:r>
            <a:r>
              <a:rPr lang="en-US" noProof="0" dirty="0" err="1" smtClean="0"/>
              <a:t>als</a:t>
            </a:r>
            <a:r>
              <a:rPr lang="en-US" noProof="0" dirty="0" smtClean="0"/>
              <a:t> Active </a:t>
            </a:r>
            <a:r>
              <a:rPr lang="en-US" noProof="0" dirty="0" err="1" smtClean="0"/>
              <a:t>angezeigt</a:t>
            </a:r>
            <a:r>
              <a:rPr lang="en-US" noProof="0" dirty="0" smtClean="0"/>
              <a:t>, </a:t>
            </a:r>
            <a:r>
              <a:rPr lang="en-US" noProof="0" dirty="0" err="1" smtClean="0"/>
              <a:t>egal</a:t>
            </a:r>
            <a:r>
              <a:rPr lang="en-US" noProof="0" dirty="0" smtClean="0"/>
              <a:t> </a:t>
            </a:r>
            <a:r>
              <a:rPr lang="en-US" noProof="0" dirty="0" err="1" smtClean="0"/>
              <a:t>ob</a:t>
            </a:r>
            <a:r>
              <a:rPr lang="en-US" noProof="0" dirty="0" smtClean="0"/>
              <a:t> </a:t>
            </a:r>
            <a:r>
              <a:rPr lang="en-US" noProof="0" dirty="0" err="1" smtClean="0"/>
              <a:t>sie</a:t>
            </a:r>
            <a:r>
              <a:rPr lang="en-US" noProof="0" dirty="0" smtClean="0"/>
              <a:t> </a:t>
            </a:r>
            <a:r>
              <a:rPr lang="en-US" noProof="0" dirty="0" err="1" smtClean="0"/>
              <a:t>läuft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nicht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eine</a:t>
            </a:r>
            <a:r>
              <a:rPr lang="en-US" noProof="0" dirty="0" smtClean="0"/>
              <a:t> </a:t>
            </a:r>
            <a:r>
              <a:rPr lang="en-US" noProof="0" dirty="0" err="1" smtClean="0"/>
              <a:t>nach</a:t>
            </a:r>
            <a:r>
              <a:rPr lang="en-US" noProof="0" dirty="0" smtClean="0"/>
              <a:t> </a:t>
            </a:r>
            <a:r>
              <a:rPr lang="en-US" noProof="0" dirty="0" err="1" smtClean="0"/>
              <a:t>dem</a:t>
            </a:r>
            <a:r>
              <a:rPr lang="en-US" noProof="0" dirty="0" smtClean="0"/>
              <a:t> </a:t>
            </a:r>
            <a:r>
              <a:rPr lang="en-US" noProof="0" dirty="0" err="1" smtClean="0"/>
              <a:t>Fehler</a:t>
            </a:r>
            <a:r>
              <a:rPr lang="en-US" noProof="0" dirty="0" smtClean="0"/>
              <a:t> </a:t>
            </a:r>
            <a:r>
              <a:rPr lang="en-US" noProof="0" dirty="0" err="1" smtClean="0"/>
              <a:t>gestartete</a:t>
            </a:r>
            <a:r>
              <a:rPr lang="en-US" noProof="0" dirty="0" smtClean="0"/>
              <a:t> VM </a:t>
            </a:r>
            <a:r>
              <a:rPr lang="en-US" noProof="0" dirty="0" err="1" smtClean="0"/>
              <a:t>wird</a:t>
            </a:r>
            <a:r>
              <a:rPr lang="en-US" noProof="0" dirty="0" smtClean="0"/>
              <a:t> permanent </a:t>
            </a:r>
            <a:r>
              <a:rPr lang="en-US" noProof="0" dirty="0" err="1" smtClean="0"/>
              <a:t>als</a:t>
            </a:r>
            <a:r>
              <a:rPr lang="en-US" noProof="0" dirty="0" smtClean="0"/>
              <a:t> </a:t>
            </a:r>
            <a:r>
              <a:rPr lang="en-US" noProof="0" dirty="0" err="1" smtClean="0"/>
              <a:t>hochfahrend</a:t>
            </a:r>
            <a:r>
              <a:rPr lang="en-US" noProof="0" dirty="0" smtClean="0"/>
              <a:t> </a:t>
            </a:r>
            <a:r>
              <a:rPr lang="en-US" noProof="0" dirty="0" err="1" smtClean="0"/>
              <a:t>angezeigt</a:t>
            </a:r>
            <a:r>
              <a:rPr lang="en-US" noProof="0" dirty="0" smtClean="0"/>
              <a:t> </a:t>
            </a:r>
            <a:r>
              <a:rPr lang="en-US" noProof="0" dirty="0" err="1" smtClean="0"/>
              <a:t>ohne</a:t>
            </a:r>
            <a:r>
              <a:rPr lang="en-US" noProof="0" dirty="0" smtClean="0"/>
              <a:t> </a:t>
            </a:r>
            <a:r>
              <a:rPr lang="en-US" noProof="0" dirty="0" err="1" smtClean="0"/>
              <a:t>eine</a:t>
            </a:r>
            <a:r>
              <a:rPr lang="en-US" noProof="0" dirty="0" smtClean="0"/>
              <a:t> </a:t>
            </a:r>
            <a:r>
              <a:rPr lang="en-US" noProof="0" dirty="0" err="1" smtClean="0"/>
              <a:t>Fehlermeldung</a:t>
            </a:r>
            <a:r>
              <a:rPr lang="en-US" noProof="0" dirty="0" smtClean="0"/>
              <a:t> </a:t>
            </a:r>
            <a:r>
              <a:rPr lang="en-US" noProof="0" dirty="0" err="1" smtClean="0"/>
              <a:t>auszugeben</a:t>
            </a:r>
            <a:r>
              <a:rPr lang="en-US" noProof="0" dirty="0" smtClean="0"/>
              <a:t>.</a:t>
            </a:r>
          </a:p>
          <a:p>
            <a:pPr lvl="2"/>
            <a:endParaRPr lang="en-US" noProof="0" dirty="0" smtClean="0"/>
          </a:p>
          <a:p>
            <a:pPr lvl="2"/>
            <a:endParaRPr lang="en-US" noProof="0" dirty="0" smtClean="0"/>
          </a:p>
          <a:p>
            <a:pPr marL="179025" lvl="1" indent="0">
              <a:buNone/>
            </a:pPr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20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Compute Node </a:t>
            </a:r>
            <a:r>
              <a:rPr lang="en-US" noProof="0" dirty="0" err="1" smtClean="0"/>
              <a:t>nicht</a:t>
            </a:r>
            <a:r>
              <a:rPr lang="en-US" noProof="0" dirty="0" smtClean="0"/>
              <a:t> </a:t>
            </a:r>
            <a:r>
              <a:rPr lang="en-US" noProof="0" dirty="0" err="1" smtClean="0"/>
              <a:t>erreichbar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sz="1400" noProof="0" dirty="0" smtClean="0"/>
              <a:t>Experiment 1</a:t>
            </a:r>
            <a:endParaRPr lang="en-US" noProof="0" dirty="0"/>
          </a:p>
        </p:txBody>
      </p:sp>
      <p:pic>
        <p:nvPicPr>
          <p:cNvPr id="1026" name="Picture 2" descr="C:\Users\Johannes\Studium\LV Repositories\MPOS2015-pres\images\screenshot-ladebalken-horiz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2" y="3697719"/>
            <a:ext cx="7292894" cy="106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 bwMode="gray">
          <a:xfrm>
            <a:off x="4211960" y="3759881"/>
            <a:ext cx="792088" cy="6480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809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21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Compute Node </a:t>
            </a:r>
            <a:r>
              <a:rPr lang="en-US" noProof="0" dirty="0" err="1" smtClean="0"/>
              <a:t>nicht</a:t>
            </a:r>
            <a:r>
              <a:rPr lang="en-US" noProof="0" dirty="0" smtClean="0"/>
              <a:t> </a:t>
            </a:r>
            <a:r>
              <a:rPr lang="en-US" noProof="0" dirty="0" err="1" smtClean="0"/>
              <a:t>erreichbar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sz="1400" noProof="0" dirty="0" smtClean="0"/>
              <a:t>Experiment 1</a:t>
            </a:r>
            <a:endParaRPr lang="en-US" noProof="0" dirty="0"/>
          </a:p>
        </p:txBody>
      </p:sp>
      <p:pic>
        <p:nvPicPr>
          <p:cNvPr id="8" name="Picture 2" descr="C:\Users\Johannes\Studium\LV Repositories\MPOS2015-pres\architectures\archite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66721"/>
            <a:ext cx="5246820" cy="40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Johannes\Studium\LV Repositories\MPOS2015-pres\images\ur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62453"/>
            <a:ext cx="282949" cy="3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ohannes\Studium\LV Repositories\MPOS2015-pres\images\ur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09138"/>
            <a:ext cx="576064" cy="62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660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22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Compute Node </a:t>
            </a:r>
            <a:r>
              <a:rPr lang="en-US" noProof="0" dirty="0" err="1" smtClean="0"/>
              <a:t>nicht</a:t>
            </a:r>
            <a:r>
              <a:rPr lang="en-US" noProof="0" dirty="0" smtClean="0"/>
              <a:t> </a:t>
            </a:r>
            <a:r>
              <a:rPr lang="en-US" noProof="0" dirty="0" err="1" smtClean="0"/>
              <a:t>erreichbar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sz="1400" noProof="0" dirty="0" smtClean="0"/>
              <a:t>Experiment 1</a:t>
            </a:r>
            <a:endParaRPr lang="en-US" noProof="0" dirty="0"/>
          </a:p>
        </p:txBody>
      </p:sp>
      <p:pic>
        <p:nvPicPr>
          <p:cNvPr id="1027" name="Picture 3" descr="C:\Users\Johannes\Studium\LV Repositories\MPOS2015-pres\Propagation Chains\propagation_chain_crashed_mgmt_net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1106134"/>
            <a:ext cx="4536505" cy="405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220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err="1" smtClean="0"/>
              <a:t>Wie</a:t>
            </a:r>
            <a:r>
              <a:rPr lang="en-US" noProof="0" dirty="0" smtClean="0"/>
              <a:t> und Wo </a:t>
            </a:r>
            <a:r>
              <a:rPr lang="en-US" noProof="0" dirty="0" err="1" smtClean="0"/>
              <a:t>wird</a:t>
            </a:r>
            <a:r>
              <a:rPr lang="en-US" noProof="0" dirty="0" smtClean="0"/>
              <a:t> der </a:t>
            </a:r>
            <a:r>
              <a:rPr lang="en-US" noProof="0" dirty="0" err="1" smtClean="0"/>
              <a:t>Fehler</a:t>
            </a:r>
            <a:r>
              <a:rPr lang="en-US" noProof="0" dirty="0" smtClean="0"/>
              <a:t> </a:t>
            </a:r>
            <a:r>
              <a:rPr lang="en-US" noProof="0" dirty="0" err="1" smtClean="0"/>
              <a:t>ausgelöst</a:t>
            </a:r>
            <a:r>
              <a:rPr lang="en-US" noProof="0" dirty="0" smtClean="0"/>
              <a:t>?</a:t>
            </a:r>
          </a:p>
          <a:p>
            <a:pPr lvl="1"/>
            <a:r>
              <a:rPr lang="en-US" noProof="0" dirty="0" smtClean="0"/>
              <a:t>VM Controller Node </a:t>
            </a:r>
            <a:r>
              <a:rPr lang="en-US" noProof="0" dirty="0" err="1" smtClean="0"/>
              <a:t>abschalten</a:t>
            </a:r>
            <a:r>
              <a:rPr lang="en-US" noProof="0" dirty="0" smtClean="0"/>
              <a:t> (</a:t>
            </a:r>
            <a:r>
              <a:rPr lang="en-US" noProof="0" dirty="0" err="1" smtClean="0"/>
              <a:t>Simuliert</a:t>
            </a:r>
            <a:r>
              <a:rPr lang="en-US" noProof="0" dirty="0" smtClean="0"/>
              <a:t> </a:t>
            </a:r>
            <a:r>
              <a:rPr lang="en-US" noProof="0" dirty="0" err="1" smtClean="0"/>
              <a:t>Hardwaredefekt</a:t>
            </a:r>
            <a:r>
              <a:rPr lang="en-US" noProof="0" dirty="0" smtClean="0"/>
              <a:t> etc.)</a:t>
            </a:r>
          </a:p>
          <a:p>
            <a:r>
              <a:rPr lang="en-US" noProof="0" dirty="0" err="1" smtClean="0"/>
              <a:t>Wie</a:t>
            </a:r>
            <a:r>
              <a:rPr lang="en-US" noProof="0" dirty="0" smtClean="0"/>
              <a:t> </a:t>
            </a:r>
            <a:r>
              <a:rPr lang="en-US" noProof="0" dirty="0" err="1" smtClean="0"/>
              <a:t>kann</a:t>
            </a:r>
            <a:r>
              <a:rPr lang="en-US" noProof="0" dirty="0" smtClean="0"/>
              <a:t> der </a:t>
            </a:r>
            <a:r>
              <a:rPr lang="en-US" noProof="0" dirty="0" err="1" smtClean="0"/>
              <a:t>Fehler</a:t>
            </a:r>
            <a:r>
              <a:rPr lang="en-US" noProof="0" dirty="0" smtClean="0"/>
              <a:t> </a:t>
            </a:r>
            <a:r>
              <a:rPr lang="en-US" noProof="0" dirty="0" err="1" smtClean="0"/>
              <a:t>beobachtet</a:t>
            </a:r>
            <a:r>
              <a:rPr lang="en-US" noProof="0" dirty="0" smtClean="0"/>
              <a:t> </a:t>
            </a:r>
            <a:r>
              <a:rPr lang="en-US" noProof="0" dirty="0" err="1" smtClean="0"/>
              <a:t>werden</a:t>
            </a:r>
            <a:r>
              <a:rPr lang="en-US" noProof="0" dirty="0" smtClean="0"/>
              <a:t>?</a:t>
            </a:r>
          </a:p>
          <a:p>
            <a:pPr lvl="1"/>
            <a:r>
              <a:rPr lang="en-US" noProof="0" dirty="0" smtClean="0"/>
              <a:t>Keystone </a:t>
            </a:r>
            <a:r>
              <a:rPr lang="en-US" noProof="0" dirty="0" err="1" smtClean="0"/>
              <a:t>nicht</a:t>
            </a:r>
            <a:r>
              <a:rPr lang="en-US" noProof="0" dirty="0" smtClean="0"/>
              <a:t> </a:t>
            </a:r>
            <a:r>
              <a:rPr lang="en-US" noProof="0" dirty="0" err="1" smtClean="0"/>
              <a:t>mehr</a:t>
            </a:r>
            <a:r>
              <a:rPr lang="en-US" noProof="0" dirty="0" smtClean="0"/>
              <a:t> </a:t>
            </a:r>
            <a:r>
              <a:rPr lang="en-US" noProof="0" dirty="0" err="1" smtClean="0"/>
              <a:t>verfügbar</a:t>
            </a:r>
            <a:endParaRPr lang="en-US" noProof="0" dirty="0" smtClean="0"/>
          </a:p>
          <a:p>
            <a:pPr lvl="1"/>
            <a:r>
              <a:rPr lang="en-US" noProof="0" dirty="0" smtClean="0"/>
              <a:t>APIs </a:t>
            </a:r>
            <a:r>
              <a:rPr lang="en-US" noProof="0" dirty="0" err="1" smtClean="0"/>
              <a:t>nicht</a:t>
            </a:r>
            <a:r>
              <a:rPr lang="en-US" noProof="0" dirty="0" smtClean="0"/>
              <a:t> </a:t>
            </a:r>
            <a:r>
              <a:rPr lang="en-US" noProof="0" dirty="0" err="1" smtClean="0"/>
              <a:t>mehr</a:t>
            </a:r>
            <a:r>
              <a:rPr lang="en-US" noProof="0" dirty="0" smtClean="0"/>
              <a:t> </a:t>
            </a:r>
            <a:r>
              <a:rPr lang="en-US" noProof="0" dirty="0" err="1" smtClean="0"/>
              <a:t>verfügbar</a:t>
            </a:r>
            <a:r>
              <a:rPr lang="en-US" noProof="0" dirty="0" smtClean="0"/>
              <a:t> </a:t>
            </a:r>
          </a:p>
          <a:p>
            <a:pPr lvl="1"/>
            <a:r>
              <a:rPr lang="en-US" noProof="0" dirty="0" err="1" smtClean="0"/>
              <a:t>Virtuelle</a:t>
            </a:r>
            <a:r>
              <a:rPr lang="en-US" noProof="0" dirty="0" smtClean="0"/>
              <a:t> </a:t>
            </a:r>
            <a:r>
              <a:rPr lang="en-US" noProof="0" dirty="0" err="1" smtClean="0"/>
              <a:t>Maschinen</a:t>
            </a:r>
            <a:r>
              <a:rPr lang="en-US" noProof="0" dirty="0" smtClean="0"/>
              <a:t> </a:t>
            </a:r>
            <a:r>
              <a:rPr lang="en-US" noProof="0" dirty="0" err="1" smtClean="0"/>
              <a:t>jedoch</a:t>
            </a:r>
            <a:r>
              <a:rPr lang="en-US" noProof="0" dirty="0" smtClean="0"/>
              <a:t> </a:t>
            </a:r>
            <a:r>
              <a:rPr lang="en-US" noProof="0" dirty="0" err="1" smtClean="0"/>
              <a:t>erreichbar</a:t>
            </a:r>
            <a:r>
              <a:rPr lang="en-US" noProof="0" dirty="0" smtClean="0"/>
              <a:t> und </a:t>
            </a:r>
            <a:r>
              <a:rPr lang="en-US" noProof="0" dirty="0" err="1" smtClean="0"/>
              <a:t>funktionsfähig</a:t>
            </a:r>
            <a:endParaRPr lang="en-US" noProof="0" dirty="0" smtClean="0"/>
          </a:p>
          <a:p>
            <a:pPr lvl="2"/>
            <a:endParaRPr lang="en-US" noProof="0" dirty="0" smtClean="0"/>
          </a:p>
          <a:p>
            <a:pPr lvl="2"/>
            <a:endParaRPr lang="en-US" noProof="0" dirty="0" smtClean="0"/>
          </a:p>
          <a:p>
            <a:pPr marL="179025" lvl="1" indent="0">
              <a:buNone/>
            </a:pPr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23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Ausfall</a:t>
            </a:r>
            <a:r>
              <a:rPr lang="en-US" noProof="0" dirty="0" smtClean="0"/>
              <a:t> des Controller Nodes</a:t>
            </a:r>
            <a:br>
              <a:rPr lang="en-US" noProof="0" dirty="0" smtClean="0"/>
            </a:br>
            <a:r>
              <a:rPr lang="en-US" sz="1400" noProof="0" dirty="0" smtClean="0"/>
              <a:t>Experiment 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7772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err="1" smtClean="0"/>
              <a:t>Wie</a:t>
            </a:r>
            <a:r>
              <a:rPr lang="en-US" noProof="0" dirty="0" smtClean="0"/>
              <a:t> und Wo </a:t>
            </a:r>
            <a:r>
              <a:rPr lang="en-US" noProof="0" dirty="0" err="1" smtClean="0"/>
              <a:t>wird</a:t>
            </a:r>
            <a:r>
              <a:rPr lang="en-US" noProof="0" dirty="0" smtClean="0"/>
              <a:t> der </a:t>
            </a:r>
            <a:r>
              <a:rPr lang="en-US" noProof="0" dirty="0" err="1" smtClean="0"/>
              <a:t>Fehler</a:t>
            </a:r>
            <a:r>
              <a:rPr lang="en-US" noProof="0" dirty="0" smtClean="0"/>
              <a:t> </a:t>
            </a:r>
            <a:r>
              <a:rPr lang="en-US" noProof="0" dirty="0" err="1" smtClean="0"/>
              <a:t>ausgelöst</a:t>
            </a:r>
            <a:r>
              <a:rPr lang="en-US" noProof="0" dirty="0" smtClean="0"/>
              <a:t>?</a:t>
            </a:r>
          </a:p>
          <a:p>
            <a:pPr lvl="1"/>
            <a:r>
              <a:rPr lang="en-US" noProof="0" dirty="0" smtClean="0"/>
              <a:t>Network Node VM </a:t>
            </a:r>
            <a:r>
              <a:rPr lang="en-US" noProof="0" dirty="0" err="1" smtClean="0"/>
              <a:t>abschalten</a:t>
            </a:r>
            <a:endParaRPr lang="en-US" noProof="0" dirty="0" smtClean="0"/>
          </a:p>
          <a:p>
            <a:r>
              <a:rPr lang="en-US" noProof="0" dirty="0" err="1" smtClean="0"/>
              <a:t>Wie</a:t>
            </a:r>
            <a:r>
              <a:rPr lang="en-US" noProof="0" dirty="0" smtClean="0"/>
              <a:t> </a:t>
            </a:r>
            <a:r>
              <a:rPr lang="en-US" noProof="0" dirty="0" err="1" smtClean="0"/>
              <a:t>kann</a:t>
            </a:r>
            <a:r>
              <a:rPr lang="en-US" noProof="0" dirty="0" smtClean="0"/>
              <a:t> der </a:t>
            </a:r>
            <a:r>
              <a:rPr lang="en-US" noProof="0" dirty="0" err="1" smtClean="0"/>
              <a:t>Fehler</a:t>
            </a:r>
            <a:r>
              <a:rPr lang="en-US" noProof="0" dirty="0" smtClean="0"/>
              <a:t> </a:t>
            </a:r>
            <a:r>
              <a:rPr lang="en-US" noProof="0" dirty="0" err="1" smtClean="0"/>
              <a:t>beobachtet</a:t>
            </a:r>
            <a:r>
              <a:rPr lang="en-US" noProof="0" dirty="0" smtClean="0"/>
              <a:t> </a:t>
            </a:r>
            <a:r>
              <a:rPr lang="en-US" noProof="0" dirty="0" err="1" smtClean="0"/>
              <a:t>werden</a:t>
            </a:r>
            <a:r>
              <a:rPr lang="en-US" noProof="0" dirty="0" smtClean="0"/>
              <a:t>?</a:t>
            </a:r>
          </a:p>
          <a:p>
            <a:pPr lvl="1"/>
            <a:r>
              <a:rPr lang="en-US" noProof="0" dirty="0" err="1" smtClean="0"/>
              <a:t>Verbindungen</a:t>
            </a:r>
            <a:r>
              <a:rPr lang="en-US" noProof="0" dirty="0" smtClean="0"/>
              <a:t> </a:t>
            </a:r>
            <a:r>
              <a:rPr lang="en-US" noProof="0" dirty="0" err="1" smtClean="0"/>
              <a:t>zwischen</a:t>
            </a:r>
            <a:r>
              <a:rPr lang="en-US" noProof="0" dirty="0" smtClean="0"/>
              <a:t> VMs </a:t>
            </a:r>
            <a:r>
              <a:rPr lang="en-US" noProof="0" dirty="0" err="1" smtClean="0"/>
              <a:t>unterbrochen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Verbindungen</a:t>
            </a:r>
            <a:r>
              <a:rPr lang="en-US" noProof="0" dirty="0" smtClean="0"/>
              <a:t> </a:t>
            </a:r>
            <a:r>
              <a:rPr lang="en-US" noProof="0" dirty="0" err="1" smtClean="0"/>
              <a:t>zwischen</a:t>
            </a:r>
            <a:r>
              <a:rPr lang="en-US" noProof="0" dirty="0" smtClean="0"/>
              <a:t> VMs und </a:t>
            </a:r>
            <a:r>
              <a:rPr lang="en-US" noProof="0" dirty="0" err="1" smtClean="0"/>
              <a:t>Außenwelt</a:t>
            </a:r>
            <a:r>
              <a:rPr lang="en-US" noProof="0" dirty="0" smtClean="0"/>
              <a:t> </a:t>
            </a:r>
            <a:r>
              <a:rPr lang="en-US" noProof="0" dirty="0" err="1" smtClean="0"/>
              <a:t>unterbrochen</a:t>
            </a:r>
            <a:endParaRPr lang="en-US" noProof="0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24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Ausfall</a:t>
            </a:r>
            <a:r>
              <a:rPr lang="en-US" noProof="0" dirty="0" smtClean="0"/>
              <a:t> der </a:t>
            </a:r>
            <a:r>
              <a:rPr lang="en-US" noProof="0" dirty="0" err="1" smtClean="0"/>
              <a:t>Netzwerk</a:t>
            </a:r>
            <a:r>
              <a:rPr lang="en-US" noProof="0" dirty="0" smtClean="0"/>
              <a:t> Node</a:t>
            </a:r>
            <a:br>
              <a:rPr lang="en-US" noProof="0" dirty="0" smtClean="0"/>
            </a:br>
            <a:r>
              <a:rPr lang="en-US" sz="1400" noProof="0" dirty="0" smtClean="0"/>
              <a:t>Experiment 3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38538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err="1" smtClean="0"/>
              <a:t>Wie</a:t>
            </a:r>
            <a:r>
              <a:rPr lang="en-US" noProof="0" dirty="0" smtClean="0"/>
              <a:t> und Wo </a:t>
            </a:r>
            <a:r>
              <a:rPr lang="en-US" noProof="0" dirty="0" err="1" smtClean="0"/>
              <a:t>wird</a:t>
            </a:r>
            <a:r>
              <a:rPr lang="en-US" noProof="0" dirty="0" smtClean="0"/>
              <a:t> der </a:t>
            </a:r>
            <a:r>
              <a:rPr lang="en-US" noProof="0" dirty="0" err="1" smtClean="0"/>
              <a:t>Fehler</a:t>
            </a:r>
            <a:r>
              <a:rPr lang="en-US" noProof="0" dirty="0" smtClean="0"/>
              <a:t> </a:t>
            </a:r>
            <a:r>
              <a:rPr lang="en-US" noProof="0" dirty="0" err="1" smtClean="0"/>
              <a:t>ausgelöst</a:t>
            </a:r>
            <a:r>
              <a:rPr lang="en-US" noProof="0" dirty="0" smtClean="0"/>
              <a:t>?</a:t>
            </a:r>
          </a:p>
          <a:p>
            <a:pPr lvl="1"/>
            <a:r>
              <a:rPr lang="en-US" noProof="0" dirty="0" smtClean="0"/>
              <a:t>Object-Storage Node VM </a:t>
            </a:r>
            <a:r>
              <a:rPr lang="en-US" noProof="0" dirty="0" err="1" smtClean="0"/>
              <a:t>abschalten</a:t>
            </a:r>
            <a:endParaRPr lang="en-US" noProof="0" dirty="0" smtClean="0"/>
          </a:p>
          <a:p>
            <a:r>
              <a:rPr lang="en-US" noProof="0" dirty="0" err="1" smtClean="0"/>
              <a:t>Wie</a:t>
            </a:r>
            <a:r>
              <a:rPr lang="en-US" noProof="0" dirty="0" smtClean="0"/>
              <a:t> </a:t>
            </a:r>
            <a:r>
              <a:rPr lang="en-US" noProof="0" dirty="0" err="1" smtClean="0"/>
              <a:t>kann</a:t>
            </a:r>
            <a:r>
              <a:rPr lang="en-US" noProof="0" dirty="0" smtClean="0"/>
              <a:t> der </a:t>
            </a:r>
            <a:r>
              <a:rPr lang="en-US" noProof="0" dirty="0" err="1" smtClean="0"/>
              <a:t>Fehler</a:t>
            </a:r>
            <a:r>
              <a:rPr lang="en-US" noProof="0" dirty="0" smtClean="0"/>
              <a:t> </a:t>
            </a:r>
            <a:r>
              <a:rPr lang="en-US" noProof="0" dirty="0" err="1" smtClean="0"/>
              <a:t>beobachtet</a:t>
            </a:r>
            <a:r>
              <a:rPr lang="en-US" noProof="0" dirty="0" smtClean="0"/>
              <a:t> </a:t>
            </a:r>
            <a:r>
              <a:rPr lang="en-US" noProof="0" dirty="0" err="1" smtClean="0"/>
              <a:t>werden</a:t>
            </a:r>
            <a:r>
              <a:rPr lang="en-US" noProof="0" dirty="0" smtClean="0"/>
              <a:t>?</a:t>
            </a:r>
          </a:p>
          <a:p>
            <a:pPr lvl="1"/>
            <a:r>
              <a:rPr lang="en-US" noProof="0" dirty="0" err="1" smtClean="0"/>
              <a:t>Abhängig</a:t>
            </a:r>
            <a:r>
              <a:rPr lang="en-US" noProof="0" dirty="0" smtClean="0"/>
              <a:t> von </a:t>
            </a:r>
            <a:r>
              <a:rPr lang="en-US" noProof="0" dirty="0" err="1" smtClean="0"/>
              <a:t>Konfiguration</a:t>
            </a:r>
            <a:r>
              <a:rPr lang="en-US" noProof="0" dirty="0" smtClean="0"/>
              <a:t> </a:t>
            </a:r>
            <a:r>
              <a:rPr lang="en-US" noProof="0" dirty="0" err="1" smtClean="0"/>
              <a:t>sind</a:t>
            </a:r>
            <a:r>
              <a:rPr lang="en-US" noProof="0" dirty="0" smtClean="0"/>
              <a:t> </a:t>
            </a:r>
            <a:r>
              <a:rPr lang="en-US" noProof="0" dirty="0" err="1" smtClean="0"/>
              <a:t>vorherig</a:t>
            </a:r>
            <a:r>
              <a:rPr lang="en-US" noProof="0" dirty="0" smtClean="0"/>
              <a:t> </a:t>
            </a:r>
            <a:r>
              <a:rPr lang="en-US" noProof="0" dirty="0" err="1" smtClean="0"/>
              <a:t>gespeicherte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Objekte</a:t>
            </a:r>
            <a:r>
              <a:rPr lang="en-US" noProof="0" dirty="0" smtClean="0"/>
              <a:t> </a:t>
            </a:r>
            <a:r>
              <a:rPr lang="en-US" noProof="0" dirty="0" err="1" smtClean="0"/>
              <a:t>noch</a:t>
            </a:r>
            <a:r>
              <a:rPr lang="en-US" noProof="0" dirty="0" smtClean="0"/>
              <a:t> </a:t>
            </a:r>
            <a:r>
              <a:rPr lang="en-US" noProof="0" dirty="0" err="1" smtClean="0"/>
              <a:t>verfügbar</a:t>
            </a:r>
            <a:r>
              <a:rPr lang="en-US" noProof="0" dirty="0" smtClean="0"/>
              <a:t>/</a:t>
            </a:r>
            <a:r>
              <a:rPr lang="en-US" noProof="0" dirty="0" err="1" smtClean="0"/>
              <a:t>nicht</a:t>
            </a:r>
            <a:r>
              <a:rPr lang="en-US" noProof="0" dirty="0" smtClean="0"/>
              <a:t> </a:t>
            </a:r>
            <a:r>
              <a:rPr lang="en-US" noProof="0" dirty="0" err="1" smtClean="0"/>
              <a:t>mehr</a:t>
            </a:r>
            <a:r>
              <a:rPr lang="en-US" noProof="0" dirty="0" smtClean="0"/>
              <a:t> </a:t>
            </a:r>
            <a:r>
              <a:rPr lang="en-US" noProof="0" dirty="0" err="1" smtClean="0"/>
              <a:t>verfügbar</a:t>
            </a:r>
            <a:endParaRPr lang="en-US" noProof="0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25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Ausfall</a:t>
            </a:r>
            <a:r>
              <a:rPr lang="en-US" noProof="0" dirty="0" smtClean="0"/>
              <a:t> </a:t>
            </a:r>
            <a:r>
              <a:rPr lang="en-US" noProof="0" dirty="0" err="1" smtClean="0"/>
              <a:t>einer</a:t>
            </a:r>
            <a:r>
              <a:rPr lang="en-US" noProof="0" dirty="0" smtClean="0"/>
              <a:t> Object-Storage Node</a:t>
            </a:r>
            <a:br>
              <a:rPr lang="en-US" noProof="0" dirty="0" smtClean="0"/>
            </a:br>
            <a:r>
              <a:rPr lang="en-US" sz="1400" noProof="0" dirty="0" smtClean="0"/>
              <a:t>Experiment 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562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323232"/>
              </a:solidFill>
            </a:endParaRPr>
          </a:p>
          <a:p>
            <a:r>
              <a:rPr lang="en-US" noProof="0" dirty="0" smtClean="0">
                <a:solidFill>
                  <a:srgbClr val="323232"/>
                </a:solidFill>
              </a:rPr>
              <a:t>Simple setup</a:t>
            </a:r>
          </a:p>
          <a:p>
            <a:pPr lvl="1"/>
            <a:r>
              <a:rPr lang="en-US" noProof="0" dirty="0" smtClean="0">
                <a:solidFill>
                  <a:srgbClr val="323232"/>
                </a:solidFill>
              </a:rPr>
              <a:t>Small setups complicated enough for thorough testing</a:t>
            </a:r>
          </a:p>
          <a:p>
            <a:pPr lvl="1"/>
            <a:r>
              <a:rPr lang="en-US" dirty="0">
                <a:solidFill>
                  <a:srgbClr val="323232"/>
                </a:solidFill>
              </a:rPr>
              <a:t>Easy to simulate </a:t>
            </a:r>
            <a:r>
              <a:rPr lang="en-US" dirty="0" smtClean="0">
                <a:solidFill>
                  <a:srgbClr val="323232"/>
                </a:solidFill>
              </a:rPr>
              <a:t>failures</a:t>
            </a:r>
          </a:p>
          <a:p>
            <a:pPr lvl="1"/>
            <a:r>
              <a:rPr lang="en-US" dirty="0">
                <a:solidFill>
                  <a:srgbClr val="323232"/>
                </a:solidFill>
              </a:rPr>
              <a:t>Fast </a:t>
            </a:r>
            <a:r>
              <a:rPr lang="en-US" dirty="0" smtClean="0">
                <a:solidFill>
                  <a:srgbClr val="323232"/>
                </a:solidFill>
              </a:rPr>
              <a:t>turnaround</a:t>
            </a:r>
          </a:p>
          <a:p>
            <a:pPr lvl="1"/>
            <a:r>
              <a:rPr lang="en-US" dirty="0">
                <a:solidFill>
                  <a:srgbClr val="323232"/>
                </a:solidFill>
              </a:rPr>
              <a:t>Works on limited </a:t>
            </a:r>
            <a:r>
              <a:rPr lang="en-US" dirty="0" smtClean="0">
                <a:solidFill>
                  <a:srgbClr val="323232"/>
                </a:solidFill>
              </a:rPr>
              <a:t>hardware</a:t>
            </a:r>
          </a:p>
          <a:p>
            <a:pPr lvl="1"/>
            <a:r>
              <a:rPr lang="en-US" dirty="0">
                <a:solidFill>
                  <a:srgbClr val="323232"/>
                </a:solidFill>
              </a:rPr>
              <a:t>Easy to use for future (student) </a:t>
            </a:r>
            <a:r>
              <a:rPr lang="en-US" dirty="0" smtClean="0">
                <a:solidFill>
                  <a:srgbClr val="323232"/>
                </a:solidFill>
              </a:rPr>
              <a:t>projects</a:t>
            </a:r>
          </a:p>
          <a:p>
            <a:r>
              <a:rPr lang="en-US" noProof="0" dirty="0" smtClean="0">
                <a:solidFill>
                  <a:srgbClr val="323232"/>
                </a:solidFill>
              </a:rPr>
              <a:t>Multiple nodes/small cluster</a:t>
            </a:r>
            <a:endParaRPr lang="en-US" noProof="0" dirty="0" smtClean="0"/>
          </a:p>
          <a:p>
            <a:r>
              <a:rPr lang="en-US" noProof="0" dirty="0" smtClean="0">
                <a:solidFill>
                  <a:srgbClr val="323232"/>
                </a:solidFill>
              </a:rPr>
              <a:t>Potential for customization/extension to compare different setups</a:t>
            </a:r>
            <a:endParaRPr lang="en-US" noProof="0" dirty="0" smtClean="0"/>
          </a:p>
          <a:p>
            <a:r>
              <a:rPr lang="en-US" noProof="0" dirty="0" smtClean="0">
                <a:solidFill>
                  <a:srgbClr val="323232"/>
                </a:solidFill>
              </a:rPr>
              <a:t>Reproducibility of experiments</a:t>
            </a: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rgbClr val="5A6166"/>
                </a:solidFill>
              </a:rPr>
              <a:t>Requirements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175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noProof="0" dirty="0" smtClean="0"/>
          </a:p>
          <a:p>
            <a:r>
              <a:rPr lang="en-US" b="1" noProof="0" dirty="0" smtClean="0"/>
              <a:t>Development environment for OpenStack</a:t>
            </a:r>
          </a:p>
          <a:p>
            <a:pPr lvl="1"/>
            <a:r>
              <a:rPr lang="en-US" noProof="0" dirty="0" smtClean="0"/>
              <a:t>Multi-Node possible, but made for single node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Custom configuration scripts</a:t>
            </a:r>
          </a:p>
          <a:p>
            <a:pPr lvl="1"/>
            <a:r>
              <a:rPr lang="en-US" noProof="0" dirty="0" smtClean="0"/>
              <a:t>Documentation for multi-node and high-availability setups scarce</a:t>
            </a:r>
          </a:p>
          <a:p>
            <a:pPr lvl="1"/>
            <a:r>
              <a:rPr lang="en-US" noProof="0" dirty="0" smtClean="0"/>
              <a:t>Hard to extend for new use cases</a:t>
            </a:r>
          </a:p>
          <a:p>
            <a:endParaRPr lang="en-US" noProof="0" dirty="0" smtClean="0"/>
          </a:p>
          <a:p>
            <a:r>
              <a:rPr lang="en-US" noProof="0" dirty="0" smtClean="0"/>
              <a:t>Can DevStack dependability experiments be generalized to OpenStack?</a:t>
            </a:r>
          </a:p>
          <a:p>
            <a:pPr marL="0" indent="0">
              <a:buNone/>
            </a:pPr>
            <a:endParaRPr lang="en-US" noProof="0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DevStack</a:t>
            </a:r>
            <a:endParaRPr lang="en-US" noProof="0" dirty="0"/>
          </a:p>
        </p:txBody>
      </p:sp>
      <p:pic>
        <p:nvPicPr>
          <p:cNvPr id="4098" name="Picture 2" descr="C:\Users\Johannes\Studium\LV Repositories\MPOS2015-pres\images\Logo-DevStack-300x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4285"/>
            <a:ext cx="2597727" cy="46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664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 smtClean="0"/>
              <a:t>Have comfortable installers for cluster-deployments</a:t>
            </a:r>
          </a:p>
          <a:p>
            <a:endParaRPr lang="en-US" noProof="0" dirty="0" smtClean="0"/>
          </a:p>
          <a:p>
            <a:r>
              <a:rPr lang="en-US" noProof="0" dirty="0" smtClean="0"/>
              <a:t>Integrate with system management tools </a:t>
            </a:r>
          </a:p>
          <a:p>
            <a:pPr lvl="1"/>
            <a:r>
              <a:rPr lang="en-US" noProof="0" dirty="0" smtClean="0"/>
              <a:t>(Ubuntu Juju, </a:t>
            </a:r>
            <a:r>
              <a:rPr lang="en-US" noProof="0" dirty="0" err="1" smtClean="0"/>
              <a:t>RedHat</a:t>
            </a:r>
            <a:r>
              <a:rPr lang="en-US" noProof="0" dirty="0" smtClean="0"/>
              <a:t> Spacewalk, …)</a:t>
            </a:r>
          </a:p>
          <a:p>
            <a:endParaRPr lang="en-US" noProof="0" dirty="0" smtClean="0"/>
          </a:p>
          <a:p>
            <a:r>
              <a:rPr lang="en-US" noProof="0" dirty="0" smtClean="0"/>
              <a:t>Setup “production-grade</a:t>
            </a:r>
            <a:r>
              <a:rPr lang="en-US" dirty="0" smtClean="0"/>
              <a:t>”</a:t>
            </a:r>
            <a:r>
              <a:rPr lang="en-US" noProof="0" dirty="0" smtClean="0"/>
              <a:t> configurations</a:t>
            </a:r>
          </a:p>
          <a:p>
            <a:pPr lvl="1"/>
            <a:r>
              <a:rPr lang="en-US" noProof="0" dirty="0" smtClean="0"/>
              <a:t>Require many nodes </a:t>
            </a:r>
            <a:r>
              <a:rPr lang="en-US" noProof="0" dirty="0">
                <a:sym typeface="Wingdings" panose="05000000000000000000" pitchFamily="2" charset="2"/>
              </a:rPr>
              <a:t>→</a:t>
            </a:r>
            <a:r>
              <a:rPr lang="en-US" noProof="0" dirty="0" smtClean="0"/>
              <a:t> high hardware demands</a:t>
            </a:r>
          </a:p>
          <a:p>
            <a:pPr lvl="1"/>
            <a:r>
              <a:rPr lang="en-US" noProof="0" dirty="0" smtClean="0"/>
              <a:t>High-availability features built in</a:t>
            </a:r>
          </a:p>
          <a:p>
            <a:pPr lvl="1"/>
            <a:r>
              <a:rPr lang="en-US" noProof="0" dirty="0" smtClean="0"/>
              <a:t>A lot of pre-configuration not intended for user change</a:t>
            </a:r>
          </a:p>
          <a:p>
            <a:pPr lvl="1"/>
            <a:endParaRPr lang="en-US" noProof="0" dirty="0" smtClean="0"/>
          </a:p>
          <a:p>
            <a:pPr marL="179025" lvl="1" indent="0">
              <a:buNone/>
            </a:pPr>
            <a:r>
              <a:rPr lang="en-US" b="1" dirty="0" smtClean="0"/>
              <a:t>→ </a:t>
            </a:r>
            <a:r>
              <a:rPr lang="en-US" b="1" noProof="0" dirty="0" smtClean="0"/>
              <a:t>Results can‘t be generalized, hard to modify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rgbClr val="5A6166"/>
                </a:solidFill>
              </a:rPr>
              <a:t>Commercial Distributions</a:t>
            </a:r>
            <a:endParaRPr lang="en-US" noProof="0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5724986" y="1636810"/>
            <a:ext cx="1924307" cy="1313871"/>
            <a:chOff x="5652120" y="1234525"/>
            <a:chExt cx="2266697" cy="1547647"/>
          </a:xfrm>
        </p:grpSpPr>
        <p:pic>
          <p:nvPicPr>
            <p:cNvPr id="3074" name="Picture 2" descr="D:\Studium\LV Repositories\mpos2015-pres\images\HP Helion Logo_Cloud_Martin Fink_New Style of IT_Hewlett-Packar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1247367"/>
              <a:ext cx="1275433" cy="451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www.mirantis.com/id/RasterMirantisLogo_HiRes_Taglin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1333" y="1234525"/>
              <a:ext cx="635769" cy="476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https://upload.wikimedia.org/wikipedia/en/thumb/6/6c/RedHat.svg/1280px-RedHat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9265" y="1855043"/>
              <a:ext cx="1141141" cy="368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https://upload.wikimedia.org/wikipedia/commons/thumb/5/51/IBM_logo.svg/1000px-IBM_logo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9617" y="1879299"/>
              <a:ext cx="799200" cy="319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http://design.ubuntu.com/wp-content/uploads/canonical-logo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283" y="2355726"/>
              <a:ext cx="925104" cy="419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https://upload.wikimedia.org/wikipedia/en/thumb/9/98/OpenSUSE_official-logo-color.svg/248px-OpenSUSE_official-logo-color.svg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094" y="2349002"/>
              <a:ext cx="684246" cy="433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196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noProof="0" dirty="0" smtClean="0"/>
          </a:p>
          <a:p>
            <a:r>
              <a:rPr lang="en-US" noProof="0" dirty="0" smtClean="0"/>
              <a:t>Has all-in-one demo mode </a:t>
            </a:r>
          </a:p>
          <a:p>
            <a:pPr lvl="1"/>
            <a:r>
              <a:rPr lang="en-US" noProof="0" dirty="0" smtClean="0"/>
              <a:t>Nodes are created as Virtual Machines</a:t>
            </a:r>
          </a:p>
          <a:p>
            <a:pPr marL="0" indent="0">
              <a:buNone/>
            </a:pPr>
            <a:endParaRPr lang="en-US" noProof="0" dirty="0" smtClean="0"/>
          </a:p>
          <a:p>
            <a:r>
              <a:rPr lang="en-US" noProof="0" dirty="0" smtClean="0"/>
              <a:t>Great idea, but</a:t>
            </a:r>
          </a:p>
          <a:p>
            <a:pPr lvl="1"/>
            <a:r>
              <a:rPr lang="en-US" noProof="0" dirty="0" smtClean="0"/>
              <a:t>Install takes a long time</a:t>
            </a:r>
          </a:p>
          <a:p>
            <a:pPr lvl="1"/>
            <a:r>
              <a:rPr lang="en-US" noProof="0" dirty="0" smtClean="0"/>
              <a:t>Doesn‘t survive reboot of host machine</a:t>
            </a:r>
          </a:p>
          <a:p>
            <a:pPr lvl="1"/>
            <a:r>
              <a:rPr lang="en-US" noProof="0" dirty="0" smtClean="0"/>
              <a:t>Install uses Triple-O</a:t>
            </a:r>
          </a:p>
          <a:p>
            <a:pPr lvl="2"/>
            <a:r>
              <a:rPr lang="en-US" noProof="0" dirty="0" smtClean="0"/>
              <a:t>Elegant, but hard to understand</a:t>
            </a:r>
          </a:p>
          <a:p>
            <a:pPr lvl="2"/>
            <a:r>
              <a:rPr lang="en-US" noProof="0" dirty="0" smtClean="0"/>
              <a:t>Not documented enough for us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HP </a:t>
            </a:r>
            <a:r>
              <a:rPr lang="en-US" noProof="0" dirty="0" err="1" smtClean="0"/>
              <a:t>Helion</a:t>
            </a:r>
            <a:r>
              <a:rPr lang="en-US" noProof="0" dirty="0" smtClean="0"/>
              <a:t> Community Edition</a:t>
            </a:r>
            <a:endParaRPr lang="en-US" noProof="0" dirty="0"/>
          </a:p>
        </p:txBody>
      </p:sp>
      <p:pic>
        <p:nvPicPr>
          <p:cNvPr id="2050" name="Picture 2" descr="C:\Users\Johannes\Studium\LV Repositories\MPOS2015-pres\images\HP Helion Logo_Cloud_Martin Fink_New Style of IT_Hewlett-Pack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565" y="259610"/>
            <a:ext cx="2193766" cy="77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ohannes\Studium\LV Repositories\MPOS2015-pres\images\HP Helion USB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5" b="19111"/>
          <a:stretch/>
        </p:blipFill>
        <p:spPr bwMode="auto">
          <a:xfrm>
            <a:off x="5258554" y="2271769"/>
            <a:ext cx="1977742" cy="25320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793681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noProof="0" dirty="0" smtClean="0"/>
          </a:p>
          <a:p>
            <a:r>
              <a:rPr lang="en-US" noProof="0" dirty="0" smtClean="0"/>
              <a:t>All-in-one “cluster</a:t>
            </a:r>
            <a:r>
              <a:rPr lang="en-US" dirty="0" smtClean="0"/>
              <a:t>”</a:t>
            </a:r>
            <a:r>
              <a:rPr lang="en-US" noProof="0" dirty="0" smtClean="0"/>
              <a:t> with virtualized nodes</a:t>
            </a:r>
          </a:p>
          <a:p>
            <a:endParaRPr lang="en-US" noProof="0" dirty="0" smtClean="0"/>
          </a:p>
          <a:p>
            <a:r>
              <a:rPr lang="en-US" noProof="0" dirty="0" smtClean="0"/>
              <a:t>Very simple</a:t>
            </a:r>
          </a:p>
          <a:p>
            <a:pPr lvl="1"/>
            <a:r>
              <a:rPr lang="en-US" noProof="0" dirty="0" smtClean="0"/>
              <a:t>Minimum interesting number of nodes and services</a:t>
            </a:r>
          </a:p>
          <a:p>
            <a:pPr lvl="1"/>
            <a:r>
              <a:rPr lang="en-US" noProof="0" dirty="0" smtClean="0"/>
              <a:t>Leaves room for modifications/extensions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Install process based closely on official OpenStack install docs</a:t>
            </a:r>
          </a:p>
          <a:p>
            <a:endParaRPr lang="en-US" noProof="0" dirty="0" smtClean="0"/>
          </a:p>
          <a:p>
            <a:r>
              <a:rPr lang="en-US" noProof="0" dirty="0" smtClean="0"/>
              <a:t>Integration with experimentation framework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Our Own Setup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3827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Reproducible Test Environment</a:t>
            </a:r>
            <a:br>
              <a:rPr lang="en-US" noProof="0" dirty="0" smtClean="0"/>
            </a:br>
            <a:r>
              <a:rPr lang="en-US" sz="1400" noProof="0" dirty="0" smtClean="0"/>
              <a:t>(Our OpenStack Architecture)</a:t>
            </a:r>
            <a:endParaRPr lang="en-US" noProof="0" dirty="0"/>
          </a:p>
        </p:txBody>
      </p:sp>
      <p:pic>
        <p:nvPicPr>
          <p:cNvPr id="2" name="Picture 2" descr="D:\Studium\LV Repositories\mpos2015-pres\images\architectu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31590"/>
            <a:ext cx="5131146" cy="39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172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noProof="0" dirty="0" smtClean="0"/>
          </a:p>
          <a:p>
            <a:r>
              <a:rPr lang="en-US" noProof="0" dirty="0" smtClean="0"/>
              <a:t>Virtual machines using KVM </a:t>
            </a:r>
          </a:p>
          <a:p>
            <a:pPr lvl="1"/>
            <a:r>
              <a:rPr lang="en-US" noProof="0" dirty="0" smtClean="0"/>
              <a:t>Widely supported</a:t>
            </a:r>
          </a:p>
          <a:p>
            <a:pPr lvl="1"/>
            <a:r>
              <a:rPr lang="en-US" noProof="0" dirty="0" smtClean="0"/>
              <a:t>Nested virtualization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Virtual Machines </a:t>
            </a:r>
            <a:r>
              <a:rPr lang="en-US" dirty="0" smtClean="0"/>
              <a:t>and</a:t>
            </a:r>
            <a:r>
              <a:rPr lang="en-US" noProof="0" dirty="0" smtClean="0"/>
              <a:t> networks are managed using </a:t>
            </a:r>
            <a:r>
              <a:rPr lang="en-US" noProof="0" dirty="0" err="1" smtClean="0"/>
              <a:t>libvirt</a:t>
            </a:r>
            <a:endParaRPr lang="en-US" noProof="0" dirty="0" smtClean="0"/>
          </a:p>
          <a:p>
            <a:pPr lvl="1"/>
            <a:r>
              <a:rPr lang="en-US" dirty="0" smtClean="0"/>
              <a:t>Virtual networks implemented as Linux bridges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Installation using</a:t>
            </a:r>
          </a:p>
          <a:p>
            <a:pPr lvl="1"/>
            <a:r>
              <a:rPr lang="en-US" noProof="0" dirty="0" smtClean="0"/>
              <a:t>Bash scripts to create </a:t>
            </a:r>
            <a:r>
              <a:rPr lang="en-US" dirty="0"/>
              <a:t>Virtual Machines </a:t>
            </a:r>
            <a:endParaRPr lang="en-US" noProof="0" dirty="0" smtClean="0"/>
          </a:p>
          <a:p>
            <a:pPr lvl="1"/>
            <a:r>
              <a:rPr lang="en-US" noProof="0" dirty="0" smtClean="0"/>
              <a:t>cloud-</a:t>
            </a:r>
            <a:r>
              <a:rPr lang="en-US" noProof="0" dirty="0" err="1" smtClean="0"/>
              <a:t>init</a:t>
            </a:r>
            <a:r>
              <a:rPr lang="en-US" noProof="0" dirty="0" smtClean="0"/>
              <a:t> to inject configuration in </a:t>
            </a:r>
            <a:r>
              <a:rPr lang="en-US" dirty="0"/>
              <a:t>Virtual Machines 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Ansible</a:t>
            </a:r>
            <a:r>
              <a:rPr lang="en-US" noProof="0" dirty="0" smtClean="0"/>
              <a:t> to set up OpenStack on </a:t>
            </a:r>
            <a:r>
              <a:rPr lang="en-US" dirty="0"/>
              <a:t>Virtual Machines 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Dependable Cloud Computing with OpenStack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OpenStack Installation</a:t>
            </a:r>
            <a:endParaRPr lang="en-US" noProof="0" dirty="0"/>
          </a:p>
        </p:txBody>
      </p:sp>
      <p:pic>
        <p:nvPicPr>
          <p:cNvPr id="7" name="Picture 2" descr="C:\Users\Johannes\Studium\LV Repositories\MPOS2015-pres\images\o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38" y="204811"/>
            <a:ext cx="779463" cy="7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Johannes\Studium\LV Repositories\MPOS2015-pres\images\Libvirt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069" y="2571750"/>
            <a:ext cx="1021211" cy="45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Johannes\Studium\LV Repositories\MPOS2015-pres\images\AnsibleLogo_transparent_we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069" y="3814651"/>
            <a:ext cx="1022675" cy="80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7/70/Kvmbanner-logo2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533" y="1635646"/>
            <a:ext cx="1021211" cy="32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711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ae3f52a9da9add84e87244d4a27be3e5575f3"/>
  <p:tag name="ISPRING_RESOURCE_PATHS_HASH_2" val="97527d9a80d1c254cf63ecdbcf5c3445e7cf98d"/>
</p:tagLst>
</file>

<file path=ppt/theme/theme1.xml><?xml version="1.0" encoding="utf-8"?>
<a:theme xmlns:a="http://schemas.openxmlformats.org/drawingml/2006/main" name="TEMPLATE_HPI_09_EXP_01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TEMPLATE_HPI_09_EXP_01</Template>
  <TotalTime>0</TotalTime>
  <Words>1141</Words>
  <Application>Microsoft Office PowerPoint</Application>
  <PresentationFormat>Bildschirmpräsentation (16:9)</PresentationFormat>
  <Paragraphs>324</Paragraphs>
  <Slides>25</Slides>
  <Notes>10</Notes>
  <HiddenSlides>7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TEMPLATE_HPI_09_EXP_01</vt:lpstr>
      <vt:lpstr>Dependable Cloud Computing with OpenStack</vt:lpstr>
      <vt:lpstr>Dependable Cloud Computing with OpenStack</vt:lpstr>
      <vt:lpstr>Requirements</vt:lpstr>
      <vt:lpstr>DevStack</vt:lpstr>
      <vt:lpstr>Commercial Distributions</vt:lpstr>
      <vt:lpstr>HP Helion Community Edition</vt:lpstr>
      <vt:lpstr>Our Own Setup</vt:lpstr>
      <vt:lpstr>Reproducible Test Environment (Our OpenStack Architecture)</vt:lpstr>
      <vt:lpstr>OpenStack Installation</vt:lpstr>
      <vt:lpstr>OpenStack Installation Ansible</vt:lpstr>
      <vt:lpstr>OpenStack Installation Ansible</vt:lpstr>
      <vt:lpstr>OpenStack Installation</vt:lpstr>
      <vt:lpstr>OpenStack Installation Ansible</vt:lpstr>
      <vt:lpstr>OpenStack Installation Results</vt:lpstr>
      <vt:lpstr>Experiments on OpenStack</vt:lpstr>
      <vt:lpstr>Running Experiments on OpenStack</vt:lpstr>
      <vt:lpstr>Experiment: Keystone Tokens</vt:lpstr>
      <vt:lpstr>Experiment: Keystone Tokens</vt:lpstr>
      <vt:lpstr>Dependable Cloud Computing with OpenStack</vt:lpstr>
      <vt:lpstr>Compute Node nicht erreichbar Experiment 1</vt:lpstr>
      <vt:lpstr>Compute Node nicht erreichbar Experiment 1</vt:lpstr>
      <vt:lpstr>Compute Node nicht erreichbar Experiment 1</vt:lpstr>
      <vt:lpstr>Ausfall des Controller Nodes Experiment 2</vt:lpstr>
      <vt:lpstr>Ausfall der Netzwerk Node Experiment 3</vt:lpstr>
      <vt:lpstr>Ausfall einer Object-Storage Node Experiment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Johannes</dc:creator>
  <cp:lastModifiedBy>Johannes</cp:lastModifiedBy>
  <cp:revision>741</cp:revision>
  <cp:lastPrinted>2015-10-30T15:02:18Z</cp:lastPrinted>
  <dcterms:created xsi:type="dcterms:W3CDTF">2015-04-15T14:01:13Z</dcterms:created>
  <dcterms:modified xsi:type="dcterms:W3CDTF">2015-11-02T16:50:09Z</dcterms:modified>
</cp:coreProperties>
</file>