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7" r:id="rId4"/>
    <p:sldId id="266" r:id="rId5"/>
    <p:sldId id="268" r:id="rId6"/>
    <p:sldId id="26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1663-0D4E-4147-8FEE-57AE0742D1F3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0ACF-05F4-46C6-B902-480F3B1EC3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22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8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0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2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3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1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2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EBDE-16F6-420C-8266-D9A32A36F7A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8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17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80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B91F-F64F-40D6-A4C0-45CBB67B41C4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7B13-F56C-436D-9114-A826758AC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DYNAMIC AFM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292" y="687959"/>
            <a:ext cx="11465170" cy="3094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-1- Amplitude Modulation Mode (or </a:t>
            </a:r>
            <a:r>
              <a:rPr lang="fr-FR" sz="3175" b="1" u="sng" dirty="0">
                <a:latin typeface="Source Sans Pro Light" pitchFamily="34" charset="0"/>
                <a:ea typeface="Source Sans Pro Light" pitchFamily="34" charset="0"/>
              </a:rPr>
              <a:t>tapping</a:t>
            </a:r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 mode) 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AM-AFM</a:t>
            </a:r>
          </a:p>
          <a:p>
            <a:endParaRPr lang="fr-FR" sz="2722" b="1" dirty="0">
              <a:latin typeface="Source Sans Pro Light" pitchFamily="34" charset="0"/>
              <a:ea typeface="Source Sans Pro Light" pitchFamily="34" charset="0"/>
            </a:endParaRPr>
          </a:p>
          <a:p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THIS IS WHAT WE HAVE STUDIED IN THE QBIO COURSE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Constant Amplitude (feedback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loop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Intermittent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mechanical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contact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between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tip and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sample</a:t>
            </a:r>
            <a:endParaRPr lang="fr-FR" sz="2722" b="1" dirty="0" smtClean="0">
              <a:latin typeface="Source Sans Pro Light" pitchFamily="34" charset="0"/>
              <a:ea typeface="Source Sans Pro Light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Tip position (z)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described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by non-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linear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harmonic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oscillator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 no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analytical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 solutions, but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numerical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,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often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 multiple, solutions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exist</a:t>
            </a:r>
            <a:endParaRPr lang="en-US" sz="1270" dirty="0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662504" y="3909723"/>
                <a:ext cx="8035661" cy="64633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3600" i="1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d>
                        <m:dPr>
                          <m:ctrlPr>
                            <a:rPr lang="fr-FR" sz="36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3600" i="0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0" i="0" u="none" strike="noStrike" kern="1200" cap="none" spc="0" baseline="0" dirty="0">
                  <a:solidFill>
                    <a:srgbClr val="008AB1"/>
                  </a:solidFill>
                  <a:uFillTx/>
                  <a:latin typeface="Source Sans Pro Light" pitchFamily="34"/>
                  <a:ea typeface="Source Sans Pro Light" pitchFamily="34"/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04" y="3909723"/>
                <a:ext cx="803566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- 1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19" name="Ellipse 5"/>
          <p:cNvSpPr/>
          <p:nvPr/>
        </p:nvSpPr>
        <p:spPr>
          <a:xfrm>
            <a:off x="2304129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Ellipse 6"/>
          <p:cNvSpPr/>
          <p:nvPr/>
        </p:nvSpPr>
        <p:spPr>
          <a:xfrm>
            <a:off x="2405298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Ellipse 7"/>
          <p:cNvSpPr/>
          <p:nvPr/>
        </p:nvSpPr>
        <p:spPr>
          <a:xfrm>
            <a:off x="3390211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487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DYNAMIC AFM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292" y="687959"/>
            <a:ext cx="11465170" cy="3094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-1- Amplitude Modulation Mode (or </a:t>
            </a:r>
            <a:r>
              <a:rPr lang="fr-FR" sz="3175" b="1" u="sng" dirty="0">
                <a:latin typeface="Source Sans Pro Light" pitchFamily="34" charset="0"/>
                <a:ea typeface="Source Sans Pro Light" pitchFamily="34" charset="0"/>
              </a:rPr>
              <a:t>tapping</a:t>
            </a:r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 mode) 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AM-AFM</a:t>
            </a:r>
          </a:p>
          <a:p>
            <a:endParaRPr lang="fr-FR" sz="2722" b="1" dirty="0">
              <a:latin typeface="Source Sans Pro Light" pitchFamily="34" charset="0"/>
              <a:ea typeface="Source Sans Pro Light" pitchFamily="34" charset="0"/>
            </a:endParaRPr>
          </a:p>
          <a:p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THIS IS WHAT WE HAVE STUDIED IN THE QBIO COURSE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Constant Amplitude (feedback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loop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Intermittent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mechanical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contact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between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tip and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sample</a:t>
            </a:r>
            <a:endParaRPr lang="fr-FR" sz="2722" b="1" dirty="0" smtClean="0">
              <a:latin typeface="Source Sans Pro Light" pitchFamily="34" charset="0"/>
              <a:ea typeface="Source Sans Pro Light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Tip position (z)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described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by non-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linear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harmonic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</a:rPr>
              <a:t>oscillator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 no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analytical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 solutions, but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numerical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,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often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 multiple, solutions </a:t>
            </a:r>
            <a:r>
              <a:rPr lang="fr-FR" sz="2722" b="1" dirty="0" err="1" smtClean="0">
                <a:latin typeface="Source Sans Pro Light" pitchFamily="34" charset="0"/>
                <a:ea typeface="Source Sans Pro Light" pitchFamily="34" charset="0"/>
                <a:sym typeface="Wingdings" panose="05000000000000000000" pitchFamily="2" charset="2"/>
              </a:rPr>
              <a:t>exist</a:t>
            </a:r>
            <a:endParaRPr lang="en-US" sz="1270" dirty="0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662504" y="3909723"/>
                <a:ext cx="8035661" cy="64633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𝑚𝑧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3600" i="1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d>
                        <m:dPr>
                          <m:ctrlPr>
                            <a:rPr lang="fr-FR" sz="36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3600" i="0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36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36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0" i="0" u="none" strike="noStrike" kern="1200" cap="none" spc="0" baseline="0" dirty="0">
                  <a:solidFill>
                    <a:srgbClr val="008AB1"/>
                  </a:solidFill>
                  <a:uFillTx/>
                  <a:latin typeface="Source Sans Pro Light" pitchFamily="34"/>
                  <a:ea typeface="Source Sans Pro Light" pitchFamily="34"/>
                </a:endParaRP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04" y="3909723"/>
                <a:ext cx="803566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- 2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292" y="4796941"/>
            <a:ext cx="8405446" cy="134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-2- </a:t>
            </a:r>
            <a:r>
              <a:rPr lang="fr-FR" sz="2722" b="1" dirty="0" err="1">
                <a:latin typeface="Source Sans Pro Light" pitchFamily="34" charset="0"/>
                <a:ea typeface="Source Sans Pro Light" pitchFamily="34" charset="0"/>
              </a:rPr>
              <a:t>Frequency</a:t>
            </a:r>
            <a:r>
              <a:rPr lang="fr-FR" sz="2722" b="1" dirty="0">
                <a:latin typeface="Source Sans Pro Light" pitchFamily="34" charset="0"/>
                <a:ea typeface="Source Sans Pro Light" pitchFamily="34" charset="0"/>
              </a:rPr>
              <a:t> Modulation Mode – </a:t>
            </a:r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FM-AFM</a:t>
            </a:r>
          </a:p>
          <a:p>
            <a:r>
              <a:rPr lang="fr-FR" sz="2722" b="1" dirty="0" smtClean="0">
                <a:latin typeface="Source Sans Pro Light" pitchFamily="34" charset="0"/>
                <a:ea typeface="Source Sans Pro Light" pitchFamily="34" charset="0"/>
              </a:rPr>
              <a:t>WE DID NOT MENTION THIS ONE IN THE QBIO COURSE</a:t>
            </a:r>
          </a:p>
          <a:p>
            <a:endParaRPr lang="fr-FR" sz="2722" b="1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5738" y="4796941"/>
            <a:ext cx="2719667" cy="126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T. R. Albrecht, P. </a:t>
            </a:r>
            <a:r>
              <a:rPr lang="fr-FR" sz="1270" dirty="0" err="1">
                <a:latin typeface="Source Sans Pro Light" pitchFamily="34" charset="0"/>
                <a:ea typeface="Source Sans Pro Light" pitchFamily="34" charset="0"/>
              </a:rPr>
              <a:t>Gritter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, F. Horne, D. </a:t>
            </a:r>
            <a:r>
              <a:rPr lang="fr-FR" sz="1270" dirty="0" err="1">
                <a:latin typeface="Source Sans Pro Light" pitchFamily="34" charset="0"/>
                <a:ea typeface="Source Sans Pro Light" pitchFamily="34" charset="0"/>
              </a:rPr>
              <a:t>Rugar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, “</a:t>
            </a:r>
            <a:r>
              <a:rPr lang="fr-FR" sz="1270" dirty="0" err="1">
                <a:latin typeface="Source Sans Pro Light" pitchFamily="34" charset="0"/>
                <a:ea typeface="Source Sans Pro Light" pitchFamily="34" charset="0"/>
              </a:rPr>
              <a:t>Frequency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 modulation detection </a:t>
            </a:r>
            <a:r>
              <a:rPr lang="fr-FR" sz="1270" dirty="0" err="1">
                <a:latin typeface="Source Sans Pro Light" pitchFamily="34" charset="0"/>
                <a:ea typeface="Source Sans Pro Light" pitchFamily="34" charset="0"/>
              </a:rPr>
              <a:t>using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 high-q cantilevers for </a:t>
            </a:r>
            <a:r>
              <a:rPr lang="fr-FR" sz="1270" dirty="0" err="1">
                <a:latin typeface="Source Sans Pro Light" pitchFamily="34" charset="0"/>
                <a:ea typeface="Source Sans Pro Light" pitchFamily="34" charset="0"/>
              </a:rPr>
              <a:t>enhanced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 force </a:t>
            </a:r>
            <a:r>
              <a:rPr lang="fr-FR" sz="1270" dirty="0">
                <a:latin typeface="Source Sans Pro Light" pitchFamily="34" charset="0"/>
                <a:ea typeface="Source Sans Pro Light" pitchFamily="34" charset="0"/>
              </a:rPr>
              <a:t>microscope </a:t>
            </a:r>
            <a:r>
              <a:rPr lang="en-US" sz="1270" dirty="0">
                <a:latin typeface="Source Sans Pro Light" pitchFamily="34" charset="0"/>
                <a:ea typeface="Source Sans Pro Light" pitchFamily="34" charset="0"/>
              </a:rPr>
              <a:t>sensitivity</a:t>
            </a:r>
            <a:r>
              <a:rPr lang="en-US" sz="1270" dirty="0">
                <a:latin typeface="Source Sans Pro Light" pitchFamily="34" charset="0"/>
                <a:ea typeface="Source Sans Pro Light" pitchFamily="34" charset="0"/>
              </a:rPr>
              <a:t>”, J. Appl. Phys, vol. 69, pp. 668-673, 1991</a:t>
            </a:r>
            <a:endParaRPr lang="fr-FR" sz="1270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12" name="Ellipse 5"/>
          <p:cNvSpPr/>
          <p:nvPr/>
        </p:nvSpPr>
        <p:spPr>
          <a:xfrm>
            <a:off x="2304129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Ellipse 6"/>
          <p:cNvSpPr/>
          <p:nvPr/>
        </p:nvSpPr>
        <p:spPr>
          <a:xfrm>
            <a:off x="2405298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Ellipse 7"/>
          <p:cNvSpPr/>
          <p:nvPr/>
        </p:nvSpPr>
        <p:spPr>
          <a:xfrm>
            <a:off x="3390211" y="4050818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091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FREQUENCY MODULATION MODE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21061" y="731031"/>
                <a:ext cx="12135415" cy="942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If amplitude of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tip oscillation: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0.1nm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– 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1nm (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ten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times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lower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than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in AM-AFM),</a:t>
                </a:r>
              </a:p>
              <a:p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Because of </a:t>
                </a:r>
                <a14:m>
                  <m:oMath xmlns:m="http://schemas.openxmlformats.org/officeDocument/2006/math">
                    <m:r>
                      <a:rPr lang="fr-FR" sz="272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72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𝑖𝑛𝑡𝑒𝑟𝑎𝑐𝑡𝑖𝑜𝑛</m:t>
                    </m:r>
                    <m:d>
                      <m:dPr>
                        <m:ctrlPr>
                          <a:rPr lang="fr-FR" sz="27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7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sz="272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2720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the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resonance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frequeny</a:t>
                </a:r>
                <a14:m>
                  <m:oMath xmlns:m="http://schemas.openxmlformats.org/officeDocument/2006/math">
                    <m:r>
                      <a:rPr lang="fr-F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fr-F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shifts to a new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fr-FR" sz="2722" dirty="0"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" y="731031"/>
                <a:ext cx="12135415" cy="942117"/>
              </a:xfrm>
              <a:prstGeom prst="rect">
                <a:avLst/>
              </a:prstGeom>
              <a:blipFill>
                <a:blip r:embed="rId5"/>
                <a:stretch>
                  <a:fillRect l="-1005" t="-6494" b="-16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474885" y="1881293"/>
            <a:ext cx="0" cy="268559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96403" y="4319942"/>
            <a:ext cx="430288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200000">
            <a:off x="-608360" y="2690630"/>
            <a:ext cx="1802461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Amplitude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805782" y="4230658"/>
                <a:ext cx="497765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33" i="1">
                              <a:solidFill>
                                <a:srgbClr val="2D61F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33" i="1">
                              <a:solidFill>
                                <a:srgbClr val="2D61F3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33" i="1">
                              <a:solidFill>
                                <a:srgbClr val="2D61F3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633" dirty="0">
                  <a:solidFill>
                    <a:srgbClr val="2D61F3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82" y="4230658"/>
                <a:ext cx="497765" cy="343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8" descr="M:\LUCA COSTA\TESI\thesis_images\magneticresonance.bmp"/>
          <p:cNvPicPr>
            <a:picLocks noChangeAspect="1" noChangeArrowheads="1"/>
          </p:cNvPicPr>
          <p:nvPr/>
        </p:nvPicPr>
        <p:blipFill rotWithShape="1">
          <a:blip r:embed="rId7" cstate="print"/>
          <a:srcRect l="9923" t="1420" r="3478" b="16589"/>
          <a:stretch/>
        </p:blipFill>
        <p:spPr bwMode="auto">
          <a:xfrm>
            <a:off x="507510" y="1881293"/>
            <a:ext cx="3791646" cy="2373325"/>
          </a:xfrm>
          <a:prstGeom prst="rect">
            <a:avLst/>
          </a:prstGeom>
          <a:noFill/>
        </p:spPr>
      </p:pic>
      <p:sp>
        <p:nvSpPr>
          <p:cNvPr id="53" name="Forme libre 52"/>
          <p:cNvSpPr/>
          <p:nvPr/>
        </p:nvSpPr>
        <p:spPr>
          <a:xfrm>
            <a:off x="667538" y="2025120"/>
            <a:ext cx="2930278" cy="2294822"/>
          </a:xfrm>
          <a:custGeom>
            <a:avLst/>
            <a:gdLst>
              <a:gd name="connsiteX0" fmla="*/ 0 w 3230089"/>
              <a:gd name="connsiteY0" fmla="*/ 2470067 h 2529616"/>
              <a:gd name="connsiteX1" fmla="*/ 178130 w 3230089"/>
              <a:gd name="connsiteY1" fmla="*/ 2446317 h 2529616"/>
              <a:gd name="connsiteX2" fmla="*/ 213756 w 3230089"/>
              <a:gd name="connsiteY2" fmla="*/ 2434441 h 2529616"/>
              <a:gd name="connsiteX3" fmla="*/ 308759 w 3230089"/>
              <a:gd name="connsiteY3" fmla="*/ 2410691 h 2529616"/>
              <a:gd name="connsiteX4" fmla="*/ 368135 w 3230089"/>
              <a:gd name="connsiteY4" fmla="*/ 2398815 h 2529616"/>
              <a:gd name="connsiteX5" fmla="*/ 403761 w 3230089"/>
              <a:gd name="connsiteY5" fmla="*/ 2386940 h 2529616"/>
              <a:gd name="connsiteX6" fmla="*/ 498764 w 3230089"/>
              <a:gd name="connsiteY6" fmla="*/ 2375065 h 2529616"/>
              <a:gd name="connsiteX7" fmla="*/ 546265 w 3230089"/>
              <a:gd name="connsiteY7" fmla="*/ 2363189 h 2529616"/>
              <a:gd name="connsiteX8" fmla="*/ 617517 w 3230089"/>
              <a:gd name="connsiteY8" fmla="*/ 2339439 h 2529616"/>
              <a:gd name="connsiteX9" fmla="*/ 843148 w 3230089"/>
              <a:gd name="connsiteY9" fmla="*/ 2315688 h 2529616"/>
              <a:gd name="connsiteX10" fmla="*/ 914400 w 3230089"/>
              <a:gd name="connsiteY10" fmla="*/ 2291937 h 2529616"/>
              <a:gd name="connsiteX11" fmla="*/ 950026 w 3230089"/>
              <a:gd name="connsiteY11" fmla="*/ 2268187 h 2529616"/>
              <a:gd name="connsiteX12" fmla="*/ 1021278 w 3230089"/>
              <a:gd name="connsiteY12" fmla="*/ 2244436 h 2529616"/>
              <a:gd name="connsiteX13" fmla="*/ 1056904 w 3230089"/>
              <a:gd name="connsiteY13" fmla="*/ 2220686 h 2529616"/>
              <a:gd name="connsiteX14" fmla="*/ 1128156 w 3230089"/>
              <a:gd name="connsiteY14" fmla="*/ 2196935 h 2529616"/>
              <a:gd name="connsiteX15" fmla="*/ 1199408 w 3230089"/>
              <a:gd name="connsiteY15" fmla="*/ 2161309 h 2529616"/>
              <a:gd name="connsiteX16" fmla="*/ 1235034 w 3230089"/>
              <a:gd name="connsiteY16" fmla="*/ 2137558 h 2529616"/>
              <a:gd name="connsiteX17" fmla="*/ 1282535 w 3230089"/>
              <a:gd name="connsiteY17" fmla="*/ 2078182 h 2529616"/>
              <a:gd name="connsiteX18" fmla="*/ 1294411 w 3230089"/>
              <a:gd name="connsiteY18" fmla="*/ 2042556 h 2529616"/>
              <a:gd name="connsiteX19" fmla="*/ 1377538 w 3230089"/>
              <a:gd name="connsiteY19" fmla="*/ 1959428 h 2529616"/>
              <a:gd name="connsiteX20" fmla="*/ 1425039 w 3230089"/>
              <a:gd name="connsiteY20" fmla="*/ 1888176 h 2529616"/>
              <a:gd name="connsiteX21" fmla="*/ 1472541 w 3230089"/>
              <a:gd name="connsiteY21" fmla="*/ 1745673 h 2529616"/>
              <a:gd name="connsiteX22" fmla="*/ 1484416 w 3230089"/>
              <a:gd name="connsiteY22" fmla="*/ 1710047 h 2529616"/>
              <a:gd name="connsiteX23" fmla="*/ 1496291 w 3230089"/>
              <a:gd name="connsiteY23" fmla="*/ 1674421 h 2529616"/>
              <a:gd name="connsiteX24" fmla="*/ 1508167 w 3230089"/>
              <a:gd name="connsiteY24" fmla="*/ 1626919 h 2529616"/>
              <a:gd name="connsiteX25" fmla="*/ 1520042 w 3230089"/>
              <a:gd name="connsiteY25" fmla="*/ 1567543 h 2529616"/>
              <a:gd name="connsiteX26" fmla="*/ 1531917 w 3230089"/>
              <a:gd name="connsiteY26" fmla="*/ 1531917 h 2529616"/>
              <a:gd name="connsiteX27" fmla="*/ 1555668 w 3230089"/>
              <a:gd name="connsiteY27" fmla="*/ 1389413 h 2529616"/>
              <a:gd name="connsiteX28" fmla="*/ 1567543 w 3230089"/>
              <a:gd name="connsiteY28" fmla="*/ 1330036 h 2529616"/>
              <a:gd name="connsiteX29" fmla="*/ 1591294 w 3230089"/>
              <a:gd name="connsiteY29" fmla="*/ 1258784 h 2529616"/>
              <a:gd name="connsiteX30" fmla="*/ 1615045 w 3230089"/>
              <a:gd name="connsiteY30" fmla="*/ 1223158 h 2529616"/>
              <a:gd name="connsiteX31" fmla="*/ 1626920 w 3230089"/>
              <a:gd name="connsiteY31" fmla="*/ 1187532 h 2529616"/>
              <a:gd name="connsiteX32" fmla="*/ 1650670 w 3230089"/>
              <a:gd name="connsiteY32" fmla="*/ 985652 h 2529616"/>
              <a:gd name="connsiteX33" fmla="*/ 1674421 w 3230089"/>
              <a:gd name="connsiteY33" fmla="*/ 807522 h 2529616"/>
              <a:gd name="connsiteX34" fmla="*/ 1686296 w 3230089"/>
              <a:gd name="connsiteY34" fmla="*/ 558140 h 2529616"/>
              <a:gd name="connsiteX35" fmla="*/ 1698172 w 3230089"/>
              <a:gd name="connsiteY35" fmla="*/ 522514 h 2529616"/>
              <a:gd name="connsiteX36" fmla="*/ 1710047 w 3230089"/>
              <a:gd name="connsiteY36" fmla="*/ 475013 h 2529616"/>
              <a:gd name="connsiteX37" fmla="*/ 1733798 w 3230089"/>
              <a:gd name="connsiteY37" fmla="*/ 403761 h 2529616"/>
              <a:gd name="connsiteX38" fmla="*/ 1757548 w 3230089"/>
              <a:gd name="connsiteY38" fmla="*/ 296883 h 2529616"/>
              <a:gd name="connsiteX39" fmla="*/ 1769424 w 3230089"/>
              <a:gd name="connsiteY39" fmla="*/ 213756 h 2529616"/>
              <a:gd name="connsiteX40" fmla="*/ 1781299 w 3230089"/>
              <a:gd name="connsiteY40" fmla="*/ 178130 h 2529616"/>
              <a:gd name="connsiteX41" fmla="*/ 1805050 w 3230089"/>
              <a:gd name="connsiteY41" fmla="*/ 59376 h 2529616"/>
              <a:gd name="connsiteX42" fmla="*/ 1816925 w 3230089"/>
              <a:gd name="connsiteY42" fmla="*/ 23750 h 2529616"/>
              <a:gd name="connsiteX43" fmla="*/ 1852551 w 3230089"/>
              <a:gd name="connsiteY43" fmla="*/ 0 h 2529616"/>
              <a:gd name="connsiteX44" fmla="*/ 1900052 w 3230089"/>
              <a:gd name="connsiteY44" fmla="*/ 11875 h 2529616"/>
              <a:gd name="connsiteX45" fmla="*/ 1947554 w 3230089"/>
              <a:gd name="connsiteY45" fmla="*/ 118753 h 2529616"/>
              <a:gd name="connsiteX46" fmla="*/ 1959429 w 3230089"/>
              <a:gd name="connsiteY46" fmla="*/ 154379 h 2529616"/>
              <a:gd name="connsiteX47" fmla="*/ 1971304 w 3230089"/>
              <a:gd name="connsiteY47" fmla="*/ 380010 h 2529616"/>
              <a:gd name="connsiteX48" fmla="*/ 1983180 w 3230089"/>
              <a:gd name="connsiteY48" fmla="*/ 439387 h 2529616"/>
              <a:gd name="connsiteX49" fmla="*/ 1995055 w 3230089"/>
              <a:gd name="connsiteY49" fmla="*/ 1080654 h 2529616"/>
              <a:gd name="connsiteX50" fmla="*/ 2018806 w 3230089"/>
              <a:gd name="connsiteY50" fmla="*/ 1246909 h 2529616"/>
              <a:gd name="connsiteX51" fmla="*/ 2042556 w 3230089"/>
              <a:gd name="connsiteY51" fmla="*/ 1318161 h 2529616"/>
              <a:gd name="connsiteX52" fmla="*/ 2054432 w 3230089"/>
              <a:gd name="connsiteY52" fmla="*/ 1353787 h 2529616"/>
              <a:gd name="connsiteX53" fmla="*/ 2066307 w 3230089"/>
              <a:gd name="connsiteY53" fmla="*/ 1401288 h 2529616"/>
              <a:gd name="connsiteX54" fmla="*/ 2078182 w 3230089"/>
              <a:gd name="connsiteY54" fmla="*/ 1436914 h 2529616"/>
              <a:gd name="connsiteX55" fmla="*/ 2101933 w 3230089"/>
              <a:gd name="connsiteY55" fmla="*/ 1567543 h 2529616"/>
              <a:gd name="connsiteX56" fmla="*/ 2137559 w 3230089"/>
              <a:gd name="connsiteY56" fmla="*/ 1674421 h 2529616"/>
              <a:gd name="connsiteX57" fmla="*/ 2161309 w 3230089"/>
              <a:gd name="connsiteY57" fmla="*/ 1745673 h 2529616"/>
              <a:gd name="connsiteX58" fmla="*/ 2173185 w 3230089"/>
              <a:gd name="connsiteY58" fmla="*/ 1781299 h 2529616"/>
              <a:gd name="connsiteX59" fmla="*/ 2208811 w 3230089"/>
              <a:gd name="connsiteY59" fmla="*/ 1900052 h 2529616"/>
              <a:gd name="connsiteX60" fmla="*/ 2220686 w 3230089"/>
              <a:gd name="connsiteY60" fmla="*/ 1935678 h 2529616"/>
              <a:gd name="connsiteX61" fmla="*/ 2244437 w 3230089"/>
              <a:gd name="connsiteY61" fmla="*/ 1971304 h 2529616"/>
              <a:gd name="connsiteX62" fmla="*/ 2280063 w 3230089"/>
              <a:gd name="connsiteY62" fmla="*/ 2042556 h 2529616"/>
              <a:gd name="connsiteX63" fmla="*/ 2291938 w 3230089"/>
              <a:gd name="connsiteY63" fmla="*/ 2078182 h 2529616"/>
              <a:gd name="connsiteX64" fmla="*/ 2327564 w 3230089"/>
              <a:gd name="connsiteY64" fmla="*/ 2101932 h 2529616"/>
              <a:gd name="connsiteX65" fmla="*/ 2386941 w 3230089"/>
              <a:gd name="connsiteY65" fmla="*/ 2208810 h 2529616"/>
              <a:gd name="connsiteX66" fmla="*/ 2458193 w 3230089"/>
              <a:gd name="connsiteY66" fmla="*/ 2256312 h 2529616"/>
              <a:gd name="connsiteX67" fmla="*/ 2565070 w 3230089"/>
              <a:gd name="connsiteY67" fmla="*/ 2339439 h 2529616"/>
              <a:gd name="connsiteX68" fmla="*/ 2636322 w 3230089"/>
              <a:gd name="connsiteY68" fmla="*/ 2363189 h 2529616"/>
              <a:gd name="connsiteX69" fmla="*/ 2671948 w 3230089"/>
              <a:gd name="connsiteY69" fmla="*/ 2375065 h 2529616"/>
              <a:gd name="connsiteX70" fmla="*/ 2719450 w 3230089"/>
              <a:gd name="connsiteY70" fmla="*/ 2398815 h 2529616"/>
              <a:gd name="connsiteX71" fmla="*/ 2826328 w 3230089"/>
              <a:gd name="connsiteY71" fmla="*/ 2434441 h 2529616"/>
              <a:gd name="connsiteX72" fmla="*/ 2897580 w 3230089"/>
              <a:gd name="connsiteY72" fmla="*/ 2458192 h 2529616"/>
              <a:gd name="connsiteX73" fmla="*/ 2968832 w 3230089"/>
              <a:gd name="connsiteY73" fmla="*/ 2470067 h 2529616"/>
              <a:gd name="connsiteX74" fmla="*/ 3004457 w 3230089"/>
              <a:gd name="connsiteY74" fmla="*/ 2481943 h 2529616"/>
              <a:gd name="connsiteX75" fmla="*/ 3123211 w 3230089"/>
              <a:gd name="connsiteY75" fmla="*/ 2505693 h 2529616"/>
              <a:gd name="connsiteX76" fmla="*/ 3230089 w 3230089"/>
              <a:gd name="connsiteY76" fmla="*/ 2529444 h 252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30089" h="2529616">
                <a:moveTo>
                  <a:pt x="0" y="2470067"/>
                </a:moveTo>
                <a:cubicBezTo>
                  <a:pt x="23116" y="2467178"/>
                  <a:pt x="150818" y="2451780"/>
                  <a:pt x="178130" y="2446317"/>
                </a:cubicBezTo>
                <a:cubicBezTo>
                  <a:pt x="190405" y="2443862"/>
                  <a:pt x="201679" y="2437735"/>
                  <a:pt x="213756" y="2434441"/>
                </a:cubicBezTo>
                <a:cubicBezTo>
                  <a:pt x="245248" y="2425852"/>
                  <a:pt x="276751" y="2417093"/>
                  <a:pt x="308759" y="2410691"/>
                </a:cubicBezTo>
                <a:cubicBezTo>
                  <a:pt x="328551" y="2406732"/>
                  <a:pt x="348554" y="2403710"/>
                  <a:pt x="368135" y="2398815"/>
                </a:cubicBezTo>
                <a:cubicBezTo>
                  <a:pt x="380279" y="2395779"/>
                  <a:pt x="391445" y="2389179"/>
                  <a:pt x="403761" y="2386940"/>
                </a:cubicBezTo>
                <a:cubicBezTo>
                  <a:pt x="435160" y="2381231"/>
                  <a:pt x="467096" y="2379023"/>
                  <a:pt x="498764" y="2375065"/>
                </a:cubicBezTo>
                <a:cubicBezTo>
                  <a:pt x="514598" y="2371106"/>
                  <a:pt x="530632" y="2367879"/>
                  <a:pt x="546265" y="2363189"/>
                </a:cubicBezTo>
                <a:cubicBezTo>
                  <a:pt x="570244" y="2355995"/>
                  <a:pt x="592635" y="2342204"/>
                  <a:pt x="617517" y="2339439"/>
                </a:cubicBezTo>
                <a:cubicBezTo>
                  <a:pt x="763933" y="2323170"/>
                  <a:pt x="688728" y="2331130"/>
                  <a:pt x="843148" y="2315688"/>
                </a:cubicBezTo>
                <a:cubicBezTo>
                  <a:pt x="866899" y="2307771"/>
                  <a:pt x="893569" y="2305824"/>
                  <a:pt x="914400" y="2291937"/>
                </a:cubicBezTo>
                <a:cubicBezTo>
                  <a:pt x="926275" y="2284020"/>
                  <a:pt x="936984" y="2273983"/>
                  <a:pt x="950026" y="2268187"/>
                </a:cubicBezTo>
                <a:cubicBezTo>
                  <a:pt x="972904" y="2258019"/>
                  <a:pt x="1000447" y="2258323"/>
                  <a:pt x="1021278" y="2244436"/>
                </a:cubicBezTo>
                <a:cubicBezTo>
                  <a:pt x="1033153" y="2236519"/>
                  <a:pt x="1043862" y="2226482"/>
                  <a:pt x="1056904" y="2220686"/>
                </a:cubicBezTo>
                <a:cubicBezTo>
                  <a:pt x="1079782" y="2210518"/>
                  <a:pt x="1128156" y="2196935"/>
                  <a:pt x="1128156" y="2196935"/>
                </a:cubicBezTo>
                <a:cubicBezTo>
                  <a:pt x="1230256" y="2128868"/>
                  <a:pt x="1101076" y="2210475"/>
                  <a:pt x="1199408" y="2161309"/>
                </a:cubicBezTo>
                <a:cubicBezTo>
                  <a:pt x="1212174" y="2154926"/>
                  <a:pt x="1223159" y="2145475"/>
                  <a:pt x="1235034" y="2137558"/>
                </a:cubicBezTo>
                <a:cubicBezTo>
                  <a:pt x="1264881" y="2048013"/>
                  <a:pt x="1221148" y="2154914"/>
                  <a:pt x="1282535" y="2078182"/>
                </a:cubicBezTo>
                <a:cubicBezTo>
                  <a:pt x="1290355" y="2068407"/>
                  <a:pt x="1288332" y="2053498"/>
                  <a:pt x="1294411" y="2042556"/>
                </a:cubicBezTo>
                <a:cubicBezTo>
                  <a:pt x="1337720" y="1964601"/>
                  <a:pt x="1319716" y="1978703"/>
                  <a:pt x="1377538" y="1959428"/>
                </a:cubicBezTo>
                <a:cubicBezTo>
                  <a:pt x="1393372" y="1935677"/>
                  <a:pt x="1416012" y="1915256"/>
                  <a:pt x="1425039" y="1888176"/>
                </a:cubicBezTo>
                <a:lnTo>
                  <a:pt x="1472541" y="1745673"/>
                </a:lnTo>
                <a:lnTo>
                  <a:pt x="1484416" y="1710047"/>
                </a:lnTo>
                <a:cubicBezTo>
                  <a:pt x="1488374" y="1698172"/>
                  <a:pt x="1493255" y="1686565"/>
                  <a:pt x="1496291" y="1674421"/>
                </a:cubicBezTo>
                <a:cubicBezTo>
                  <a:pt x="1500250" y="1658587"/>
                  <a:pt x="1504626" y="1642852"/>
                  <a:pt x="1508167" y="1626919"/>
                </a:cubicBezTo>
                <a:cubicBezTo>
                  <a:pt x="1512546" y="1607216"/>
                  <a:pt x="1515147" y="1587124"/>
                  <a:pt x="1520042" y="1567543"/>
                </a:cubicBezTo>
                <a:cubicBezTo>
                  <a:pt x="1523078" y="1555399"/>
                  <a:pt x="1529462" y="1544192"/>
                  <a:pt x="1531917" y="1531917"/>
                </a:cubicBezTo>
                <a:cubicBezTo>
                  <a:pt x="1541361" y="1484696"/>
                  <a:pt x="1546224" y="1436634"/>
                  <a:pt x="1555668" y="1389413"/>
                </a:cubicBezTo>
                <a:cubicBezTo>
                  <a:pt x="1559626" y="1369621"/>
                  <a:pt x="1562232" y="1349509"/>
                  <a:pt x="1567543" y="1330036"/>
                </a:cubicBezTo>
                <a:cubicBezTo>
                  <a:pt x="1574130" y="1305883"/>
                  <a:pt x="1577407" y="1279615"/>
                  <a:pt x="1591294" y="1258784"/>
                </a:cubicBezTo>
                <a:lnTo>
                  <a:pt x="1615045" y="1223158"/>
                </a:lnTo>
                <a:cubicBezTo>
                  <a:pt x="1619003" y="1211283"/>
                  <a:pt x="1624205" y="1199752"/>
                  <a:pt x="1626920" y="1187532"/>
                </a:cubicBezTo>
                <a:cubicBezTo>
                  <a:pt x="1642191" y="1118809"/>
                  <a:pt x="1643500" y="1057355"/>
                  <a:pt x="1650670" y="985652"/>
                </a:cubicBezTo>
                <a:cubicBezTo>
                  <a:pt x="1661570" y="876656"/>
                  <a:pt x="1659095" y="899480"/>
                  <a:pt x="1674421" y="807522"/>
                </a:cubicBezTo>
                <a:cubicBezTo>
                  <a:pt x="1678379" y="724395"/>
                  <a:pt x="1679385" y="641074"/>
                  <a:pt x="1686296" y="558140"/>
                </a:cubicBezTo>
                <a:cubicBezTo>
                  <a:pt x="1687336" y="545665"/>
                  <a:pt x="1694733" y="534550"/>
                  <a:pt x="1698172" y="522514"/>
                </a:cubicBezTo>
                <a:cubicBezTo>
                  <a:pt x="1702656" y="506821"/>
                  <a:pt x="1705357" y="490646"/>
                  <a:pt x="1710047" y="475013"/>
                </a:cubicBezTo>
                <a:cubicBezTo>
                  <a:pt x="1717241" y="451033"/>
                  <a:pt x="1727726" y="428049"/>
                  <a:pt x="1733798" y="403761"/>
                </a:cubicBezTo>
                <a:cubicBezTo>
                  <a:pt x="1744474" y="361055"/>
                  <a:pt x="1750009" y="342117"/>
                  <a:pt x="1757548" y="296883"/>
                </a:cubicBezTo>
                <a:cubicBezTo>
                  <a:pt x="1762150" y="269273"/>
                  <a:pt x="1763935" y="241203"/>
                  <a:pt x="1769424" y="213756"/>
                </a:cubicBezTo>
                <a:cubicBezTo>
                  <a:pt x="1771879" y="201481"/>
                  <a:pt x="1778484" y="190327"/>
                  <a:pt x="1781299" y="178130"/>
                </a:cubicBezTo>
                <a:cubicBezTo>
                  <a:pt x="1790376" y="138795"/>
                  <a:pt x="1792285" y="97673"/>
                  <a:pt x="1805050" y="59376"/>
                </a:cubicBezTo>
                <a:cubicBezTo>
                  <a:pt x="1809008" y="47501"/>
                  <a:pt x="1809105" y="33525"/>
                  <a:pt x="1816925" y="23750"/>
                </a:cubicBezTo>
                <a:cubicBezTo>
                  <a:pt x="1825841" y="12605"/>
                  <a:pt x="1840676" y="7917"/>
                  <a:pt x="1852551" y="0"/>
                </a:cubicBezTo>
                <a:cubicBezTo>
                  <a:pt x="1868385" y="3958"/>
                  <a:pt x="1886472" y="2822"/>
                  <a:pt x="1900052" y="11875"/>
                </a:cubicBezTo>
                <a:cubicBezTo>
                  <a:pt x="1924248" y="28006"/>
                  <a:pt x="1942869" y="104697"/>
                  <a:pt x="1947554" y="118753"/>
                </a:cubicBezTo>
                <a:lnTo>
                  <a:pt x="1959429" y="154379"/>
                </a:lnTo>
                <a:cubicBezTo>
                  <a:pt x="1963387" y="229589"/>
                  <a:pt x="1965049" y="304956"/>
                  <a:pt x="1971304" y="380010"/>
                </a:cubicBezTo>
                <a:cubicBezTo>
                  <a:pt x="1972980" y="400125"/>
                  <a:pt x="1982496" y="419214"/>
                  <a:pt x="1983180" y="439387"/>
                </a:cubicBezTo>
                <a:cubicBezTo>
                  <a:pt x="1990423" y="653057"/>
                  <a:pt x="1988272" y="866969"/>
                  <a:pt x="1995055" y="1080654"/>
                </a:cubicBezTo>
                <a:cubicBezTo>
                  <a:pt x="1996150" y="1115133"/>
                  <a:pt x="2007225" y="1204447"/>
                  <a:pt x="2018806" y="1246909"/>
                </a:cubicBezTo>
                <a:cubicBezTo>
                  <a:pt x="2025393" y="1271062"/>
                  <a:pt x="2034639" y="1294410"/>
                  <a:pt x="2042556" y="1318161"/>
                </a:cubicBezTo>
                <a:cubicBezTo>
                  <a:pt x="2046514" y="1330036"/>
                  <a:pt x="2051396" y="1341643"/>
                  <a:pt x="2054432" y="1353787"/>
                </a:cubicBezTo>
                <a:cubicBezTo>
                  <a:pt x="2058390" y="1369621"/>
                  <a:pt x="2061823" y="1385595"/>
                  <a:pt x="2066307" y="1401288"/>
                </a:cubicBezTo>
                <a:cubicBezTo>
                  <a:pt x="2069746" y="1413324"/>
                  <a:pt x="2075467" y="1424694"/>
                  <a:pt x="2078182" y="1436914"/>
                </a:cubicBezTo>
                <a:cubicBezTo>
                  <a:pt x="2089050" y="1485820"/>
                  <a:pt x="2088961" y="1519977"/>
                  <a:pt x="2101933" y="1567543"/>
                </a:cubicBezTo>
                <a:cubicBezTo>
                  <a:pt x="2101946" y="1567590"/>
                  <a:pt x="2131614" y="1656585"/>
                  <a:pt x="2137559" y="1674421"/>
                </a:cubicBezTo>
                <a:lnTo>
                  <a:pt x="2161309" y="1745673"/>
                </a:lnTo>
                <a:cubicBezTo>
                  <a:pt x="2165268" y="1757548"/>
                  <a:pt x="2170149" y="1769155"/>
                  <a:pt x="2173185" y="1781299"/>
                </a:cubicBezTo>
                <a:cubicBezTo>
                  <a:pt x="2191133" y="1853091"/>
                  <a:pt x="2179898" y="1813312"/>
                  <a:pt x="2208811" y="1900052"/>
                </a:cubicBezTo>
                <a:cubicBezTo>
                  <a:pt x="2212769" y="1911927"/>
                  <a:pt x="2213742" y="1925263"/>
                  <a:pt x="2220686" y="1935678"/>
                </a:cubicBezTo>
                <a:lnTo>
                  <a:pt x="2244437" y="1971304"/>
                </a:lnTo>
                <a:cubicBezTo>
                  <a:pt x="2274285" y="2060851"/>
                  <a:pt x="2234022" y="1950473"/>
                  <a:pt x="2280063" y="2042556"/>
                </a:cubicBezTo>
                <a:cubicBezTo>
                  <a:pt x="2285661" y="2053752"/>
                  <a:pt x="2284118" y="2068407"/>
                  <a:pt x="2291938" y="2078182"/>
                </a:cubicBezTo>
                <a:cubicBezTo>
                  <a:pt x="2300854" y="2089327"/>
                  <a:pt x="2315689" y="2094015"/>
                  <a:pt x="2327564" y="2101932"/>
                </a:cubicBezTo>
                <a:cubicBezTo>
                  <a:pt x="2339939" y="2139058"/>
                  <a:pt x="2351939" y="2185475"/>
                  <a:pt x="2386941" y="2208810"/>
                </a:cubicBezTo>
                <a:cubicBezTo>
                  <a:pt x="2410692" y="2224644"/>
                  <a:pt x="2438008" y="2236128"/>
                  <a:pt x="2458193" y="2256312"/>
                </a:cubicBezTo>
                <a:cubicBezTo>
                  <a:pt x="2488930" y="2287048"/>
                  <a:pt x="2522463" y="2325237"/>
                  <a:pt x="2565070" y="2339439"/>
                </a:cubicBezTo>
                <a:lnTo>
                  <a:pt x="2636322" y="2363189"/>
                </a:lnTo>
                <a:cubicBezTo>
                  <a:pt x="2648197" y="2367147"/>
                  <a:pt x="2660752" y="2369467"/>
                  <a:pt x="2671948" y="2375065"/>
                </a:cubicBezTo>
                <a:cubicBezTo>
                  <a:pt x="2687782" y="2382982"/>
                  <a:pt x="2703013" y="2392240"/>
                  <a:pt x="2719450" y="2398815"/>
                </a:cubicBezTo>
                <a:cubicBezTo>
                  <a:pt x="2719475" y="2398825"/>
                  <a:pt x="2808502" y="2428499"/>
                  <a:pt x="2826328" y="2434441"/>
                </a:cubicBezTo>
                <a:cubicBezTo>
                  <a:pt x="2826335" y="2434443"/>
                  <a:pt x="2897572" y="2458191"/>
                  <a:pt x="2897580" y="2458192"/>
                </a:cubicBezTo>
                <a:lnTo>
                  <a:pt x="2968832" y="2470067"/>
                </a:lnTo>
                <a:cubicBezTo>
                  <a:pt x="2980707" y="2474026"/>
                  <a:pt x="2992238" y="2479228"/>
                  <a:pt x="3004457" y="2481943"/>
                </a:cubicBezTo>
                <a:cubicBezTo>
                  <a:pt x="3086997" y="2500286"/>
                  <a:pt x="3055611" y="2485413"/>
                  <a:pt x="3123211" y="2505693"/>
                </a:cubicBezTo>
                <a:cubicBezTo>
                  <a:pt x="3214899" y="2533199"/>
                  <a:pt x="3165078" y="2529444"/>
                  <a:pt x="3230089" y="252944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997331" y="4257261"/>
                <a:ext cx="560987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3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1633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633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fr-FR" sz="1633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fr-FR" sz="16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633" dirty="0">
                  <a:solidFill>
                    <a:srgbClr val="FF0000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31" y="4257261"/>
                <a:ext cx="560987" cy="343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3463084" y="2772558"/>
            <a:ext cx="1887039" cy="98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F.J.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Giessibl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,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Advances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 in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atomic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 force microscopy,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Rev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Mod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Physics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, 75(3), 2003</a:t>
            </a:r>
            <a:endParaRPr lang="fr-FR" sz="1452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58" name="Flèche vers le bas 57"/>
          <p:cNvSpPr/>
          <p:nvPr/>
        </p:nvSpPr>
        <p:spPr>
          <a:xfrm rot="5400000">
            <a:off x="2500384" y="2762559"/>
            <a:ext cx="81755" cy="5290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- 3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4322750" y="4281165"/>
                <a:ext cx="383438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33" i="1" smtClean="0">
                          <a:solidFill>
                            <a:schemeClr val="tx1"/>
                          </a:solidFill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fr-FR" sz="1633" dirty="0">
                  <a:solidFill>
                    <a:schemeClr val="tx1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50" y="4281165"/>
                <a:ext cx="383438" cy="343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16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FREQUENCY MODULATION MODE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21061" y="731031"/>
                <a:ext cx="12135415" cy="942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If amplitude of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tip oscillation: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0.1nm </a:t>
                </a:r>
                <a:r>
                  <a:rPr lang="fr-FR" sz="2722" dirty="0">
                    <a:latin typeface="Source Sans Pro Light" pitchFamily="34" charset="0"/>
                    <a:ea typeface="Source Sans Pro Light" pitchFamily="34" charset="0"/>
                  </a:rPr>
                  <a:t>– 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1nm (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ten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times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lower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than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in AM-AFM),</a:t>
                </a:r>
              </a:p>
              <a:p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Because of </a:t>
                </a:r>
                <a14:m>
                  <m:oMath xmlns:m="http://schemas.openxmlformats.org/officeDocument/2006/math">
                    <m:r>
                      <a:rPr lang="fr-FR" sz="272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72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𝑖𝑛𝑡𝑒𝑟𝑎𝑐𝑡𝑖𝑜𝑛</m:t>
                    </m:r>
                    <m:d>
                      <m:dPr>
                        <m:ctrlPr>
                          <a:rPr lang="fr-FR" sz="27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72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sz="272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2720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the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resonance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frequeny</a:t>
                </a:r>
                <a14:m>
                  <m:oMath xmlns:m="http://schemas.openxmlformats.org/officeDocument/2006/math">
                    <m:r>
                      <a:rPr lang="fr-F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fr-F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shifts to a new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fr-FR" sz="2722" dirty="0"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" y="731031"/>
                <a:ext cx="12135415" cy="942117"/>
              </a:xfrm>
              <a:prstGeom prst="rect">
                <a:avLst/>
              </a:prstGeom>
              <a:blipFill>
                <a:blip r:embed="rId5"/>
                <a:stretch>
                  <a:fillRect l="-1005" t="-6494" b="-16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474885" y="1881293"/>
            <a:ext cx="0" cy="268559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96403" y="4319942"/>
            <a:ext cx="430288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200000">
            <a:off x="-608360" y="2690630"/>
            <a:ext cx="1802461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Amplitude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805782" y="4230658"/>
                <a:ext cx="497765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33" i="1">
                              <a:solidFill>
                                <a:srgbClr val="2D61F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33" i="1">
                              <a:solidFill>
                                <a:srgbClr val="2D61F3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33" i="1">
                              <a:solidFill>
                                <a:srgbClr val="2D61F3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633" dirty="0">
                  <a:solidFill>
                    <a:srgbClr val="2D61F3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82" y="4230658"/>
                <a:ext cx="497765" cy="343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8" descr="M:\LUCA COSTA\TESI\thesis_images\magneticresonance.bmp"/>
          <p:cNvPicPr>
            <a:picLocks noChangeAspect="1" noChangeArrowheads="1"/>
          </p:cNvPicPr>
          <p:nvPr/>
        </p:nvPicPr>
        <p:blipFill rotWithShape="1">
          <a:blip r:embed="rId7" cstate="print"/>
          <a:srcRect l="9923" t="1420" r="3478" b="16589"/>
          <a:stretch/>
        </p:blipFill>
        <p:spPr bwMode="auto">
          <a:xfrm>
            <a:off x="507510" y="1881293"/>
            <a:ext cx="3791646" cy="2373325"/>
          </a:xfrm>
          <a:prstGeom prst="rect">
            <a:avLst/>
          </a:prstGeom>
          <a:noFill/>
        </p:spPr>
      </p:pic>
      <p:sp>
        <p:nvSpPr>
          <p:cNvPr id="53" name="Forme libre 52"/>
          <p:cNvSpPr/>
          <p:nvPr/>
        </p:nvSpPr>
        <p:spPr>
          <a:xfrm>
            <a:off x="667538" y="2025120"/>
            <a:ext cx="2930278" cy="2294822"/>
          </a:xfrm>
          <a:custGeom>
            <a:avLst/>
            <a:gdLst>
              <a:gd name="connsiteX0" fmla="*/ 0 w 3230089"/>
              <a:gd name="connsiteY0" fmla="*/ 2470067 h 2529616"/>
              <a:gd name="connsiteX1" fmla="*/ 178130 w 3230089"/>
              <a:gd name="connsiteY1" fmla="*/ 2446317 h 2529616"/>
              <a:gd name="connsiteX2" fmla="*/ 213756 w 3230089"/>
              <a:gd name="connsiteY2" fmla="*/ 2434441 h 2529616"/>
              <a:gd name="connsiteX3" fmla="*/ 308759 w 3230089"/>
              <a:gd name="connsiteY3" fmla="*/ 2410691 h 2529616"/>
              <a:gd name="connsiteX4" fmla="*/ 368135 w 3230089"/>
              <a:gd name="connsiteY4" fmla="*/ 2398815 h 2529616"/>
              <a:gd name="connsiteX5" fmla="*/ 403761 w 3230089"/>
              <a:gd name="connsiteY5" fmla="*/ 2386940 h 2529616"/>
              <a:gd name="connsiteX6" fmla="*/ 498764 w 3230089"/>
              <a:gd name="connsiteY6" fmla="*/ 2375065 h 2529616"/>
              <a:gd name="connsiteX7" fmla="*/ 546265 w 3230089"/>
              <a:gd name="connsiteY7" fmla="*/ 2363189 h 2529616"/>
              <a:gd name="connsiteX8" fmla="*/ 617517 w 3230089"/>
              <a:gd name="connsiteY8" fmla="*/ 2339439 h 2529616"/>
              <a:gd name="connsiteX9" fmla="*/ 843148 w 3230089"/>
              <a:gd name="connsiteY9" fmla="*/ 2315688 h 2529616"/>
              <a:gd name="connsiteX10" fmla="*/ 914400 w 3230089"/>
              <a:gd name="connsiteY10" fmla="*/ 2291937 h 2529616"/>
              <a:gd name="connsiteX11" fmla="*/ 950026 w 3230089"/>
              <a:gd name="connsiteY11" fmla="*/ 2268187 h 2529616"/>
              <a:gd name="connsiteX12" fmla="*/ 1021278 w 3230089"/>
              <a:gd name="connsiteY12" fmla="*/ 2244436 h 2529616"/>
              <a:gd name="connsiteX13" fmla="*/ 1056904 w 3230089"/>
              <a:gd name="connsiteY13" fmla="*/ 2220686 h 2529616"/>
              <a:gd name="connsiteX14" fmla="*/ 1128156 w 3230089"/>
              <a:gd name="connsiteY14" fmla="*/ 2196935 h 2529616"/>
              <a:gd name="connsiteX15" fmla="*/ 1199408 w 3230089"/>
              <a:gd name="connsiteY15" fmla="*/ 2161309 h 2529616"/>
              <a:gd name="connsiteX16" fmla="*/ 1235034 w 3230089"/>
              <a:gd name="connsiteY16" fmla="*/ 2137558 h 2529616"/>
              <a:gd name="connsiteX17" fmla="*/ 1282535 w 3230089"/>
              <a:gd name="connsiteY17" fmla="*/ 2078182 h 2529616"/>
              <a:gd name="connsiteX18" fmla="*/ 1294411 w 3230089"/>
              <a:gd name="connsiteY18" fmla="*/ 2042556 h 2529616"/>
              <a:gd name="connsiteX19" fmla="*/ 1377538 w 3230089"/>
              <a:gd name="connsiteY19" fmla="*/ 1959428 h 2529616"/>
              <a:gd name="connsiteX20" fmla="*/ 1425039 w 3230089"/>
              <a:gd name="connsiteY20" fmla="*/ 1888176 h 2529616"/>
              <a:gd name="connsiteX21" fmla="*/ 1472541 w 3230089"/>
              <a:gd name="connsiteY21" fmla="*/ 1745673 h 2529616"/>
              <a:gd name="connsiteX22" fmla="*/ 1484416 w 3230089"/>
              <a:gd name="connsiteY22" fmla="*/ 1710047 h 2529616"/>
              <a:gd name="connsiteX23" fmla="*/ 1496291 w 3230089"/>
              <a:gd name="connsiteY23" fmla="*/ 1674421 h 2529616"/>
              <a:gd name="connsiteX24" fmla="*/ 1508167 w 3230089"/>
              <a:gd name="connsiteY24" fmla="*/ 1626919 h 2529616"/>
              <a:gd name="connsiteX25" fmla="*/ 1520042 w 3230089"/>
              <a:gd name="connsiteY25" fmla="*/ 1567543 h 2529616"/>
              <a:gd name="connsiteX26" fmla="*/ 1531917 w 3230089"/>
              <a:gd name="connsiteY26" fmla="*/ 1531917 h 2529616"/>
              <a:gd name="connsiteX27" fmla="*/ 1555668 w 3230089"/>
              <a:gd name="connsiteY27" fmla="*/ 1389413 h 2529616"/>
              <a:gd name="connsiteX28" fmla="*/ 1567543 w 3230089"/>
              <a:gd name="connsiteY28" fmla="*/ 1330036 h 2529616"/>
              <a:gd name="connsiteX29" fmla="*/ 1591294 w 3230089"/>
              <a:gd name="connsiteY29" fmla="*/ 1258784 h 2529616"/>
              <a:gd name="connsiteX30" fmla="*/ 1615045 w 3230089"/>
              <a:gd name="connsiteY30" fmla="*/ 1223158 h 2529616"/>
              <a:gd name="connsiteX31" fmla="*/ 1626920 w 3230089"/>
              <a:gd name="connsiteY31" fmla="*/ 1187532 h 2529616"/>
              <a:gd name="connsiteX32" fmla="*/ 1650670 w 3230089"/>
              <a:gd name="connsiteY32" fmla="*/ 985652 h 2529616"/>
              <a:gd name="connsiteX33" fmla="*/ 1674421 w 3230089"/>
              <a:gd name="connsiteY33" fmla="*/ 807522 h 2529616"/>
              <a:gd name="connsiteX34" fmla="*/ 1686296 w 3230089"/>
              <a:gd name="connsiteY34" fmla="*/ 558140 h 2529616"/>
              <a:gd name="connsiteX35" fmla="*/ 1698172 w 3230089"/>
              <a:gd name="connsiteY35" fmla="*/ 522514 h 2529616"/>
              <a:gd name="connsiteX36" fmla="*/ 1710047 w 3230089"/>
              <a:gd name="connsiteY36" fmla="*/ 475013 h 2529616"/>
              <a:gd name="connsiteX37" fmla="*/ 1733798 w 3230089"/>
              <a:gd name="connsiteY37" fmla="*/ 403761 h 2529616"/>
              <a:gd name="connsiteX38" fmla="*/ 1757548 w 3230089"/>
              <a:gd name="connsiteY38" fmla="*/ 296883 h 2529616"/>
              <a:gd name="connsiteX39" fmla="*/ 1769424 w 3230089"/>
              <a:gd name="connsiteY39" fmla="*/ 213756 h 2529616"/>
              <a:gd name="connsiteX40" fmla="*/ 1781299 w 3230089"/>
              <a:gd name="connsiteY40" fmla="*/ 178130 h 2529616"/>
              <a:gd name="connsiteX41" fmla="*/ 1805050 w 3230089"/>
              <a:gd name="connsiteY41" fmla="*/ 59376 h 2529616"/>
              <a:gd name="connsiteX42" fmla="*/ 1816925 w 3230089"/>
              <a:gd name="connsiteY42" fmla="*/ 23750 h 2529616"/>
              <a:gd name="connsiteX43" fmla="*/ 1852551 w 3230089"/>
              <a:gd name="connsiteY43" fmla="*/ 0 h 2529616"/>
              <a:gd name="connsiteX44" fmla="*/ 1900052 w 3230089"/>
              <a:gd name="connsiteY44" fmla="*/ 11875 h 2529616"/>
              <a:gd name="connsiteX45" fmla="*/ 1947554 w 3230089"/>
              <a:gd name="connsiteY45" fmla="*/ 118753 h 2529616"/>
              <a:gd name="connsiteX46" fmla="*/ 1959429 w 3230089"/>
              <a:gd name="connsiteY46" fmla="*/ 154379 h 2529616"/>
              <a:gd name="connsiteX47" fmla="*/ 1971304 w 3230089"/>
              <a:gd name="connsiteY47" fmla="*/ 380010 h 2529616"/>
              <a:gd name="connsiteX48" fmla="*/ 1983180 w 3230089"/>
              <a:gd name="connsiteY48" fmla="*/ 439387 h 2529616"/>
              <a:gd name="connsiteX49" fmla="*/ 1995055 w 3230089"/>
              <a:gd name="connsiteY49" fmla="*/ 1080654 h 2529616"/>
              <a:gd name="connsiteX50" fmla="*/ 2018806 w 3230089"/>
              <a:gd name="connsiteY50" fmla="*/ 1246909 h 2529616"/>
              <a:gd name="connsiteX51" fmla="*/ 2042556 w 3230089"/>
              <a:gd name="connsiteY51" fmla="*/ 1318161 h 2529616"/>
              <a:gd name="connsiteX52" fmla="*/ 2054432 w 3230089"/>
              <a:gd name="connsiteY52" fmla="*/ 1353787 h 2529616"/>
              <a:gd name="connsiteX53" fmla="*/ 2066307 w 3230089"/>
              <a:gd name="connsiteY53" fmla="*/ 1401288 h 2529616"/>
              <a:gd name="connsiteX54" fmla="*/ 2078182 w 3230089"/>
              <a:gd name="connsiteY54" fmla="*/ 1436914 h 2529616"/>
              <a:gd name="connsiteX55" fmla="*/ 2101933 w 3230089"/>
              <a:gd name="connsiteY55" fmla="*/ 1567543 h 2529616"/>
              <a:gd name="connsiteX56" fmla="*/ 2137559 w 3230089"/>
              <a:gd name="connsiteY56" fmla="*/ 1674421 h 2529616"/>
              <a:gd name="connsiteX57" fmla="*/ 2161309 w 3230089"/>
              <a:gd name="connsiteY57" fmla="*/ 1745673 h 2529616"/>
              <a:gd name="connsiteX58" fmla="*/ 2173185 w 3230089"/>
              <a:gd name="connsiteY58" fmla="*/ 1781299 h 2529616"/>
              <a:gd name="connsiteX59" fmla="*/ 2208811 w 3230089"/>
              <a:gd name="connsiteY59" fmla="*/ 1900052 h 2529616"/>
              <a:gd name="connsiteX60" fmla="*/ 2220686 w 3230089"/>
              <a:gd name="connsiteY60" fmla="*/ 1935678 h 2529616"/>
              <a:gd name="connsiteX61" fmla="*/ 2244437 w 3230089"/>
              <a:gd name="connsiteY61" fmla="*/ 1971304 h 2529616"/>
              <a:gd name="connsiteX62" fmla="*/ 2280063 w 3230089"/>
              <a:gd name="connsiteY62" fmla="*/ 2042556 h 2529616"/>
              <a:gd name="connsiteX63" fmla="*/ 2291938 w 3230089"/>
              <a:gd name="connsiteY63" fmla="*/ 2078182 h 2529616"/>
              <a:gd name="connsiteX64" fmla="*/ 2327564 w 3230089"/>
              <a:gd name="connsiteY64" fmla="*/ 2101932 h 2529616"/>
              <a:gd name="connsiteX65" fmla="*/ 2386941 w 3230089"/>
              <a:gd name="connsiteY65" fmla="*/ 2208810 h 2529616"/>
              <a:gd name="connsiteX66" fmla="*/ 2458193 w 3230089"/>
              <a:gd name="connsiteY66" fmla="*/ 2256312 h 2529616"/>
              <a:gd name="connsiteX67" fmla="*/ 2565070 w 3230089"/>
              <a:gd name="connsiteY67" fmla="*/ 2339439 h 2529616"/>
              <a:gd name="connsiteX68" fmla="*/ 2636322 w 3230089"/>
              <a:gd name="connsiteY68" fmla="*/ 2363189 h 2529616"/>
              <a:gd name="connsiteX69" fmla="*/ 2671948 w 3230089"/>
              <a:gd name="connsiteY69" fmla="*/ 2375065 h 2529616"/>
              <a:gd name="connsiteX70" fmla="*/ 2719450 w 3230089"/>
              <a:gd name="connsiteY70" fmla="*/ 2398815 h 2529616"/>
              <a:gd name="connsiteX71" fmla="*/ 2826328 w 3230089"/>
              <a:gd name="connsiteY71" fmla="*/ 2434441 h 2529616"/>
              <a:gd name="connsiteX72" fmla="*/ 2897580 w 3230089"/>
              <a:gd name="connsiteY72" fmla="*/ 2458192 h 2529616"/>
              <a:gd name="connsiteX73" fmla="*/ 2968832 w 3230089"/>
              <a:gd name="connsiteY73" fmla="*/ 2470067 h 2529616"/>
              <a:gd name="connsiteX74" fmla="*/ 3004457 w 3230089"/>
              <a:gd name="connsiteY74" fmla="*/ 2481943 h 2529616"/>
              <a:gd name="connsiteX75" fmla="*/ 3123211 w 3230089"/>
              <a:gd name="connsiteY75" fmla="*/ 2505693 h 2529616"/>
              <a:gd name="connsiteX76" fmla="*/ 3230089 w 3230089"/>
              <a:gd name="connsiteY76" fmla="*/ 2529444 h 252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30089" h="2529616">
                <a:moveTo>
                  <a:pt x="0" y="2470067"/>
                </a:moveTo>
                <a:cubicBezTo>
                  <a:pt x="23116" y="2467178"/>
                  <a:pt x="150818" y="2451780"/>
                  <a:pt x="178130" y="2446317"/>
                </a:cubicBezTo>
                <a:cubicBezTo>
                  <a:pt x="190405" y="2443862"/>
                  <a:pt x="201679" y="2437735"/>
                  <a:pt x="213756" y="2434441"/>
                </a:cubicBezTo>
                <a:cubicBezTo>
                  <a:pt x="245248" y="2425852"/>
                  <a:pt x="276751" y="2417093"/>
                  <a:pt x="308759" y="2410691"/>
                </a:cubicBezTo>
                <a:cubicBezTo>
                  <a:pt x="328551" y="2406732"/>
                  <a:pt x="348554" y="2403710"/>
                  <a:pt x="368135" y="2398815"/>
                </a:cubicBezTo>
                <a:cubicBezTo>
                  <a:pt x="380279" y="2395779"/>
                  <a:pt x="391445" y="2389179"/>
                  <a:pt x="403761" y="2386940"/>
                </a:cubicBezTo>
                <a:cubicBezTo>
                  <a:pt x="435160" y="2381231"/>
                  <a:pt x="467096" y="2379023"/>
                  <a:pt x="498764" y="2375065"/>
                </a:cubicBezTo>
                <a:cubicBezTo>
                  <a:pt x="514598" y="2371106"/>
                  <a:pt x="530632" y="2367879"/>
                  <a:pt x="546265" y="2363189"/>
                </a:cubicBezTo>
                <a:cubicBezTo>
                  <a:pt x="570244" y="2355995"/>
                  <a:pt x="592635" y="2342204"/>
                  <a:pt x="617517" y="2339439"/>
                </a:cubicBezTo>
                <a:cubicBezTo>
                  <a:pt x="763933" y="2323170"/>
                  <a:pt x="688728" y="2331130"/>
                  <a:pt x="843148" y="2315688"/>
                </a:cubicBezTo>
                <a:cubicBezTo>
                  <a:pt x="866899" y="2307771"/>
                  <a:pt x="893569" y="2305824"/>
                  <a:pt x="914400" y="2291937"/>
                </a:cubicBezTo>
                <a:cubicBezTo>
                  <a:pt x="926275" y="2284020"/>
                  <a:pt x="936984" y="2273983"/>
                  <a:pt x="950026" y="2268187"/>
                </a:cubicBezTo>
                <a:cubicBezTo>
                  <a:pt x="972904" y="2258019"/>
                  <a:pt x="1000447" y="2258323"/>
                  <a:pt x="1021278" y="2244436"/>
                </a:cubicBezTo>
                <a:cubicBezTo>
                  <a:pt x="1033153" y="2236519"/>
                  <a:pt x="1043862" y="2226482"/>
                  <a:pt x="1056904" y="2220686"/>
                </a:cubicBezTo>
                <a:cubicBezTo>
                  <a:pt x="1079782" y="2210518"/>
                  <a:pt x="1128156" y="2196935"/>
                  <a:pt x="1128156" y="2196935"/>
                </a:cubicBezTo>
                <a:cubicBezTo>
                  <a:pt x="1230256" y="2128868"/>
                  <a:pt x="1101076" y="2210475"/>
                  <a:pt x="1199408" y="2161309"/>
                </a:cubicBezTo>
                <a:cubicBezTo>
                  <a:pt x="1212174" y="2154926"/>
                  <a:pt x="1223159" y="2145475"/>
                  <a:pt x="1235034" y="2137558"/>
                </a:cubicBezTo>
                <a:cubicBezTo>
                  <a:pt x="1264881" y="2048013"/>
                  <a:pt x="1221148" y="2154914"/>
                  <a:pt x="1282535" y="2078182"/>
                </a:cubicBezTo>
                <a:cubicBezTo>
                  <a:pt x="1290355" y="2068407"/>
                  <a:pt x="1288332" y="2053498"/>
                  <a:pt x="1294411" y="2042556"/>
                </a:cubicBezTo>
                <a:cubicBezTo>
                  <a:pt x="1337720" y="1964601"/>
                  <a:pt x="1319716" y="1978703"/>
                  <a:pt x="1377538" y="1959428"/>
                </a:cubicBezTo>
                <a:cubicBezTo>
                  <a:pt x="1393372" y="1935677"/>
                  <a:pt x="1416012" y="1915256"/>
                  <a:pt x="1425039" y="1888176"/>
                </a:cubicBezTo>
                <a:lnTo>
                  <a:pt x="1472541" y="1745673"/>
                </a:lnTo>
                <a:lnTo>
                  <a:pt x="1484416" y="1710047"/>
                </a:lnTo>
                <a:cubicBezTo>
                  <a:pt x="1488374" y="1698172"/>
                  <a:pt x="1493255" y="1686565"/>
                  <a:pt x="1496291" y="1674421"/>
                </a:cubicBezTo>
                <a:cubicBezTo>
                  <a:pt x="1500250" y="1658587"/>
                  <a:pt x="1504626" y="1642852"/>
                  <a:pt x="1508167" y="1626919"/>
                </a:cubicBezTo>
                <a:cubicBezTo>
                  <a:pt x="1512546" y="1607216"/>
                  <a:pt x="1515147" y="1587124"/>
                  <a:pt x="1520042" y="1567543"/>
                </a:cubicBezTo>
                <a:cubicBezTo>
                  <a:pt x="1523078" y="1555399"/>
                  <a:pt x="1529462" y="1544192"/>
                  <a:pt x="1531917" y="1531917"/>
                </a:cubicBezTo>
                <a:cubicBezTo>
                  <a:pt x="1541361" y="1484696"/>
                  <a:pt x="1546224" y="1436634"/>
                  <a:pt x="1555668" y="1389413"/>
                </a:cubicBezTo>
                <a:cubicBezTo>
                  <a:pt x="1559626" y="1369621"/>
                  <a:pt x="1562232" y="1349509"/>
                  <a:pt x="1567543" y="1330036"/>
                </a:cubicBezTo>
                <a:cubicBezTo>
                  <a:pt x="1574130" y="1305883"/>
                  <a:pt x="1577407" y="1279615"/>
                  <a:pt x="1591294" y="1258784"/>
                </a:cubicBezTo>
                <a:lnTo>
                  <a:pt x="1615045" y="1223158"/>
                </a:lnTo>
                <a:cubicBezTo>
                  <a:pt x="1619003" y="1211283"/>
                  <a:pt x="1624205" y="1199752"/>
                  <a:pt x="1626920" y="1187532"/>
                </a:cubicBezTo>
                <a:cubicBezTo>
                  <a:pt x="1642191" y="1118809"/>
                  <a:pt x="1643500" y="1057355"/>
                  <a:pt x="1650670" y="985652"/>
                </a:cubicBezTo>
                <a:cubicBezTo>
                  <a:pt x="1661570" y="876656"/>
                  <a:pt x="1659095" y="899480"/>
                  <a:pt x="1674421" y="807522"/>
                </a:cubicBezTo>
                <a:cubicBezTo>
                  <a:pt x="1678379" y="724395"/>
                  <a:pt x="1679385" y="641074"/>
                  <a:pt x="1686296" y="558140"/>
                </a:cubicBezTo>
                <a:cubicBezTo>
                  <a:pt x="1687336" y="545665"/>
                  <a:pt x="1694733" y="534550"/>
                  <a:pt x="1698172" y="522514"/>
                </a:cubicBezTo>
                <a:cubicBezTo>
                  <a:pt x="1702656" y="506821"/>
                  <a:pt x="1705357" y="490646"/>
                  <a:pt x="1710047" y="475013"/>
                </a:cubicBezTo>
                <a:cubicBezTo>
                  <a:pt x="1717241" y="451033"/>
                  <a:pt x="1727726" y="428049"/>
                  <a:pt x="1733798" y="403761"/>
                </a:cubicBezTo>
                <a:cubicBezTo>
                  <a:pt x="1744474" y="361055"/>
                  <a:pt x="1750009" y="342117"/>
                  <a:pt x="1757548" y="296883"/>
                </a:cubicBezTo>
                <a:cubicBezTo>
                  <a:pt x="1762150" y="269273"/>
                  <a:pt x="1763935" y="241203"/>
                  <a:pt x="1769424" y="213756"/>
                </a:cubicBezTo>
                <a:cubicBezTo>
                  <a:pt x="1771879" y="201481"/>
                  <a:pt x="1778484" y="190327"/>
                  <a:pt x="1781299" y="178130"/>
                </a:cubicBezTo>
                <a:cubicBezTo>
                  <a:pt x="1790376" y="138795"/>
                  <a:pt x="1792285" y="97673"/>
                  <a:pt x="1805050" y="59376"/>
                </a:cubicBezTo>
                <a:cubicBezTo>
                  <a:pt x="1809008" y="47501"/>
                  <a:pt x="1809105" y="33525"/>
                  <a:pt x="1816925" y="23750"/>
                </a:cubicBezTo>
                <a:cubicBezTo>
                  <a:pt x="1825841" y="12605"/>
                  <a:pt x="1840676" y="7917"/>
                  <a:pt x="1852551" y="0"/>
                </a:cubicBezTo>
                <a:cubicBezTo>
                  <a:pt x="1868385" y="3958"/>
                  <a:pt x="1886472" y="2822"/>
                  <a:pt x="1900052" y="11875"/>
                </a:cubicBezTo>
                <a:cubicBezTo>
                  <a:pt x="1924248" y="28006"/>
                  <a:pt x="1942869" y="104697"/>
                  <a:pt x="1947554" y="118753"/>
                </a:cubicBezTo>
                <a:lnTo>
                  <a:pt x="1959429" y="154379"/>
                </a:lnTo>
                <a:cubicBezTo>
                  <a:pt x="1963387" y="229589"/>
                  <a:pt x="1965049" y="304956"/>
                  <a:pt x="1971304" y="380010"/>
                </a:cubicBezTo>
                <a:cubicBezTo>
                  <a:pt x="1972980" y="400125"/>
                  <a:pt x="1982496" y="419214"/>
                  <a:pt x="1983180" y="439387"/>
                </a:cubicBezTo>
                <a:cubicBezTo>
                  <a:pt x="1990423" y="653057"/>
                  <a:pt x="1988272" y="866969"/>
                  <a:pt x="1995055" y="1080654"/>
                </a:cubicBezTo>
                <a:cubicBezTo>
                  <a:pt x="1996150" y="1115133"/>
                  <a:pt x="2007225" y="1204447"/>
                  <a:pt x="2018806" y="1246909"/>
                </a:cubicBezTo>
                <a:cubicBezTo>
                  <a:pt x="2025393" y="1271062"/>
                  <a:pt x="2034639" y="1294410"/>
                  <a:pt x="2042556" y="1318161"/>
                </a:cubicBezTo>
                <a:cubicBezTo>
                  <a:pt x="2046514" y="1330036"/>
                  <a:pt x="2051396" y="1341643"/>
                  <a:pt x="2054432" y="1353787"/>
                </a:cubicBezTo>
                <a:cubicBezTo>
                  <a:pt x="2058390" y="1369621"/>
                  <a:pt x="2061823" y="1385595"/>
                  <a:pt x="2066307" y="1401288"/>
                </a:cubicBezTo>
                <a:cubicBezTo>
                  <a:pt x="2069746" y="1413324"/>
                  <a:pt x="2075467" y="1424694"/>
                  <a:pt x="2078182" y="1436914"/>
                </a:cubicBezTo>
                <a:cubicBezTo>
                  <a:pt x="2089050" y="1485820"/>
                  <a:pt x="2088961" y="1519977"/>
                  <a:pt x="2101933" y="1567543"/>
                </a:cubicBezTo>
                <a:cubicBezTo>
                  <a:pt x="2101946" y="1567590"/>
                  <a:pt x="2131614" y="1656585"/>
                  <a:pt x="2137559" y="1674421"/>
                </a:cubicBezTo>
                <a:lnTo>
                  <a:pt x="2161309" y="1745673"/>
                </a:lnTo>
                <a:cubicBezTo>
                  <a:pt x="2165268" y="1757548"/>
                  <a:pt x="2170149" y="1769155"/>
                  <a:pt x="2173185" y="1781299"/>
                </a:cubicBezTo>
                <a:cubicBezTo>
                  <a:pt x="2191133" y="1853091"/>
                  <a:pt x="2179898" y="1813312"/>
                  <a:pt x="2208811" y="1900052"/>
                </a:cubicBezTo>
                <a:cubicBezTo>
                  <a:pt x="2212769" y="1911927"/>
                  <a:pt x="2213742" y="1925263"/>
                  <a:pt x="2220686" y="1935678"/>
                </a:cubicBezTo>
                <a:lnTo>
                  <a:pt x="2244437" y="1971304"/>
                </a:lnTo>
                <a:cubicBezTo>
                  <a:pt x="2274285" y="2060851"/>
                  <a:pt x="2234022" y="1950473"/>
                  <a:pt x="2280063" y="2042556"/>
                </a:cubicBezTo>
                <a:cubicBezTo>
                  <a:pt x="2285661" y="2053752"/>
                  <a:pt x="2284118" y="2068407"/>
                  <a:pt x="2291938" y="2078182"/>
                </a:cubicBezTo>
                <a:cubicBezTo>
                  <a:pt x="2300854" y="2089327"/>
                  <a:pt x="2315689" y="2094015"/>
                  <a:pt x="2327564" y="2101932"/>
                </a:cubicBezTo>
                <a:cubicBezTo>
                  <a:pt x="2339939" y="2139058"/>
                  <a:pt x="2351939" y="2185475"/>
                  <a:pt x="2386941" y="2208810"/>
                </a:cubicBezTo>
                <a:cubicBezTo>
                  <a:pt x="2410692" y="2224644"/>
                  <a:pt x="2438008" y="2236128"/>
                  <a:pt x="2458193" y="2256312"/>
                </a:cubicBezTo>
                <a:cubicBezTo>
                  <a:pt x="2488930" y="2287048"/>
                  <a:pt x="2522463" y="2325237"/>
                  <a:pt x="2565070" y="2339439"/>
                </a:cubicBezTo>
                <a:lnTo>
                  <a:pt x="2636322" y="2363189"/>
                </a:lnTo>
                <a:cubicBezTo>
                  <a:pt x="2648197" y="2367147"/>
                  <a:pt x="2660752" y="2369467"/>
                  <a:pt x="2671948" y="2375065"/>
                </a:cubicBezTo>
                <a:cubicBezTo>
                  <a:pt x="2687782" y="2382982"/>
                  <a:pt x="2703013" y="2392240"/>
                  <a:pt x="2719450" y="2398815"/>
                </a:cubicBezTo>
                <a:cubicBezTo>
                  <a:pt x="2719475" y="2398825"/>
                  <a:pt x="2808502" y="2428499"/>
                  <a:pt x="2826328" y="2434441"/>
                </a:cubicBezTo>
                <a:cubicBezTo>
                  <a:pt x="2826335" y="2434443"/>
                  <a:pt x="2897572" y="2458191"/>
                  <a:pt x="2897580" y="2458192"/>
                </a:cubicBezTo>
                <a:lnTo>
                  <a:pt x="2968832" y="2470067"/>
                </a:lnTo>
                <a:cubicBezTo>
                  <a:pt x="2980707" y="2474026"/>
                  <a:pt x="2992238" y="2479228"/>
                  <a:pt x="3004457" y="2481943"/>
                </a:cubicBezTo>
                <a:cubicBezTo>
                  <a:pt x="3086997" y="2500286"/>
                  <a:pt x="3055611" y="2485413"/>
                  <a:pt x="3123211" y="2505693"/>
                </a:cubicBezTo>
                <a:cubicBezTo>
                  <a:pt x="3214899" y="2533199"/>
                  <a:pt x="3165078" y="2529444"/>
                  <a:pt x="3230089" y="252944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997331" y="4257261"/>
                <a:ext cx="560987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3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1633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633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fr-FR" sz="1633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fr-FR" sz="16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1633" dirty="0">
                  <a:solidFill>
                    <a:srgbClr val="FF0000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31" y="4257261"/>
                <a:ext cx="560987" cy="343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3463084" y="2772558"/>
            <a:ext cx="1887039" cy="98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F.J.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Giessibl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,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Advances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 in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atomic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 force microscopy,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Rev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Mod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. </a:t>
            </a:r>
            <a:r>
              <a:rPr lang="fr-FR" sz="1452" dirty="0" err="1">
                <a:latin typeface="Source Sans Pro Light" pitchFamily="34" charset="0"/>
                <a:ea typeface="Source Sans Pro Light" pitchFamily="34" charset="0"/>
              </a:rPr>
              <a:t>Physics</a:t>
            </a:r>
            <a:r>
              <a:rPr lang="fr-FR" sz="1452" dirty="0">
                <a:latin typeface="Source Sans Pro Light" pitchFamily="34" charset="0"/>
                <a:ea typeface="Source Sans Pro Light" pitchFamily="34" charset="0"/>
              </a:rPr>
              <a:t>, 75(3), 2003</a:t>
            </a:r>
            <a:endParaRPr lang="fr-FR" sz="1452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58" name="Flèche vers le bas 57"/>
          <p:cNvSpPr/>
          <p:nvPr/>
        </p:nvSpPr>
        <p:spPr>
          <a:xfrm rot="5400000">
            <a:off x="2500384" y="2762559"/>
            <a:ext cx="81755" cy="5290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- 4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4322750" y="4281165"/>
                <a:ext cx="383438" cy="343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33" i="1" smtClean="0">
                          <a:solidFill>
                            <a:schemeClr val="tx1"/>
                          </a:solidFill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fr-FR" sz="1633" dirty="0">
                  <a:solidFill>
                    <a:schemeClr val="tx1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50" y="4281165"/>
                <a:ext cx="383438" cy="343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5865453" y="2002737"/>
                <a:ext cx="6396303" cy="452431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𝑚𝑧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1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d>
                        <m:dPr>
                          <m:ctrlP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0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fr-FR" sz="2400" i="0" baseline="-2500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i="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can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be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rewritten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if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two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conditions are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fulfilled</a:t>
                </a:r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L="457200" marR="0" lvl="0" indent="-4572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dirty="0" smtClean="0">
                    <a:solidFill>
                      <a:srgbClr val="008AB1"/>
                    </a:solidFill>
                    <a:latin typeface="Source Sans Pro Light" pitchFamily="34"/>
                  </a:rPr>
                  <a:t>If oscillation amplitude A explores a constant</a:t>
                </a: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Force gradient over the oscillation,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meaning</a:t>
                </a:r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dirty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dirty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dirty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R="0" lvl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2400" i="0" dirty="0" smtClean="0">
                  <a:solidFill>
                    <a:srgbClr val="008AB1"/>
                  </a:solidFill>
                  <a:latin typeface="Source Sans Pro Light" pitchFamily="34"/>
                </a:endParaRPr>
              </a:p>
              <a:p>
                <a:pPr marL="457200" marR="0" lvl="0" indent="-4572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 startAt="2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If cantilever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spring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constant k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is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lower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</a:t>
                </a:r>
                <a:r>
                  <a:rPr lang="fr-FR" sz="2400" i="0" dirty="0" err="1" smtClean="0">
                    <a:solidFill>
                      <a:srgbClr val="008AB1"/>
                    </a:solidFill>
                    <a:latin typeface="Source Sans Pro Light" pitchFamily="34"/>
                  </a:rPr>
                  <a:t>than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the</a:t>
                </a:r>
              </a:p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dirty="0" smtClean="0">
                    <a:solidFill>
                      <a:srgbClr val="008AB1"/>
                    </a:solidFill>
                    <a:latin typeface="Source Sans Pro Light" pitchFamily="34"/>
                  </a:rPr>
                  <a:t>Force gradient k &lt; d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008AB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400" i="1" baseline="-25000">
                        <a:solidFill>
                          <a:srgbClr val="008AB1"/>
                        </a:solidFill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fr-FR" sz="2400" i="1" baseline="-25000">
                        <a:solidFill>
                          <a:srgbClr val="008AB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 smtClean="0">
                    <a:solidFill>
                      <a:srgbClr val="008AB1"/>
                    </a:solidFill>
                    <a:latin typeface="Source Sans Pro Light" pitchFamily="34"/>
                  </a:rPr>
                  <a:t>/dz</a:t>
                </a:r>
                <a:r>
                  <a:rPr lang="fr-FR" sz="2400" i="0" dirty="0" smtClean="0">
                    <a:solidFill>
                      <a:srgbClr val="008AB1"/>
                    </a:solidFill>
                    <a:latin typeface="Source Sans Pro Light" pitchFamily="34"/>
                  </a:rPr>
                  <a:t> </a:t>
                </a:r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53" y="2002737"/>
                <a:ext cx="6396303" cy="4524315"/>
              </a:xfrm>
              <a:prstGeom prst="rect">
                <a:avLst/>
              </a:prstGeom>
              <a:blipFill>
                <a:blip r:embed="rId10"/>
                <a:stretch>
                  <a:fillRect l="-1621" r="-572" b="-215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5"/>
          <p:cNvSpPr/>
          <p:nvPr/>
        </p:nvSpPr>
        <p:spPr>
          <a:xfrm>
            <a:off x="6845185" y="2063757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5" name="Ellipse 6"/>
          <p:cNvSpPr/>
          <p:nvPr/>
        </p:nvSpPr>
        <p:spPr>
          <a:xfrm>
            <a:off x="6946354" y="2063757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6" name="Ellipse 7"/>
          <p:cNvSpPr/>
          <p:nvPr/>
        </p:nvSpPr>
        <p:spPr>
          <a:xfrm>
            <a:off x="7530491" y="2063757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7" name="Picture 2" descr="https://upload.wikimedia.org/wikipedia/commons/thumb/0/04/Argon_dimer_potential.png/1280px-Argon_dimer_potential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374" b="6601"/>
          <a:stretch>
            <a:fillRect/>
          </a:stretch>
        </p:blipFill>
        <p:spPr>
          <a:xfrm>
            <a:off x="5929081" y="3502426"/>
            <a:ext cx="2693397" cy="190109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Connecteur droit 3"/>
          <p:cNvCxnSpPr/>
          <p:nvPr/>
        </p:nvCxnSpPr>
        <p:spPr>
          <a:xfrm flipV="1">
            <a:off x="6768247" y="4244679"/>
            <a:ext cx="0" cy="9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6911855" y="4244679"/>
            <a:ext cx="0" cy="9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691909" y="4178523"/>
            <a:ext cx="293077" cy="455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91909" y="38419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8AB1"/>
                </a:solidFill>
                <a:latin typeface="Source Sans Pro Light" pitchFamily="34"/>
              </a:rPr>
              <a:t>A</a:t>
            </a:r>
            <a:endParaRPr lang="fr-FR" dirty="0"/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6778874" y="4795958"/>
            <a:ext cx="136777" cy="170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551283" y="4135276"/>
            <a:ext cx="91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8AB1"/>
                </a:solidFill>
                <a:latin typeface="Source Sans Pro Light" pitchFamily="34"/>
              </a:rPr>
              <a:t>And not</a:t>
            </a:r>
            <a:endParaRPr lang="fr-FR" dirty="0"/>
          </a:p>
        </p:txBody>
      </p:sp>
      <p:pic>
        <p:nvPicPr>
          <p:cNvPr id="72" name="Picture 2" descr="https://upload.wikimedia.org/wikipedia/commons/thumb/0/04/Argon_dimer_potential.png/1280px-Argon_dimer_potential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374" b="6601"/>
          <a:stretch>
            <a:fillRect/>
          </a:stretch>
        </p:blipFill>
        <p:spPr>
          <a:xfrm>
            <a:off x="9424087" y="3470424"/>
            <a:ext cx="2693397" cy="190109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3" name="Connecteur droit 72"/>
          <p:cNvCxnSpPr/>
          <p:nvPr/>
        </p:nvCxnSpPr>
        <p:spPr>
          <a:xfrm flipV="1">
            <a:off x="11735315" y="4211318"/>
            <a:ext cx="0" cy="9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9897213" y="4244679"/>
            <a:ext cx="0" cy="9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9923394" y="4230658"/>
            <a:ext cx="1767038" cy="2953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671907" y="393122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8AB1"/>
                </a:solidFill>
                <a:latin typeface="Source Sans Pro Light" pitchFamily="34"/>
              </a:rPr>
              <a:t>A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10188775" y="3617756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solidFill>
                  <a:srgbClr val="008AB1"/>
                </a:solidFill>
                <a:latin typeface="Source Sans Pro Light" pitchFamily="34"/>
              </a:rPr>
              <a:t>As in </a:t>
            </a:r>
            <a:r>
              <a:rPr lang="fr-FR" sz="1200" dirty="0" err="1" smtClean="0">
                <a:solidFill>
                  <a:srgbClr val="008AB1"/>
                </a:solidFill>
                <a:latin typeface="Source Sans Pro Light" pitchFamily="34"/>
              </a:rPr>
              <a:t>tapping</a:t>
            </a:r>
            <a:r>
              <a:rPr lang="fr-FR" sz="1200" dirty="0" smtClean="0">
                <a:solidFill>
                  <a:srgbClr val="008AB1"/>
                </a:solidFill>
                <a:latin typeface="Source Sans Pro Light" pitchFamily="34"/>
              </a:rPr>
              <a:t> mode</a:t>
            </a:r>
            <a:endParaRPr lang="fr-FR" sz="1200" dirty="0"/>
          </a:p>
        </p:txBody>
      </p:sp>
      <p:cxnSp>
        <p:nvCxnSpPr>
          <p:cNvPr id="79" name="Connecteur droit 78"/>
          <p:cNvCxnSpPr/>
          <p:nvPr/>
        </p:nvCxnSpPr>
        <p:spPr>
          <a:xfrm flipH="1" flipV="1">
            <a:off x="9923394" y="4772202"/>
            <a:ext cx="35946" cy="171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 flipV="1">
            <a:off x="9959340" y="4986225"/>
            <a:ext cx="55245" cy="115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10065392" y="5013327"/>
            <a:ext cx="89952" cy="92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10216515" y="4834926"/>
            <a:ext cx="75886" cy="108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10332397" y="4663440"/>
            <a:ext cx="103193" cy="110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10492417" y="4517629"/>
            <a:ext cx="120338" cy="9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10686575" y="4441628"/>
            <a:ext cx="138579" cy="668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10877584" y="4402468"/>
            <a:ext cx="138579" cy="38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11328740" y="4640650"/>
            <a:ext cx="138579" cy="38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536261" y="4549616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smtClean="0">
                <a:solidFill>
                  <a:srgbClr val="008AB1"/>
                </a:solidFill>
                <a:latin typeface="Source Sans Pro Light" pitchFamily="34"/>
              </a:rPr>
              <a:t>Force gradient</a:t>
            </a:r>
          </a:p>
          <a:p>
            <a:r>
              <a:rPr lang="fr-FR" sz="900" dirty="0" smtClean="0">
                <a:solidFill>
                  <a:srgbClr val="008AB1"/>
                </a:solidFill>
                <a:latin typeface="Source Sans Pro Light" pitchFamily="34"/>
              </a:rPr>
              <a:t>(Force </a:t>
            </a:r>
            <a:r>
              <a:rPr lang="fr-FR" sz="900" dirty="0" err="1" smtClean="0">
                <a:solidFill>
                  <a:srgbClr val="008AB1"/>
                </a:solidFill>
                <a:latin typeface="Source Sans Pro Light" pitchFamily="34"/>
              </a:rPr>
              <a:t>derivative</a:t>
            </a:r>
            <a:r>
              <a:rPr lang="fr-FR" sz="900" dirty="0" smtClean="0">
                <a:solidFill>
                  <a:srgbClr val="008AB1"/>
                </a:solidFill>
                <a:latin typeface="Source Sans Pro Light" pitchFamily="34"/>
              </a:rPr>
              <a:t>)</a:t>
            </a:r>
          </a:p>
          <a:p>
            <a:r>
              <a:rPr lang="fr-FR" sz="900" dirty="0" err="1">
                <a:solidFill>
                  <a:srgbClr val="008AB1"/>
                </a:solidFill>
                <a:latin typeface="Source Sans Pro Light" pitchFamily="34"/>
              </a:rPr>
              <a:t>c</a:t>
            </a:r>
            <a:r>
              <a:rPr lang="fr-FR" sz="900" dirty="0" err="1" smtClean="0">
                <a:solidFill>
                  <a:srgbClr val="008AB1"/>
                </a:solidFill>
                <a:latin typeface="Source Sans Pro Light" pitchFamily="34"/>
              </a:rPr>
              <a:t>hanging</a:t>
            </a:r>
            <a:r>
              <a:rPr lang="fr-FR" sz="900" dirty="0" smtClean="0">
                <a:solidFill>
                  <a:srgbClr val="008AB1"/>
                </a:solidFill>
                <a:latin typeface="Source Sans Pro Light" pitchFamily="34"/>
              </a:rPr>
              <a:t> over </a:t>
            </a:r>
          </a:p>
          <a:p>
            <a:r>
              <a:rPr lang="fr-FR" sz="900" dirty="0" smtClean="0">
                <a:solidFill>
                  <a:srgbClr val="008AB1"/>
                </a:solidFill>
                <a:latin typeface="Source Sans Pro Light" pitchFamily="34"/>
              </a:rPr>
              <a:t>Oscillation amplitude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26008" y="3622903"/>
            <a:ext cx="1593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>
                <a:solidFill>
                  <a:srgbClr val="008AB1"/>
                </a:solidFill>
                <a:latin typeface="Source Sans Pro Light" pitchFamily="34"/>
              </a:rPr>
              <a:t>Frequency</a:t>
            </a:r>
            <a:r>
              <a:rPr lang="fr-FR" sz="1200" dirty="0" smtClean="0">
                <a:solidFill>
                  <a:srgbClr val="008AB1"/>
                </a:solidFill>
                <a:latin typeface="Source Sans Pro Light" pitchFamily="34"/>
              </a:rPr>
              <a:t> modulation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7478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FREQUENCY MODULATION MODE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5314" y="731031"/>
                <a:ext cx="12310149" cy="4519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If the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two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conditions are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fulfilled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,</a:t>
                </a:r>
              </a:p>
              <a:p>
                <a:endParaRPr lang="fr-FR" sz="2722" dirty="0">
                  <a:latin typeface="Source Sans Pro Light" pitchFamily="34" charset="0"/>
                  <a:ea typeface="Source Sans Pro Light" pitchFamily="34" charset="0"/>
                </a:endParaRPr>
              </a:p>
              <a:p>
                <a:endParaRPr lang="fr-FR" sz="2722" dirty="0" smtClean="0"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We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can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use Taylor expansion for 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80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𝑖𝑛𝑡𝑒𝑟𝑎𝑐𝑡𝑖𝑜</m:t>
                    </m:r>
                    <m:r>
                      <a:rPr lang="fr-FR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𝐹𝑖</m:t>
                    </m:r>
                    <m:r>
                      <a:rPr lang="fr-FR" sz="28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around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its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oscillation center Z0 </a:t>
                </a:r>
              </a:p>
              <a:p>
                <a:endParaRPr lang="fr-FR" sz="2722" dirty="0">
                  <a:latin typeface="Source Sans Pro Light" pitchFamily="34" charset="0"/>
                  <a:ea typeface="Source Sans Pro Light" pitchFamily="34" charset="0"/>
                </a:endParaRPr>
              </a:p>
              <a:p>
                <a:endParaRPr lang="fr-FR" sz="2722" dirty="0" smtClean="0"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fr-FR" sz="28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d>
                              <m:dPr>
                                <m:ctrlP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is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the force gradient.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Now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it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is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the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equation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of a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linear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harmonic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</a:p>
              <a:p>
                <a:r>
                  <a:rPr lang="fr-FR" sz="2722" dirty="0" err="1">
                    <a:latin typeface="Source Sans Pro Light" pitchFamily="34" charset="0"/>
                    <a:ea typeface="Source Sans Pro Light" pitchFamily="34" charset="0"/>
                  </a:rPr>
                  <a:t>o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scillator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that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can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be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solved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analytically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as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we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have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done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in absence of interaction force,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leading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to an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harmonic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solution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equal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to the one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we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obtained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,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except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for the new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resonance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.</a:t>
                </a:r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We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can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indeed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define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a new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resonance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that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 </a:t>
                </a:r>
                <a:endParaRPr lang="fr-FR" sz="2722" dirty="0" smtClean="0">
                  <a:solidFill>
                    <a:schemeClr val="tx1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" y="731031"/>
                <a:ext cx="12310149" cy="4519122"/>
              </a:xfrm>
              <a:prstGeom prst="rect">
                <a:avLst/>
              </a:prstGeom>
              <a:blipFill>
                <a:blip r:embed="rId5"/>
                <a:stretch>
                  <a:fillRect l="-991" t="-1350" b="-28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- 5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340980" y="1287302"/>
                <a:ext cx="5364225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𝑚𝑧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1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d>
                        <m:dPr>
                          <m:ctrlP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0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0" i="0" u="none" strike="noStrike" kern="1200" cap="none" spc="0" baseline="0" dirty="0">
                  <a:solidFill>
                    <a:srgbClr val="008AB1"/>
                  </a:solidFill>
                  <a:uFillTx/>
                  <a:latin typeface="Source Sans Pro Light" pitchFamily="34"/>
                  <a:ea typeface="Source Sans Pro Light" pitchFamily="34"/>
                </a:endParaRPr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0" y="1287302"/>
                <a:ext cx="5364225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5"/>
          <p:cNvSpPr/>
          <p:nvPr/>
        </p:nvSpPr>
        <p:spPr>
          <a:xfrm>
            <a:off x="762686" y="1383356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7" name="Ellipse 6"/>
          <p:cNvSpPr/>
          <p:nvPr/>
        </p:nvSpPr>
        <p:spPr>
          <a:xfrm>
            <a:off x="863855" y="1383356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8" name="Ellipse 7"/>
          <p:cNvSpPr/>
          <p:nvPr/>
        </p:nvSpPr>
        <p:spPr>
          <a:xfrm>
            <a:off x="1457008" y="1363937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34373" y="2351538"/>
                <a:ext cx="9478813" cy="92217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𝑚𝑧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1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d>
                        <m:dPr>
                          <m:ctrlP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400" b="0" i="1" smtClean="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400" b="0" i="1" smtClean="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b="0" i="1" smtClean="0">
                                  <a:solidFill>
                                    <a:srgbClr val="008A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 smtClean="0">
                                  <a:solidFill>
                                    <a:srgbClr val="008AB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400" i="1">
                                  <a:solidFill>
                                    <a:srgbClr val="008AB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2400" i="1" baseline="-25000">
                                  <a:solidFill>
                                    <a:srgbClr val="008AB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rgbClr val="008AB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solidFill>
                                        <a:srgbClr val="008AB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2400" i="1">
                                      <a:solidFill>
                                        <a:srgbClr val="008AB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i="1">
                                      <a:solidFill>
                                        <a:srgbClr val="008AB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2400" i="1">
                                      <a:solidFill>
                                        <a:srgbClr val="008AB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2400" b="0" i="1" smtClean="0">
                                  <a:solidFill>
                                    <a:srgbClr val="008AB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400" i="1">
                              <a:solidFill>
                                <a:srgbClr val="008AB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0" smtClean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2400" i="0" baseline="-2500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sz="2400" i="1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i="0">
                          <a:solidFill>
                            <a:srgbClr val="008AB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0" i="0" u="none" strike="noStrike" kern="1200" cap="none" spc="0" baseline="0" dirty="0">
                  <a:solidFill>
                    <a:srgbClr val="008AB1"/>
                  </a:solidFill>
                  <a:uFillTx/>
                  <a:latin typeface="Source Sans Pro Light" pitchFamily="34"/>
                  <a:ea typeface="Source Sans Pro Light" pitchFamily="34"/>
                </a:endParaRPr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3" y="2351538"/>
                <a:ext cx="9478813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5"/>
          <p:cNvSpPr/>
          <p:nvPr/>
        </p:nvSpPr>
        <p:spPr>
          <a:xfrm>
            <a:off x="641625" y="2634236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Ellipse 6"/>
          <p:cNvSpPr/>
          <p:nvPr/>
        </p:nvSpPr>
        <p:spPr>
          <a:xfrm>
            <a:off x="742794" y="2634236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Ellipse 7"/>
          <p:cNvSpPr/>
          <p:nvPr/>
        </p:nvSpPr>
        <p:spPr>
          <a:xfrm>
            <a:off x="1399794" y="2634236"/>
            <a:ext cx="57214" cy="6198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8AB1"/>
          </a:solidFill>
          <a:ln w="12701" cap="flat">
            <a:solidFill>
              <a:srgbClr val="008AB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454271" y="5296633"/>
                <a:ext cx="2391680" cy="108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77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177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177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fr-FR" sz="2177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fr-FR" sz="217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fr-FR" sz="2177" i="1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fr-FR" sz="217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2177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177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fr-FR" sz="2177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fr-FR" sz="2400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num>
                                <m:den>
                                  <m:r>
                                    <a:rPr lang="fr-F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fr-FR" sz="2177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sz="2177" dirty="0"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71" y="5296633"/>
                <a:ext cx="2391680" cy="1082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323" y="5201447"/>
            <a:ext cx="2648145" cy="14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3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FREQUENCY MODULATION MODE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5314" y="731031"/>
                <a:ext cx="12310149" cy="581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Defining the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shift as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df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p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Source Sans Pro Light" pitchFamily="34" charset="0"/>
                    <a:ea typeface="Source Sans Pro Light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endParaRPr lang="fr-FR" sz="2400" dirty="0" smtClean="0"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400" dirty="0" err="1">
                    <a:latin typeface="Source Sans Pro Light" pitchFamily="34" charset="0"/>
                    <a:ea typeface="Source Sans Pro Light" pitchFamily="34" charset="0"/>
                  </a:rPr>
                  <a:t>d</a:t>
                </a:r>
                <a:r>
                  <a:rPr lang="fr-FR" sz="2400" dirty="0" err="1" smtClean="0">
                    <a:latin typeface="Source Sans Pro Light" pitchFamily="34" charset="0"/>
                    <a:ea typeface="Source Sans Pro Light" pitchFamily="34" charset="0"/>
                  </a:rPr>
                  <a:t>f</a:t>
                </a:r>
                <a:r>
                  <a:rPr lang="fr-FR" sz="2400" dirty="0" smtClean="0">
                    <a:latin typeface="Source Sans Pro Light" pitchFamily="34" charset="0"/>
                    <a:ea typeface="Source Sans Pro Light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fr-FR" sz="2800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num>
                              <m:den>
                                <m: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num>
                          <m:den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400" dirty="0" smtClean="0">
                    <a:latin typeface="Source Sans Pro Light" pitchFamily="34" charset="0"/>
                    <a:ea typeface="Source Sans Pro Light" pitchFamily="34" charset="0"/>
                  </a:rPr>
                  <a:t>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fr-FR" sz="2400" dirty="0"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Using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k &lt; d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8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fr-FR" sz="28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/</a:t>
                </a:r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dz,  </a:t>
                </a:r>
                <a:r>
                  <a:rPr lang="fr-FR" sz="2800" dirty="0" err="1" smtClean="0">
                    <a:solidFill>
                      <a:schemeClr val="tx1"/>
                    </a:solidFill>
                    <a:latin typeface="Source Sans Pro Light" pitchFamily="34"/>
                  </a:rPr>
                  <a:t>we</a:t>
                </a:r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 </a:t>
                </a:r>
                <a:r>
                  <a:rPr lang="fr-FR" sz="2800" dirty="0" err="1" smtClean="0">
                    <a:solidFill>
                      <a:schemeClr val="tx1"/>
                    </a:solidFill>
                    <a:latin typeface="Source Sans Pro Light" pitchFamily="34"/>
                  </a:rPr>
                  <a:t>can</a:t>
                </a:r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 </a:t>
                </a:r>
                <a:r>
                  <a:rPr lang="fr-FR" sz="2800" dirty="0" err="1" smtClean="0">
                    <a:solidFill>
                      <a:schemeClr val="tx1"/>
                    </a:solidFill>
                    <a:latin typeface="Source Sans Pro Light" pitchFamily="34"/>
                  </a:rPr>
                  <a:t>write</a:t>
                </a:r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fr-FR" sz="2800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num>
                              <m:den>
                                <m:r>
                                  <a:rPr lang="fr-F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num>
                          <m:den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800" dirty="0" smtClean="0">
                    <a:solidFill>
                      <a:schemeClr val="tx1"/>
                    </a:solidFill>
                    <a:latin typeface="Source Sans Pro Light" pitchFamily="34"/>
                  </a:rPr>
                  <a:t> as ≈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fr-FR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num>
                          <m:den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ad>
                      <m:radPr>
                        <m:degHide m:val="on"/>
                        <m:ctrlPr>
                          <a:rPr lang="fr-F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fr-FR" sz="2800" dirty="0" smtClean="0">
                  <a:solidFill>
                    <a:schemeClr val="tx1"/>
                  </a:solidFill>
                  <a:latin typeface="Source Sans Pro Light" pitchFamily="34"/>
                </a:endParaRPr>
              </a:p>
              <a:p>
                <a:endParaRPr lang="fr-FR" sz="2800" i="0" dirty="0">
                  <a:latin typeface="Source Sans Pro Light" pitchFamily="34"/>
                </a:endParaRPr>
              </a:p>
              <a:p>
                <a:r>
                  <a:rPr lang="fr-FR" sz="2800" i="0" dirty="0" smtClean="0">
                    <a:solidFill>
                      <a:schemeClr val="tx1"/>
                    </a:solidFill>
                    <a:latin typeface="Source Sans Pro Light" pitchFamily="34"/>
                  </a:rPr>
                  <a:t> </a:t>
                </a:r>
                <a:r>
                  <a:rPr lang="fr-FR" sz="2800" i="0" dirty="0" err="1" smtClean="0">
                    <a:solidFill>
                      <a:schemeClr val="tx1"/>
                    </a:solidFill>
                    <a:latin typeface="Source Sans Pro Light" pitchFamily="34"/>
                  </a:rPr>
                  <a:t>leading</a:t>
                </a:r>
                <a:r>
                  <a:rPr lang="fr-FR" sz="2800" i="0" dirty="0" smtClean="0">
                    <a:solidFill>
                      <a:schemeClr val="tx1"/>
                    </a:solidFill>
                    <a:latin typeface="Source Sans Pro Light" pitchFamily="34"/>
                  </a:rPr>
                  <a:t> to </a:t>
                </a:r>
                <a:r>
                  <a:rPr lang="fr-FR" sz="2800" i="0" dirty="0" err="1" smtClean="0">
                    <a:solidFill>
                      <a:schemeClr val="tx1"/>
                    </a:solidFill>
                    <a:latin typeface="Source Sans Pro Light" pitchFamily="34"/>
                  </a:rPr>
                  <a:t>df</a:t>
                </a:r>
                <a:r>
                  <a:rPr lang="fr-FR" sz="2800" i="0" dirty="0" smtClean="0">
                    <a:solidFill>
                      <a:schemeClr val="tx1"/>
                    </a:solidFill>
                    <a:latin typeface="Source Sans Pro Light" pitchFamily="34"/>
                  </a:rPr>
                  <a:t> =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fr-FR" sz="28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num>
                          <m:den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num>
                      <m:den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F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ad>
                      <m:radPr>
                        <m:degHide m:val="on"/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800" i="0" dirty="0" smtClean="0">
                    <a:solidFill>
                      <a:schemeClr val="tx1"/>
                    </a:solidFill>
                    <a:latin typeface="Source Sans Pro Light" pitchFamily="34"/>
                  </a:rPr>
                  <a:t> 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800" i="0" dirty="0" smtClean="0">
                    <a:solidFill>
                      <a:schemeClr val="tx1"/>
                    </a:solidFill>
                    <a:latin typeface="Source Sans Pro Light" pitchFamily="34"/>
                  </a:rPr>
                  <a:t> =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fr-FR" sz="28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num>
                          <m:den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num>
                      <m:den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ad>
                      <m:radPr>
                        <m:degHide m:val="on"/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722" dirty="0" smtClean="0">
                    <a:solidFill>
                      <a:schemeClr val="tx1"/>
                    </a:solidFill>
                    <a:latin typeface="Source Sans Pro Light" pitchFamily="34" charset="0"/>
                    <a:ea typeface="Source Sans Pro Light" pitchFamily="34" charset="0"/>
                  </a:rPr>
                  <a:t>  =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fr-FR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num>
                          <m:den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num>
                      <m:den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800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</a:p>
              <a:p>
                <a:endParaRPr lang="fr-FR" sz="2722" dirty="0" smtClean="0">
                  <a:solidFill>
                    <a:schemeClr val="tx1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Which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means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that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in </a:t>
                </a:r>
                <a:r>
                  <a:rPr lang="fr-FR" sz="2722" dirty="0" err="1" smtClean="0"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modulation mode, </a:t>
                </a:r>
              </a:p>
              <a:p>
                <a:r>
                  <a:rPr lang="fr-FR" sz="2600" b="1" dirty="0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the </a:t>
                </a:r>
                <a:r>
                  <a:rPr lang="fr-FR" sz="2600" b="1" dirty="0" err="1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frequency</a:t>
                </a:r>
                <a:r>
                  <a:rPr lang="fr-FR" sz="2600" b="1" dirty="0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 shift </a:t>
                </a:r>
                <a:r>
                  <a:rPr lang="fr-FR" sz="2600" b="1" dirty="0" err="1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is</a:t>
                </a:r>
                <a:r>
                  <a:rPr lang="fr-FR" sz="2600" b="1" dirty="0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 </a:t>
                </a:r>
                <a:r>
                  <a:rPr lang="fr-FR" sz="2600" b="1" dirty="0" err="1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proportional</a:t>
                </a:r>
                <a:r>
                  <a:rPr lang="fr-FR" sz="2600" b="1" dirty="0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 to the tip-</a:t>
                </a:r>
                <a:r>
                  <a:rPr lang="fr-FR" sz="2600" b="1" dirty="0" err="1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sample</a:t>
                </a:r>
                <a:r>
                  <a:rPr lang="fr-FR" sz="2600" b="1" dirty="0" smtClean="0">
                    <a:solidFill>
                      <a:srgbClr val="5B9BD5"/>
                    </a:solidFill>
                    <a:latin typeface="Source Sans Pro Light" pitchFamily="34" charset="0"/>
                    <a:ea typeface="Source Sans Pro Light" pitchFamily="34" charset="0"/>
                  </a:rPr>
                  <a:t> interaction force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00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600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2600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600" i="1" baseline="-2500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num>
                      <m:den>
                        <m:r>
                          <a:rPr lang="fr-FR" sz="2600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fr-FR" sz="2600" b="1" dirty="0" smtClean="0">
                  <a:solidFill>
                    <a:srgbClr val="5B9BD5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  <a:p>
                <a:r>
                  <a:rPr lang="fr-FR" sz="2722" dirty="0" smtClean="0">
                    <a:latin typeface="Source Sans Pro Light" pitchFamily="34" charset="0"/>
                    <a:ea typeface="Source Sans Pro Light" pitchFamily="34" charset="0"/>
                  </a:rPr>
                  <a:t>  </a:t>
                </a:r>
                <a:endParaRPr lang="fr-FR" sz="2722" dirty="0" smtClean="0">
                  <a:solidFill>
                    <a:schemeClr val="tx1"/>
                  </a:solidFill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" y="731031"/>
                <a:ext cx="12310149" cy="5818131"/>
              </a:xfrm>
              <a:prstGeom prst="rect">
                <a:avLst/>
              </a:prstGeom>
              <a:blipFill>
                <a:blip r:embed="rId5"/>
                <a:stretch>
                  <a:fillRect l="-991" t="-1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- 6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3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629" dirty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AFM </a:t>
            </a:r>
            <a:r>
              <a:rPr lang="fr-FR" sz="3629" dirty="0" err="1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operational</a:t>
            </a:r>
            <a:r>
              <a:rPr lang="fr-FR" sz="3629" dirty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3629" dirty="0" err="1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scheme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65" name="Picture 2" descr="Risultati immagini per piezo 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1" r="69150"/>
          <a:stretch/>
        </p:blipFill>
        <p:spPr bwMode="auto">
          <a:xfrm>
            <a:off x="4532574" y="4100843"/>
            <a:ext cx="1857040" cy="7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5572" r="74448" b="12255"/>
          <a:stretch/>
        </p:blipFill>
        <p:spPr bwMode="auto">
          <a:xfrm rot="16200000">
            <a:off x="5416770" y="2919608"/>
            <a:ext cx="421698" cy="208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riangle isocèle 1"/>
          <p:cNvSpPr/>
          <p:nvPr/>
        </p:nvSpPr>
        <p:spPr>
          <a:xfrm flipV="1">
            <a:off x="5327072" y="1457679"/>
            <a:ext cx="130649" cy="150246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9" name="Triangle isocèle 68"/>
          <p:cNvSpPr/>
          <p:nvPr/>
        </p:nvSpPr>
        <p:spPr>
          <a:xfrm rot="-2700000" flipV="1">
            <a:off x="4776458" y="1674369"/>
            <a:ext cx="130649" cy="15325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0788" y="3108100"/>
            <a:ext cx="104317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Cantilever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55392" y="3781265"/>
            <a:ext cx="83067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Sample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73398" y="4319932"/>
            <a:ext cx="1362040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X/Y/Z Scanner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67845" y="1677281"/>
            <a:ext cx="790794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Optical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system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32574" y="956844"/>
            <a:ext cx="2334935" cy="3436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Cantilever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frequency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shift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74" name="Connecteur droit 73"/>
          <p:cNvCxnSpPr/>
          <p:nvPr/>
        </p:nvCxnSpPr>
        <p:spPr>
          <a:xfrm flipH="1">
            <a:off x="4238958" y="1124370"/>
            <a:ext cx="29941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6596396" y="1128119"/>
            <a:ext cx="1855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452035" y="1128119"/>
            <a:ext cx="0" cy="282067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91289" y="3948791"/>
            <a:ext cx="1030154" cy="3436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Magic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box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8452035" y="4283843"/>
            <a:ext cx="0" cy="168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773849" y="5966801"/>
            <a:ext cx="267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5773736" y="4874075"/>
            <a:ext cx="0" cy="109102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5605651" y="4214703"/>
            <a:ext cx="0" cy="91061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isocèle 26"/>
          <p:cNvSpPr/>
          <p:nvPr/>
        </p:nvSpPr>
        <p:spPr>
          <a:xfrm rot="19514206" flipV="1">
            <a:off x="5574042" y="3438928"/>
            <a:ext cx="358278" cy="3073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841782" y="3227394"/>
                <a:ext cx="487633" cy="59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266" dirty="0">
                          <a:latin typeface="Source Sans Pro Light" pitchFamily="34" charset="0"/>
                          <a:ea typeface="Source Sans Pro Light" pitchFamily="34" charset="0"/>
                        </a:rPr>
                        <m:t>A</m:t>
                      </m:r>
                    </m:oMath>
                  </m:oMathPara>
                </a14:m>
                <a:endParaRPr lang="fr-FR" sz="3266" dirty="0"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82" y="3227394"/>
                <a:ext cx="487633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 rot="9405779">
            <a:off x="4601217" y="1565483"/>
            <a:ext cx="3259580" cy="1286852"/>
          </a:xfrm>
          <a:prstGeom prst="arc">
            <a:avLst>
              <a:gd name="adj1" fmla="val 15407080"/>
              <a:gd name="adj2" fmla="val 20460933"/>
            </a:avLst>
          </a:prstGeom>
          <a:ln w="1270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1" name="Triangle isocèle 30"/>
          <p:cNvSpPr/>
          <p:nvPr/>
        </p:nvSpPr>
        <p:spPr>
          <a:xfrm flipV="1">
            <a:off x="5253169" y="3061134"/>
            <a:ext cx="358278" cy="3073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2" name="Arc 31"/>
          <p:cNvSpPr/>
          <p:nvPr/>
        </p:nvSpPr>
        <p:spPr>
          <a:xfrm rot="18886710">
            <a:off x="4443608" y="3270714"/>
            <a:ext cx="3259580" cy="1286852"/>
          </a:xfrm>
          <a:prstGeom prst="arc">
            <a:avLst>
              <a:gd name="adj1" fmla="val 15407080"/>
              <a:gd name="adj2" fmla="val 20460933"/>
            </a:avLst>
          </a:prstGeom>
          <a:ln w="1270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9980879">
            <a:off x="6254192" y="2200501"/>
            <a:ext cx="1342713" cy="4243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H="1" flipV="1">
            <a:off x="5157545" y="3144329"/>
            <a:ext cx="360861" cy="597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4238958" y="1124370"/>
            <a:ext cx="5015" cy="7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p:sp>
        <p:nvSpPr>
          <p:cNvPr id="38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- 7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12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629" dirty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AFM </a:t>
            </a:r>
            <a:r>
              <a:rPr lang="fr-FR" sz="3629" dirty="0" err="1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operational</a:t>
            </a:r>
            <a:r>
              <a:rPr lang="fr-FR" sz="3629" dirty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3629" dirty="0" err="1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scheme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65" name="Picture 2" descr="Risultati immagini per piezo 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1" r="69150"/>
          <a:stretch/>
        </p:blipFill>
        <p:spPr bwMode="auto">
          <a:xfrm>
            <a:off x="4532574" y="4100843"/>
            <a:ext cx="1857040" cy="7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5572" r="74448" b="12255"/>
          <a:stretch/>
        </p:blipFill>
        <p:spPr bwMode="auto">
          <a:xfrm rot="16200000">
            <a:off x="5416770" y="2919608"/>
            <a:ext cx="421698" cy="208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riangle isocèle 1"/>
          <p:cNvSpPr/>
          <p:nvPr/>
        </p:nvSpPr>
        <p:spPr>
          <a:xfrm flipV="1">
            <a:off x="5327072" y="1457679"/>
            <a:ext cx="130649" cy="150246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9" name="Triangle isocèle 68"/>
          <p:cNvSpPr/>
          <p:nvPr/>
        </p:nvSpPr>
        <p:spPr>
          <a:xfrm rot="-2700000" flipV="1">
            <a:off x="4776458" y="1674369"/>
            <a:ext cx="130649" cy="15325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0788" y="3108100"/>
            <a:ext cx="104317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Cantilever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655392" y="3781265"/>
            <a:ext cx="83067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Sample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73398" y="4319932"/>
            <a:ext cx="1362040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X/Y/Z Scanner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67845" y="1677281"/>
            <a:ext cx="790794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Optical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system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238958" y="1124370"/>
            <a:ext cx="5015" cy="7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32574" y="956844"/>
            <a:ext cx="1960088" cy="3436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Cantilever amplitude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74" name="Connecteur droit 73"/>
          <p:cNvCxnSpPr/>
          <p:nvPr/>
        </p:nvCxnSpPr>
        <p:spPr>
          <a:xfrm flipH="1">
            <a:off x="4238958" y="1124370"/>
            <a:ext cx="29941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6596396" y="1128119"/>
            <a:ext cx="1855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452035" y="1128119"/>
            <a:ext cx="0" cy="282067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91289" y="3948791"/>
            <a:ext cx="1030154" cy="3436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Magic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box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8452035" y="4283843"/>
            <a:ext cx="0" cy="168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773849" y="5966801"/>
            <a:ext cx="267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5773736" y="4874075"/>
            <a:ext cx="0" cy="109102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5605651" y="4214703"/>
            <a:ext cx="0" cy="910618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isocèle 26"/>
          <p:cNvSpPr/>
          <p:nvPr/>
        </p:nvSpPr>
        <p:spPr>
          <a:xfrm rot="19514206" flipV="1">
            <a:off x="5574042" y="3438928"/>
            <a:ext cx="358278" cy="3073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841782" y="3227394"/>
                <a:ext cx="487633" cy="59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266" dirty="0">
                          <a:latin typeface="Source Sans Pro Light" pitchFamily="34" charset="0"/>
                          <a:ea typeface="Source Sans Pro Light" pitchFamily="34" charset="0"/>
                        </a:rPr>
                        <m:t>A</m:t>
                      </m:r>
                    </m:oMath>
                  </m:oMathPara>
                </a14:m>
                <a:endParaRPr lang="fr-FR" sz="3266" dirty="0">
                  <a:latin typeface="Source Sans Pro Light" pitchFamily="34" charset="0"/>
                  <a:ea typeface="Source Sans Pro Light" pitchFamily="34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82" y="3227394"/>
                <a:ext cx="487633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 rot="9405779">
            <a:off x="4601217" y="1565483"/>
            <a:ext cx="3259580" cy="1286852"/>
          </a:xfrm>
          <a:prstGeom prst="arc">
            <a:avLst>
              <a:gd name="adj1" fmla="val 15407080"/>
              <a:gd name="adj2" fmla="val 20460933"/>
            </a:avLst>
          </a:prstGeom>
          <a:ln w="1270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1" name="Triangle isocèle 30"/>
          <p:cNvSpPr/>
          <p:nvPr/>
        </p:nvSpPr>
        <p:spPr>
          <a:xfrm flipV="1">
            <a:off x="5253169" y="3061134"/>
            <a:ext cx="358278" cy="3073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2" name="Arc 31"/>
          <p:cNvSpPr/>
          <p:nvPr/>
        </p:nvSpPr>
        <p:spPr>
          <a:xfrm rot="18886710">
            <a:off x="4443608" y="3270714"/>
            <a:ext cx="3259580" cy="1286852"/>
          </a:xfrm>
          <a:prstGeom prst="arc">
            <a:avLst>
              <a:gd name="adj1" fmla="val 15407080"/>
              <a:gd name="adj2" fmla="val 20460933"/>
            </a:avLst>
          </a:prstGeom>
          <a:ln w="1270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9980879">
            <a:off x="6254192" y="2200501"/>
            <a:ext cx="1342713" cy="4243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H="1" flipV="1">
            <a:off x="5157545" y="3144329"/>
            <a:ext cx="360861" cy="597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 rot="20423067">
            <a:off x="2463165" y="1948860"/>
            <a:ext cx="7357720" cy="28845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9072" dirty="0">
                <a:solidFill>
                  <a:schemeClr val="accent1"/>
                </a:solidFill>
                <a:latin typeface="Source Sans Pro Light" pitchFamily="34" charset="0"/>
                <a:ea typeface="Source Sans Pro Light" pitchFamily="34" charset="0"/>
              </a:rPr>
              <a:t>Constant </a:t>
            </a:r>
          </a:p>
          <a:p>
            <a:r>
              <a:rPr lang="fr-FR" sz="9072" dirty="0" err="1">
                <a:solidFill>
                  <a:schemeClr val="accent1"/>
                </a:solidFill>
                <a:latin typeface="Source Sans Pro Light" pitchFamily="34" charset="0"/>
                <a:ea typeface="Source Sans Pro Light" pitchFamily="34" charset="0"/>
              </a:rPr>
              <a:t>Frequency</a:t>
            </a:r>
            <a:r>
              <a:rPr lang="fr-FR" sz="9072" dirty="0">
                <a:solidFill>
                  <a:schemeClr val="accent1"/>
                </a:solidFill>
                <a:latin typeface="Source Sans Pro Light" pitchFamily="34" charset="0"/>
                <a:ea typeface="Source Sans Pro Light" pitchFamily="34" charset="0"/>
              </a:rPr>
              <a:t> shift</a:t>
            </a:r>
            <a:endParaRPr lang="fr-FR" sz="9072" dirty="0">
              <a:solidFill>
                <a:schemeClr val="accent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36" name="Picture 8" descr="M:\LUCA COSTA\TESI\thesis_images\magneticresonance.bmp"/>
          <p:cNvPicPr>
            <a:picLocks noChangeAspect="1" noChangeArrowheads="1"/>
          </p:cNvPicPr>
          <p:nvPr/>
        </p:nvPicPr>
        <p:blipFill rotWithShape="1">
          <a:blip r:embed="rId6" cstate="print"/>
          <a:srcRect l="9923" t="1420" r="3478" b="16589"/>
          <a:stretch/>
        </p:blipFill>
        <p:spPr bwMode="auto">
          <a:xfrm>
            <a:off x="7141190" y="1534594"/>
            <a:ext cx="1980370" cy="1239583"/>
          </a:xfrm>
          <a:prstGeom prst="rect">
            <a:avLst/>
          </a:prstGeom>
          <a:noFill/>
        </p:spPr>
      </p:pic>
      <p:sp>
        <p:nvSpPr>
          <p:cNvPr id="37" name="Forme libre 36"/>
          <p:cNvSpPr/>
          <p:nvPr/>
        </p:nvSpPr>
        <p:spPr>
          <a:xfrm>
            <a:off x="7181846" y="1565209"/>
            <a:ext cx="1512816" cy="1178352"/>
          </a:xfrm>
          <a:custGeom>
            <a:avLst/>
            <a:gdLst>
              <a:gd name="connsiteX0" fmla="*/ 0 w 3230089"/>
              <a:gd name="connsiteY0" fmla="*/ 2470067 h 2529616"/>
              <a:gd name="connsiteX1" fmla="*/ 178130 w 3230089"/>
              <a:gd name="connsiteY1" fmla="*/ 2446317 h 2529616"/>
              <a:gd name="connsiteX2" fmla="*/ 213756 w 3230089"/>
              <a:gd name="connsiteY2" fmla="*/ 2434441 h 2529616"/>
              <a:gd name="connsiteX3" fmla="*/ 308759 w 3230089"/>
              <a:gd name="connsiteY3" fmla="*/ 2410691 h 2529616"/>
              <a:gd name="connsiteX4" fmla="*/ 368135 w 3230089"/>
              <a:gd name="connsiteY4" fmla="*/ 2398815 h 2529616"/>
              <a:gd name="connsiteX5" fmla="*/ 403761 w 3230089"/>
              <a:gd name="connsiteY5" fmla="*/ 2386940 h 2529616"/>
              <a:gd name="connsiteX6" fmla="*/ 498764 w 3230089"/>
              <a:gd name="connsiteY6" fmla="*/ 2375065 h 2529616"/>
              <a:gd name="connsiteX7" fmla="*/ 546265 w 3230089"/>
              <a:gd name="connsiteY7" fmla="*/ 2363189 h 2529616"/>
              <a:gd name="connsiteX8" fmla="*/ 617517 w 3230089"/>
              <a:gd name="connsiteY8" fmla="*/ 2339439 h 2529616"/>
              <a:gd name="connsiteX9" fmla="*/ 843148 w 3230089"/>
              <a:gd name="connsiteY9" fmla="*/ 2315688 h 2529616"/>
              <a:gd name="connsiteX10" fmla="*/ 914400 w 3230089"/>
              <a:gd name="connsiteY10" fmla="*/ 2291937 h 2529616"/>
              <a:gd name="connsiteX11" fmla="*/ 950026 w 3230089"/>
              <a:gd name="connsiteY11" fmla="*/ 2268187 h 2529616"/>
              <a:gd name="connsiteX12" fmla="*/ 1021278 w 3230089"/>
              <a:gd name="connsiteY12" fmla="*/ 2244436 h 2529616"/>
              <a:gd name="connsiteX13" fmla="*/ 1056904 w 3230089"/>
              <a:gd name="connsiteY13" fmla="*/ 2220686 h 2529616"/>
              <a:gd name="connsiteX14" fmla="*/ 1128156 w 3230089"/>
              <a:gd name="connsiteY14" fmla="*/ 2196935 h 2529616"/>
              <a:gd name="connsiteX15" fmla="*/ 1199408 w 3230089"/>
              <a:gd name="connsiteY15" fmla="*/ 2161309 h 2529616"/>
              <a:gd name="connsiteX16" fmla="*/ 1235034 w 3230089"/>
              <a:gd name="connsiteY16" fmla="*/ 2137558 h 2529616"/>
              <a:gd name="connsiteX17" fmla="*/ 1282535 w 3230089"/>
              <a:gd name="connsiteY17" fmla="*/ 2078182 h 2529616"/>
              <a:gd name="connsiteX18" fmla="*/ 1294411 w 3230089"/>
              <a:gd name="connsiteY18" fmla="*/ 2042556 h 2529616"/>
              <a:gd name="connsiteX19" fmla="*/ 1377538 w 3230089"/>
              <a:gd name="connsiteY19" fmla="*/ 1959428 h 2529616"/>
              <a:gd name="connsiteX20" fmla="*/ 1425039 w 3230089"/>
              <a:gd name="connsiteY20" fmla="*/ 1888176 h 2529616"/>
              <a:gd name="connsiteX21" fmla="*/ 1472541 w 3230089"/>
              <a:gd name="connsiteY21" fmla="*/ 1745673 h 2529616"/>
              <a:gd name="connsiteX22" fmla="*/ 1484416 w 3230089"/>
              <a:gd name="connsiteY22" fmla="*/ 1710047 h 2529616"/>
              <a:gd name="connsiteX23" fmla="*/ 1496291 w 3230089"/>
              <a:gd name="connsiteY23" fmla="*/ 1674421 h 2529616"/>
              <a:gd name="connsiteX24" fmla="*/ 1508167 w 3230089"/>
              <a:gd name="connsiteY24" fmla="*/ 1626919 h 2529616"/>
              <a:gd name="connsiteX25" fmla="*/ 1520042 w 3230089"/>
              <a:gd name="connsiteY25" fmla="*/ 1567543 h 2529616"/>
              <a:gd name="connsiteX26" fmla="*/ 1531917 w 3230089"/>
              <a:gd name="connsiteY26" fmla="*/ 1531917 h 2529616"/>
              <a:gd name="connsiteX27" fmla="*/ 1555668 w 3230089"/>
              <a:gd name="connsiteY27" fmla="*/ 1389413 h 2529616"/>
              <a:gd name="connsiteX28" fmla="*/ 1567543 w 3230089"/>
              <a:gd name="connsiteY28" fmla="*/ 1330036 h 2529616"/>
              <a:gd name="connsiteX29" fmla="*/ 1591294 w 3230089"/>
              <a:gd name="connsiteY29" fmla="*/ 1258784 h 2529616"/>
              <a:gd name="connsiteX30" fmla="*/ 1615045 w 3230089"/>
              <a:gd name="connsiteY30" fmla="*/ 1223158 h 2529616"/>
              <a:gd name="connsiteX31" fmla="*/ 1626920 w 3230089"/>
              <a:gd name="connsiteY31" fmla="*/ 1187532 h 2529616"/>
              <a:gd name="connsiteX32" fmla="*/ 1650670 w 3230089"/>
              <a:gd name="connsiteY32" fmla="*/ 985652 h 2529616"/>
              <a:gd name="connsiteX33" fmla="*/ 1674421 w 3230089"/>
              <a:gd name="connsiteY33" fmla="*/ 807522 h 2529616"/>
              <a:gd name="connsiteX34" fmla="*/ 1686296 w 3230089"/>
              <a:gd name="connsiteY34" fmla="*/ 558140 h 2529616"/>
              <a:gd name="connsiteX35" fmla="*/ 1698172 w 3230089"/>
              <a:gd name="connsiteY35" fmla="*/ 522514 h 2529616"/>
              <a:gd name="connsiteX36" fmla="*/ 1710047 w 3230089"/>
              <a:gd name="connsiteY36" fmla="*/ 475013 h 2529616"/>
              <a:gd name="connsiteX37" fmla="*/ 1733798 w 3230089"/>
              <a:gd name="connsiteY37" fmla="*/ 403761 h 2529616"/>
              <a:gd name="connsiteX38" fmla="*/ 1757548 w 3230089"/>
              <a:gd name="connsiteY38" fmla="*/ 296883 h 2529616"/>
              <a:gd name="connsiteX39" fmla="*/ 1769424 w 3230089"/>
              <a:gd name="connsiteY39" fmla="*/ 213756 h 2529616"/>
              <a:gd name="connsiteX40" fmla="*/ 1781299 w 3230089"/>
              <a:gd name="connsiteY40" fmla="*/ 178130 h 2529616"/>
              <a:gd name="connsiteX41" fmla="*/ 1805050 w 3230089"/>
              <a:gd name="connsiteY41" fmla="*/ 59376 h 2529616"/>
              <a:gd name="connsiteX42" fmla="*/ 1816925 w 3230089"/>
              <a:gd name="connsiteY42" fmla="*/ 23750 h 2529616"/>
              <a:gd name="connsiteX43" fmla="*/ 1852551 w 3230089"/>
              <a:gd name="connsiteY43" fmla="*/ 0 h 2529616"/>
              <a:gd name="connsiteX44" fmla="*/ 1900052 w 3230089"/>
              <a:gd name="connsiteY44" fmla="*/ 11875 h 2529616"/>
              <a:gd name="connsiteX45" fmla="*/ 1947554 w 3230089"/>
              <a:gd name="connsiteY45" fmla="*/ 118753 h 2529616"/>
              <a:gd name="connsiteX46" fmla="*/ 1959429 w 3230089"/>
              <a:gd name="connsiteY46" fmla="*/ 154379 h 2529616"/>
              <a:gd name="connsiteX47" fmla="*/ 1971304 w 3230089"/>
              <a:gd name="connsiteY47" fmla="*/ 380010 h 2529616"/>
              <a:gd name="connsiteX48" fmla="*/ 1983180 w 3230089"/>
              <a:gd name="connsiteY48" fmla="*/ 439387 h 2529616"/>
              <a:gd name="connsiteX49" fmla="*/ 1995055 w 3230089"/>
              <a:gd name="connsiteY49" fmla="*/ 1080654 h 2529616"/>
              <a:gd name="connsiteX50" fmla="*/ 2018806 w 3230089"/>
              <a:gd name="connsiteY50" fmla="*/ 1246909 h 2529616"/>
              <a:gd name="connsiteX51" fmla="*/ 2042556 w 3230089"/>
              <a:gd name="connsiteY51" fmla="*/ 1318161 h 2529616"/>
              <a:gd name="connsiteX52" fmla="*/ 2054432 w 3230089"/>
              <a:gd name="connsiteY52" fmla="*/ 1353787 h 2529616"/>
              <a:gd name="connsiteX53" fmla="*/ 2066307 w 3230089"/>
              <a:gd name="connsiteY53" fmla="*/ 1401288 h 2529616"/>
              <a:gd name="connsiteX54" fmla="*/ 2078182 w 3230089"/>
              <a:gd name="connsiteY54" fmla="*/ 1436914 h 2529616"/>
              <a:gd name="connsiteX55" fmla="*/ 2101933 w 3230089"/>
              <a:gd name="connsiteY55" fmla="*/ 1567543 h 2529616"/>
              <a:gd name="connsiteX56" fmla="*/ 2137559 w 3230089"/>
              <a:gd name="connsiteY56" fmla="*/ 1674421 h 2529616"/>
              <a:gd name="connsiteX57" fmla="*/ 2161309 w 3230089"/>
              <a:gd name="connsiteY57" fmla="*/ 1745673 h 2529616"/>
              <a:gd name="connsiteX58" fmla="*/ 2173185 w 3230089"/>
              <a:gd name="connsiteY58" fmla="*/ 1781299 h 2529616"/>
              <a:gd name="connsiteX59" fmla="*/ 2208811 w 3230089"/>
              <a:gd name="connsiteY59" fmla="*/ 1900052 h 2529616"/>
              <a:gd name="connsiteX60" fmla="*/ 2220686 w 3230089"/>
              <a:gd name="connsiteY60" fmla="*/ 1935678 h 2529616"/>
              <a:gd name="connsiteX61" fmla="*/ 2244437 w 3230089"/>
              <a:gd name="connsiteY61" fmla="*/ 1971304 h 2529616"/>
              <a:gd name="connsiteX62" fmla="*/ 2280063 w 3230089"/>
              <a:gd name="connsiteY62" fmla="*/ 2042556 h 2529616"/>
              <a:gd name="connsiteX63" fmla="*/ 2291938 w 3230089"/>
              <a:gd name="connsiteY63" fmla="*/ 2078182 h 2529616"/>
              <a:gd name="connsiteX64" fmla="*/ 2327564 w 3230089"/>
              <a:gd name="connsiteY64" fmla="*/ 2101932 h 2529616"/>
              <a:gd name="connsiteX65" fmla="*/ 2386941 w 3230089"/>
              <a:gd name="connsiteY65" fmla="*/ 2208810 h 2529616"/>
              <a:gd name="connsiteX66" fmla="*/ 2458193 w 3230089"/>
              <a:gd name="connsiteY66" fmla="*/ 2256312 h 2529616"/>
              <a:gd name="connsiteX67" fmla="*/ 2565070 w 3230089"/>
              <a:gd name="connsiteY67" fmla="*/ 2339439 h 2529616"/>
              <a:gd name="connsiteX68" fmla="*/ 2636322 w 3230089"/>
              <a:gd name="connsiteY68" fmla="*/ 2363189 h 2529616"/>
              <a:gd name="connsiteX69" fmla="*/ 2671948 w 3230089"/>
              <a:gd name="connsiteY69" fmla="*/ 2375065 h 2529616"/>
              <a:gd name="connsiteX70" fmla="*/ 2719450 w 3230089"/>
              <a:gd name="connsiteY70" fmla="*/ 2398815 h 2529616"/>
              <a:gd name="connsiteX71" fmla="*/ 2826328 w 3230089"/>
              <a:gd name="connsiteY71" fmla="*/ 2434441 h 2529616"/>
              <a:gd name="connsiteX72" fmla="*/ 2897580 w 3230089"/>
              <a:gd name="connsiteY72" fmla="*/ 2458192 h 2529616"/>
              <a:gd name="connsiteX73" fmla="*/ 2968832 w 3230089"/>
              <a:gd name="connsiteY73" fmla="*/ 2470067 h 2529616"/>
              <a:gd name="connsiteX74" fmla="*/ 3004457 w 3230089"/>
              <a:gd name="connsiteY74" fmla="*/ 2481943 h 2529616"/>
              <a:gd name="connsiteX75" fmla="*/ 3123211 w 3230089"/>
              <a:gd name="connsiteY75" fmla="*/ 2505693 h 2529616"/>
              <a:gd name="connsiteX76" fmla="*/ 3230089 w 3230089"/>
              <a:gd name="connsiteY76" fmla="*/ 2529444 h 252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30089" h="2529616">
                <a:moveTo>
                  <a:pt x="0" y="2470067"/>
                </a:moveTo>
                <a:cubicBezTo>
                  <a:pt x="23116" y="2467178"/>
                  <a:pt x="150818" y="2451780"/>
                  <a:pt x="178130" y="2446317"/>
                </a:cubicBezTo>
                <a:cubicBezTo>
                  <a:pt x="190405" y="2443862"/>
                  <a:pt x="201679" y="2437735"/>
                  <a:pt x="213756" y="2434441"/>
                </a:cubicBezTo>
                <a:cubicBezTo>
                  <a:pt x="245248" y="2425852"/>
                  <a:pt x="276751" y="2417093"/>
                  <a:pt x="308759" y="2410691"/>
                </a:cubicBezTo>
                <a:cubicBezTo>
                  <a:pt x="328551" y="2406732"/>
                  <a:pt x="348554" y="2403710"/>
                  <a:pt x="368135" y="2398815"/>
                </a:cubicBezTo>
                <a:cubicBezTo>
                  <a:pt x="380279" y="2395779"/>
                  <a:pt x="391445" y="2389179"/>
                  <a:pt x="403761" y="2386940"/>
                </a:cubicBezTo>
                <a:cubicBezTo>
                  <a:pt x="435160" y="2381231"/>
                  <a:pt x="467096" y="2379023"/>
                  <a:pt x="498764" y="2375065"/>
                </a:cubicBezTo>
                <a:cubicBezTo>
                  <a:pt x="514598" y="2371106"/>
                  <a:pt x="530632" y="2367879"/>
                  <a:pt x="546265" y="2363189"/>
                </a:cubicBezTo>
                <a:cubicBezTo>
                  <a:pt x="570244" y="2355995"/>
                  <a:pt x="592635" y="2342204"/>
                  <a:pt x="617517" y="2339439"/>
                </a:cubicBezTo>
                <a:cubicBezTo>
                  <a:pt x="763933" y="2323170"/>
                  <a:pt x="688728" y="2331130"/>
                  <a:pt x="843148" y="2315688"/>
                </a:cubicBezTo>
                <a:cubicBezTo>
                  <a:pt x="866899" y="2307771"/>
                  <a:pt x="893569" y="2305824"/>
                  <a:pt x="914400" y="2291937"/>
                </a:cubicBezTo>
                <a:cubicBezTo>
                  <a:pt x="926275" y="2284020"/>
                  <a:pt x="936984" y="2273983"/>
                  <a:pt x="950026" y="2268187"/>
                </a:cubicBezTo>
                <a:cubicBezTo>
                  <a:pt x="972904" y="2258019"/>
                  <a:pt x="1000447" y="2258323"/>
                  <a:pt x="1021278" y="2244436"/>
                </a:cubicBezTo>
                <a:cubicBezTo>
                  <a:pt x="1033153" y="2236519"/>
                  <a:pt x="1043862" y="2226482"/>
                  <a:pt x="1056904" y="2220686"/>
                </a:cubicBezTo>
                <a:cubicBezTo>
                  <a:pt x="1079782" y="2210518"/>
                  <a:pt x="1128156" y="2196935"/>
                  <a:pt x="1128156" y="2196935"/>
                </a:cubicBezTo>
                <a:cubicBezTo>
                  <a:pt x="1230256" y="2128868"/>
                  <a:pt x="1101076" y="2210475"/>
                  <a:pt x="1199408" y="2161309"/>
                </a:cubicBezTo>
                <a:cubicBezTo>
                  <a:pt x="1212174" y="2154926"/>
                  <a:pt x="1223159" y="2145475"/>
                  <a:pt x="1235034" y="2137558"/>
                </a:cubicBezTo>
                <a:cubicBezTo>
                  <a:pt x="1264881" y="2048013"/>
                  <a:pt x="1221148" y="2154914"/>
                  <a:pt x="1282535" y="2078182"/>
                </a:cubicBezTo>
                <a:cubicBezTo>
                  <a:pt x="1290355" y="2068407"/>
                  <a:pt x="1288332" y="2053498"/>
                  <a:pt x="1294411" y="2042556"/>
                </a:cubicBezTo>
                <a:cubicBezTo>
                  <a:pt x="1337720" y="1964601"/>
                  <a:pt x="1319716" y="1978703"/>
                  <a:pt x="1377538" y="1959428"/>
                </a:cubicBezTo>
                <a:cubicBezTo>
                  <a:pt x="1393372" y="1935677"/>
                  <a:pt x="1416012" y="1915256"/>
                  <a:pt x="1425039" y="1888176"/>
                </a:cubicBezTo>
                <a:lnTo>
                  <a:pt x="1472541" y="1745673"/>
                </a:lnTo>
                <a:lnTo>
                  <a:pt x="1484416" y="1710047"/>
                </a:lnTo>
                <a:cubicBezTo>
                  <a:pt x="1488374" y="1698172"/>
                  <a:pt x="1493255" y="1686565"/>
                  <a:pt x="1496291" y="1674421"/>
                </a:cubicBezTo>
                <a:cubicBezTo>
                  <a:pt x="1500250" y="1658587"/>
                  <a:pt x="1504626" y="1642852"/>
                  <a:pt x="1508167" y="1626919"/>
                </a:cubicBezTo>
                <a:cubicBezTo>
                  <a:pt x="1512546" y="1607216"/>
                  <a:pt x="1515147" y="1587124"/>
                  <a:pt x="1520042" y="1567543"/>
                </a:cubicBezTo>
                <a:cubicBezTo>
                  <a:pt x="1523078" y="1555399"/>
                  <a:pt x="1529462" y="1544192"/>
                  <a:pt x="1531917" y="1531917"/>
                </a:cubicBezTo>
                <a:cubicBezTo>
                  <a:pt x="1541361" y="1484696"/>
                  <a:pt x="1546224" y="1436634"/>
                  <a:pt x="1555668" y="1389413"/>
                </a:cubicBezTo>
                <a:cubicBezTo>
                  <a:pt x="1559626" y="1369621"/>
                  <a:pt x="1562232" y="1349509"/>
                  <a:pt x="1567543" y="1330036"/>
                </a:cubicBezTo>
                <a:cubicBezTo>
                  <a:pt x="1574130" y="1305883"/>
                  <a:pt x="1577407" y="1279615"/>
                  <a:pt x="1591294" y="1258784"/>
                </a:cubicBezTo>
                <a:lnTo>
                  <a:pt x="1615045" y="1223158"/>
                </a:lnTo>
                <a:cubicBezTo>
                  <a:pt x="1619003" y="1211283"/>
                  <a:pt x="1624205" y="1199752"/>
                  <a:pt x="1626920" y="1187532"/>
                </a:cubicBezTo>
                <a:cubicBezTo>
                  <a:pt x="1642191" y="1118809"/>
                  <a:pt x="1643500" y="1057355"/>
                  <a:pt x="1650670" y="985652"/>
                </a:cubicBezTo>
                <a:cubicBezTo>
                  <a:pt x="1661570" y="876656"/>
                  <a:pt x="1659095" y="899480"/>
                  <a:pt x="1674421" y="807522"/>
                </a:cubicBezTo>
                <a:cubicBezTo>
                  <a:pt x="1678379" y="724395"/>
                  <a:pt x="1679385" y="641074"/>
                  <a:pt x="1686296" y="558140"/>
                </a:cubicBezTo>
                <a:cubicBezTo>
                  <a:pt x="1687336" y="545665"/>
                  <a:pt x="1694733" y="534550"/>
                  <a:pt x="1698172" y="522514"/>
                </a:cubicBezTo>
                <a:cubicBezTo>
                  <a:pt x="1702656" y="506821"/>
                  <a:pt x="1705357" y="490646"/>
                  <a:pt x="1710047" y="475013"/>
                </a:cubicBezTo>
                <a:cubicBezTo>
                  <a:pt x="1717241" y="451033"/>
                  <a:pt x="1727726" y="428049"/>
                  <a:pt x="1733798" y="403761"/>
                </a:cubicBezTo>
                <a:cubicBezTo>
                  <a:pt x="1744474" y="361055"/>
                  <a:pt x="1750009" y="342117"/>
                  <a:pt x="1757548" y="296883"/>
                </a:cubicBezTo>
                <a:cubicBezTo>
                  <a:pt x="1762150" y="269273"/>
                  <a:pt x="1763935" y="241203"/>
                  <a:pt x="1769424" y="213756"/>
                </a:cubicBezTo>
                <a:cubicBezTo>
                  <a:pt x="1771879" y="201481"/>
                  <a:pt x="1778484" y="190327"/>
                  <a:pt x="1781299" y="178130"/>
                </a:cubicBezTo>
                <a:cubicBezTo>
                  <a:pt x="1790376" y="138795"/>
                  <a:pt x="1792285" y="97673"/>
                  <a:pt x="1805050" y="59376"/>
                </a:cubicBezTo>
                <a:cubicBezTo>
                  <a:pt x="1809008" y="47501"/>
                  <a:pt x="1809105" y="33525"/>
                  <a:pt x="1816925" y="23750"/>
                </a:cubicBezTo>
                <a:cubicBezTo>
                  <a:pt x="1825841" y="12605"/>
                  <a:pt x="1840676" y="7917"/>
                  <a:pt x="1852551" y="0"/>
                </a:cubicBezTo>
                <a:cubicBezTo>
                  <a:pt x="1868385" y="3958"/>
                  <a:pt x="1886472" y="2822"/>
                  <a:pt x="1900052" y="11875"/>
                </a:cubicBezTo>
                <a:cubicBezTo>
                  <a:pt x="1924248" y="28006"/>
                  <a:pt x="1942869" y="104697"/>
                  <a:pt x="1947554" y="118753"/>
                </a:cubicBezTo>
                <a:lnTo>
                  <a:pt x="1959429" y="154379"/>
                </a:lnTo>
                <a:cubicBezTo>
                  <a:pt x="1963387" y="229589"/>
                  <a:pt x="1965049" y="304956"/>
                  <a:pt x="1971304" y="380010"/>
                </a:cubicBezTo>
                <a:cubicBezTo>
                  <a:pt x="1972980" y="400125"/>
                  <a:pt x="1982496" y="419214"/>
                  <a:pt x="1983180" y="439387"/>
                </a:cubicBezTo>
                <a:cubicBezTo>
                  <a:pt x="1990423" y="653057"/>
                  <a:pt x="1988272" y="866969"/>
                  <a:pt x="1995055" y="1080654"/>
                </a:cubicBezTo>
                <a:cubicBezTo>
                  <a:pt x="1996150" y="1115133"/>
                  <a:pt x="2007225" y="1204447"/>
                  <a:pt x="2018806" y="1246909"/>
                </a:cubicBezTo>
                <a:cubicBezTo>
                  <a:pt x="2025393" y="1271062"/>
                  <a:pt x="2034639" y="1294410"/>
                  <a:pt x="2042556" y="1318161"/>
                </a:cubicBezTo>
                <a:cubicBezTo>
                  <a:pt x="2046514" y="1330036"/>
                  <a:pt x="2051396" y="1341643"/>
                  <a:pt x="2054432" y="1353787"/>
                </a:cubicBezTo>
                <a:cubicBezTo>
                  <a:pt x="2058390" y="1369621"/>
                  <a:pt x="2061823" y="1385595"/>
                  <a:pt x="2066307" y="1401288"/>
                </a:cubicBezTo>
                <a:cubicBezTo>
                  <a:pt x="2069746" y="1413324"/>
                  <a:pt x="2075467" y="1424694"/>
                  <a:pt x="2078182" y="1436914"/>
                </a:cubicBezTo>
                <a:cubicBezTo>
                  <a:pt x="2089050" y="1485820"/>
                  <a:pt x="2088961" y="1519977"/>
                  <a:pt x="2101933" y="1567543"/>
                </a:cubicBezTo>
                <a:cubicBezTo>
                  <a:pt x="2101946" y="1567590"/>
                  <a:pt x="2131614" y="1656585"/>
                  <a:pt x="2137559" y="1674421"/>
                </a:cubicBezTo>
                <a:lnTo>
                  <a:pt x="2161309" y="1745673"/>
                </a:lnTo>
                <a:cubicBezTo>
                  <a:pt x="2165268" y="1757548"/>
                  <a:pt x="2170149" y="1769155"/>
                  <a:pt x="2173185" y="1781299"/>
                </a:cubicBezTo>
                <a:cubicBezTo>
                  <a:pt x="2191133" y="1853091"/>
                  <a:pt x="2179898" y="1813312"/>
                  <a:pt x="2208811" y="1900052"/>
                </a:cubicBezTo>
                <a:cubicBezTo>
                  <a:pt x="2212769" y="1911927"/>
                  <a:pt x="2213742" y="1925263"/>
                  <a:pt x="2220686" y="1935678"/>
                </a:cubicBezTo>
                <a:lnTo>
                  <a:pt x="2244437" y="1971304"/>
                </a:lnTo>
                <a:cubicBezTo>
                  <a:pt x="2274285" y="2060851"/>
                  <a:pt x="2234022" y="1950473"/>
                  <a:pt x="2280063" y="2042556"/>
                </a:cubicBezTo>
                <a:cubicBezTo>
                  <a:pt x="2285661" y="2053752"/>
                  <a:pt x="2284118" y="2068407"/>
                  <a:pt x="2291938" y="2078182"/>
                </a:cubicBezTo>
                <a:cubicBezTo>
                  <a:pt x="2300854" y="2089327"/>
                  <a:pt x="2315689" y="2094015"/>
                  <a:pt x="2327564" y="2101932"/>
                </a:cubicBezTo>
                <a:cubicBezTo>
                  <a:pt x="2339939" y="2139058"/>
                  <a:pt x="2351939" y="2185475"/>
                  <a:pt x="2386941" y="2208810"/>
                </a:cubicBezTo>
                <a:cubicBezTo>
                  <a:pt x="2410692" y="2224644"/>
                  <a:pt x="2438008" y="2236128"/>
                  <a:pt x="2458193" y="2256312"/>
                </a:cubicBezTo>
                <a:cubicBezTo>
                  <a:pt x="2488930" y="2287048"/>
                  <a:pt x="2522463" y="2325237"/>
                  <a:pt x="2565070" y="2339439"/>
                </a:cubicBezTo>
                <a:lnTo>
                  <a:pt x="2636322" y="2363189"/>
                </a:lnTo>
                <a:cubicBezTo>
                  <a:pt x="2648197" y="2367147"/>
                  <a:pt x="2660752" y="2369467"/>
                  <a:pt x="2671948" y="2375065"/>
                </a:cubicBezTo>
                <a:cubicBezTo>
                  <a:pt x="2687782" y="2382982"/>
                  <a:pt x="2703013" y="2392240"/>
                  <a:pt x="2719450" y="2398815"/>
                </a:cubicBezTo>
                <a:cubicBezTo>
                  <a:pt x="2719475" y="2398825"/>
                  <a:pt x="2808502" y="2428499"/>
                  <a:pt x="2826328" y="2434441"/>
                </a:cubicBezTo>
                <a:cubicBezTo>
                  <a:pt x="2826335" y="2434443"/>
                  <a:pt x="2897572" y="2458191"/>
                  <a:pt x="2897580" y="2458192"/>
                </a:cubicBezTo>
                <a:lnTo>
                  <a:pt x="2968832" y="2470067"/>
                </a:lnTo>
                <a:cubicBezTo>
                  <a:pt x="2980707" y="2474026"/>
                  <a:pt x="2992238" y="2479228"/>
                  <a:pt x="3004457" y="2481943"/>
                </a:cubicBezTo>
                <a:cubicBezTo>
                  <a:pt x="3086997" y="2500286"/>
                  <a:pt x="3055611" y="2485413"/>
                  <a:pt x="3123211" y="2505693"/>
                </a:cubicBezTo>
                <a:cubicBezTo>
                  <a:pt x="3214899" y="2533199"/>
                  <a:pt x="3165078" y="2529444"/>
                  <a:pt x="3230089" y="252944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8" name="Flèche vers le bas 37"/>
          <p:cNvSpPr/>
          <p:nvPr/>
        </p:nvSpPr>
        <p:spPr>
          <a:xfrm rot="5400000">
            <a:off x="8173304" y="2083901"/>
            <a:ext cx="41978" cy="2731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40" name="Image 39"/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p:sp>
        <p:nvSpPr>
          <p:cNvPr id="41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- 7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57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23520" y="1"/>
            <a:ext cx="9144393" cy="64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62" name="TextShape 1"/>
          <p:cNvSpPr txBox="1"/>
          <p:nvPr/>
        </p:nvSpPr>
        <p:spPr>
          <a:xfrm>
            <a:off x="2046057" y="97976"/>
            <a:ext cx="8099320" cy="4451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629" dirty="0" err="1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Frequency</a:t>
            </a:r>
            <a:r>
              <a:rPr lang="fr-FR" sz="3629" dirty="0">
                <a:solidFill>
                  <a:schemeClr val="bg1"/>
                </a:solidFill>
                <a:latin typeface="Source Sans Pro Light" pitchFamily="34" charset="0"/>
                <a:ea typeface="Source Sans Pro Light" pitchFamily="34" charset="0"/>
              </a:rPr>
              <a:t> modulation mode</a:t>
            </a:r>
            <a:endParaRPr lang="fr-FR" sz="3629" dirty="0">
              <a:solidFill>
                <a:schemeClr val="bg1"/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42864" y="641603"/>
            <a:ext cx="8884111" cy="511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Mainly</a:t>
            </a:r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used</a:t>
            </a:r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 for AFM in vacuum</a:t>
            </a:r>
          </a:p>
          <a:p>
            <a:pPr algn="ctr"/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High Q-factor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is</a:t>
            </a:r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 important</a:t>
            </a:r>
          </a:p>
          <a:p>
            <a:pPr algn="ctr"/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pPr algn="ctr"/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Bio (in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liquid</a:t>
            </a:r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) application on FLAT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samples</a:t>
            </a:r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pPr algn="ctr"/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Hirofumi</a:t>
            </a:r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Yamada</a:t>
            </a:r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  <a:p>
            <a:r>
              <a:rPr lang="fr-FR" sz="3629" dirty="0">
                <a:latin typeface="Source Sans Pro Light" pitchFamily="34" charset="0"/>
                <a:ea typeface="Source Sans Pro Light" pitchFamily="34" charset="0"/>
              </a:rPr>
              <a:t>Takeshi </a:t>
            </a:r>
            <a:r>
              <a:rPr lang="fr-FR" sz="3629" dirty="0" err="1">
                <a:latin typeface="Source Sans Pro Light" pitchFamily="34" charset="0"/>
                <a:ea typeface="Source Sans Pro Light" pitchFamily="34" charset="0"/>
              </a:rPr>
              <a:t>Fukuma</a:t>
            </a:r>
            <a:endParaRPr lang="fr-FR" sz="3629" dirty="0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9" y="2905679"/>
            <a:ext cx="1829082" cy="19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41628" y="3472743"/>
            <a:ext cx="952505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Antibody</a:t>
            </a:r>
          </a:p>
          <a:p>
            <a:pPr algn="ctr"/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crystal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7524" y="3347100"/>
            <a:ext cx="1651991" cy="84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S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.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Ido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et al. 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Nature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Materials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, 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13, 264-270, 2014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279090" y="4842824"/>
            <a:ext cx="2006998" cy="175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240431" y="5425864"/>
            <a:ext cx="756938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DPPC</a:t>
            </a:r>
          </a:p>
          <a:p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bilayer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17524" y="5300220"/>
            <a:ext cx="2181495" cy="84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T.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Fukuma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et al. 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Physical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Review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 </a:t>
            </a:r>
            <a:r>
              <a:rPr lang="fr-FR" sz="1633" dirty="0" err="1">
                <a:latin typeface="Source Sans Pro Light" pitchFamily="34" charset="0"/>
                <a:ea typeface="Source Sans Pro Light" pitchFamily="34" charset="0"/>
              </a:rPr>
              <a:t>Letters</a:t>
            </a:r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,</a:t>
            </a:r>
          </a:p>
          <a:p>
            <a:r>
              <a:rPr lang="fr-FR" sz="1633" dirty="0">
                <a:latin typeface="Source Sans Pro Light" pitchFamily="34" charset="0"/>
                <a:ea typeface="Source Sans Pro Light" pitchFamily="34" charset="0"/>
              </a:rPr>
              <a:t>98(106101), 2007</a:t>
            </a:r>
            <a:endParaRPr lang="fr-FR" sz="1633" dirty="0">
              <a:latin typeface="Source Sans Pro Light" pitchFamily="34" charset="0"/>
              <a:ea typeface="Source Sans Pro Light" pitchFamily="34" charset="0"/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21569" r="15908"/>
          <a:stretch/>
        </p:blipFill>
        <p:spPr>
          <a:xfrm>
            <a:off x="9897213" y="-10772"/>
            <a:ext cx="754872" cy="620951"/>
          </a:xfrm>
          <a:prstGeom prst="rect">
            <a:avLst/>
          </a:prstGeom>
          <a:ln>
            <a:noFill/>
          </a:ln>
        </p:spPr>
      </p:pic>
      <p:sp>
        <p:nvSpPr>
          <p:cNvPr id="15" name="TextShape 3"/>
          <p:cNvSpPr txBox="1"/>
          <p:nvPr/>
        </p:nvSpPr>
        <p:spPr>
          <a:xfrm>
            <a:off x="234373" y="6543498"/>
            <a:ext cx="9014535" cy="314502"/>
          </a:xfrm>
          <a:prstGeom prst="rect">
            <a:avLst/>
          </a:prstGeom>
        </p:spPr>
        <p:txBody>
          <a:bodyPr lIns="81646" tIns="40823" rIns="81646" bIns="40823"/>
          <a:lstStyle/>
          <a:p>
            <a:r>
              <a:rPr lang="fr-FR" sz="1270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LUCA COSTA 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QBio</a:t>
            </a:r>
            <a:r>
              <a:rPr lang="fr-FR" sz="1270" i="1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i="1" dirty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Introduction to AFM 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– </a:t>
            </a:r>
            <a:r>
              <a:rPr lang="fr-FR" sz="1270" dirty="0" err="1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Supplementary</a:t>
            </a:r>
            <a:r>
              <a:rPr lang="fr-FR" sz="1270" dirty="0" smtClean="0">
                <a:solidFill>
                  <a:schemeClr val="bg1">
                    <a:lumMod val="50000"/>
                  </a:schemeClr>
                </a:solidFill>
                <a:latin typeface="Source Sans Pro Light" pitchFamily="34" charset="0"/>
                <a:ea typeface="Source Sans Pro Light" pitchFamily="34" charset="0"/>
              </a:rPr>
              <a:t> - 8</a:t>
            </a:r>
            <a:endParaRPr sz="1633" dirty="0">
              <a:solidFill>
                <a:schemeClr val="bg1">
                  <a:lumMod val="50000"/>
                </a:schemeClr>
              </a:solidFill>
              <a:latin typeface="Source Sans Pro Light" pitchFamily="34" charset="0"/>
              <a:ea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6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570</Words>
  <Application>Microsoft Office PowerPoint</Application>
  <PresentationFormat>Grand écran</PresentationFormat>
  <Paragraphs>136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Source Sans Pro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costa</dc:creator>
  <cp:lastModifiedBy>costa</cp:lastModifiedBy>
  <cp:revision>12</cp:revision>
  <dcterms:created xsi:type="dcterms:W3CDTF">2023-10-02T06:55:23Z</dcterms:created>
  <dcterms:modified xsi:type="dcterms:W3CDTF">2023-10-02T07:51:37Z</dcterms:modified>
</cp:coreProperties>
</file>