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2" r:id="rId5"/>
    <p:sldId id="263" r:id="rId6"/>
    <p:sldId id="269" r:id="rId7"/>
    <p:sldId id="264"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7580" y="2475865"/>
            <a:ext cx="5142865" cy="1243330"/>
          </a:xfrm>
          <a:prstGeom prst="rect">
            <a:avLst/>
          </a:prstGeom>
        </p:spPr>
        <p:txBody>
          <a:bodyPr vert="horz" wrap="square" lIns="0" tIns="12700" rIns="0" bIns="0" rtlCol="0">
            <a:spAutoFit/>
          </a:bodyPr>
          <a:lstStyle/>
          <a:p>
            <a:pPr marL="12700">
              <a:lnSpc>
                <a:spcPct val="100000"/>
              </a:lnSpc>
              <a:spcBef>
                <a:spcPts val="100"/>
              </a:spcBef>
            </a:pPr>
            <a:r>
              <a:rPr lang="en-US" sz="8000" b="1" spc="-135" dirty="0">
                <a:latin typeface="Verdana" panose="020B0604030504040204" charset="0"/>
                <a:cs typeface="Verdana" panose="020B0604030504040204" charset="0"/>
              </a:rPr>
              <a:t>dev hack</a:t>
            </a:r>
            <a:endParaRPr lang="en-US" sz="8000" b="1" spc="-135" dirty="0">
              <a:latin typeface="Verdana" panose="020B0604030504040204" charset="0"/>
              <a:cs typeface="Verdana" panose="020B0604030504040204" charset="0"/>
            </a:endParaRPr>
          </a:p>
        </p:txBody>
      </p:sp>
      <p:sp>
        <p:nvSpPr>
          <p:cNvPr id="3" name="object 3"/>
          <p:cNvSpPr/>
          <p:nvPr/>
        </p:nvSpPr>
        <p:spPr>
          <a:xfrm>
            <a:off x="168350" y="268182"/>
            <a:ext cx="2972874" cy="394795"/>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0937337" y="101200"/>
            <a:ext cx="914399" cy="704849"/>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70800" y="4663049"/>
            <a:ext cx="11966549" cy="2194949"/>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68350" y="268182"/>
            <a:ext cx="2972874" cy="394795"/>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0937337" y="101200"/>
            <a:ext cx="914399" cy="704849"/>
          </a:xfrm>
          <a:prstGeom prst="rect">
            <a:avLst/>
          </a:prstGeom>
          <a:blipFill>
            <a:blip r:embed="rId2" cstate="print"/>
            <a:stretch>
              <a:fillRect/>
            </a:stretch>
          </a:blipFill>
        </p:spPr>
        <p:txBody>
          <a:bodyPr wrap="square" lIns="0" tIns="0" rIns="0" bIns="0" rtlCol="0"/>
          <a:lstStyle/>
          <a:p/>
        </p:txBody>
      </p:sp>
      <p:sp>
        <p:nvSpPr>
          <p:cNvPr id="11" name="Text Box 10"/>
          <p:cNvSpPr txBox="1"/>
          <p:nvPr/>
        </p:nvSpPr>
        <p:spPr>
          <a:xfrm>
            <a:off x="939165" y="1180465"/>
            <a:ext cx="9774555" cy="922020"/>
          </a:xfrm>
          <a:prstGeom prst="rect">
            <a:avLst/>
          </a:prstGeom>
          <a:noFill/>
        </p:spPr>
        <p:txBody>
          <a:bodyPr wrap="square" rtlCol="0">
            <a:spAutoFit/>
          </a:bodyPr>
          <a:p>
            <a:r>
              <a:rPr lang="en-US" sz="5400" b="1"/>
              <a:t>TEAM NAME: TM34</a:t>
            </a:r>
            <a:endParaRPr lang="en-US" sz="5400" b="1"/>
          </a:p>
        </p:txBody>
      </p:sp>
      <p:sp>
        <p:nvSpPr>
          <p:cNvPr id="12" name="Text Box 11"/>
          <p:cNvSpPr txBox="1"/>
          <p:nvPr/>
        </p:nvSpPr>
        <p:spPr>
          <a:xfrm>
            <a:off x="1033780" y="2256790"/>
            <a:ext cx="8339455" cy="2553335"/>
          </a:xfrm>
          <a:prstGeom prst="rect">
            <a:avLst/>
          </a:prstGeom>
          <a:noFill/>
        </p:spPr>
        <p:txBody>
          <a:bodyPr wrap="square" rtlCol="0">
            <a:spAutoFit/>
          </a:bodyPr>
          <a:p>
            <a:r>
              <a:rPr lang="en-US" sz="4000" b="1"/>
              <a:t>1. KUMAR ANKIT</a:t>
            </a:r>
            <a:endParaRPr lang="en-US" sz="4000" b="1"/>
          </a:p>
          <a:p>
            <a:r>
              <a:rPr lang="en-US" sz="4000" b="1"/>
              <a:t>2. MANRAJ SINGH</a:t>
            </a:r>
            <a:endParaRPr lang="en-US" sz="4000" b="1"/>
          </a:p>
          <a:p>
            <a:r>
              <a:rPr lang="en-US" sz="4000" b="1"/>
              <a:t>3. ABHASH KUMAR</a:t>
            </a:r>
            <a:endParaRPr lang="en-US" sz="4000" b="1"/>
          </a:p>
          <a:p>
            <a:r>
              <a:rPr lang="en-US" sz="4000" b="1"/>
              <a:t>4. PRAGYANAND TRIPATHI</a:t>
            </a:r>
            <a:endParaRPr lang="en-US" sz="4000" b="1"/>
          </a:p>
        </p:txBody>
      </p:sp>
      <p:sp>
        <p:nvSpPr>
          <p:cNvPr id="13" name="Text Box 12"/>
          <p:cNvSpPr txBox="1"/>
          <p:nvPr/>
        </p:nvSpPr>
        <p:spPr>
          <a:xfrm>
            <a:off x="1044575" y="5487035"/>
            <a:ext cx="9573260" cy="768350"/>
          </a:xfrm>
          <a:prstGeom prst="rect">
            <a:avLst/>
          </a:prstGeom>
          <a:noFill/>
        </p:spPr>
        <p:txBody>
          <a:bodyPr wrap="square" rtlCol="0">
            <a:spAutoFit/>
          </a:bodyPr>
          <a:p>
            <a:r>
              <a:rPr lang="en-US" sz="4400"/>
              <a:t>Theme Domain: Transportation</a:t>
            </a:r>
            <a:endParaRPr lang="en-US"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68350" y="268182"/>
            <a:ext cx="2972874" cy="394795"/>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0937337" y="101200"/>
            <a:ext cx="914399" cy="704849"/>
          </a:xfrm>
          <a:prstGeom prst="rect">
            <a:avLst/>
          </a:prstGeom>
          <a:blipFill>
            <a:blip r:embed="rId2" cstate="print"/>
            <a:stretch>
              <a:fillRect/>
            </a:stretch>
          </a:blipFill>
        </p:spPr>
        <p:txBody>
          <a:bodyPr wrap="square" lIns="0" tIns="0" rIns="0" bIns="0" rtlCol="0"/>
          <a:lstStyle/>
          <a:p/>
        </p:txBody>
      </p:sp>
      <p:sp>
        <p:nvSpPr>
          <p:cNvPr id="2" name="Text Box 1"/>
          <p:cNvSpPr txBox="1"/>
          <p:nvPr/>
        </p:nvSpPr>
        <p:spPr>
          <a:xfrm>
            <a:off x="769620" y="1129030"/>
            <a:ext cx="7839075" cy="829945"/>
          </a:xfrm>
          <a:prstGeom prst="rect">
            <a:avLst/>
          </a:prstGeom>
          <a:noFill/>
        </p:spPr>
        <p:txBody>
          <a:bodyPr wrap="square" rtlCol="0">
            <a:spAutoFit/>
          </a:bodyPr>
          <a:p>
            <a:r>
              <a:rPr lang="en-US" sz="4800"/>
              <a:t>PROBLEM STATEMENT:</a:t>
            </a:r>
            <a:endParaRPr lang="en-US" sz="4800"/>
          </a:p>
        </p:txBody>
      </p:sp>
      <p:sp>
        <p:nvSpPr>
          <p:cNvPr id="3" name="Text Box 2"/>
          <p:cNvSpPr txBox="1"/>
          <p:nvPr/>
        </p:nvSpPr>
        <p:spPr>
          <a:xfrm>
            <a:off x="769620" y="2230755"/>
            <a:ext cx="10780395" cy="1322070"/>
          </a:xfrm>
          <a:prstGeom prst="rect">
            <a:avLst/>
          </a:prstGeom>
          <a:noFill/>
        </p:spPr>
        <p:txBody>
          <a:bodyPr wrap="square" rtlCol="0">
            <a:spAutoFit/>
          </a:bodyPr>
          <a:p>
            <a:r>
              <a:rPr lang="en-US" sz="4000"/>
              <a:t>How to make people use public transport more and also promote carpooling.</a:t>
            </a:r>
            <a:endParaRPr 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68350" y="268182"/>
            <a:ext cx="2972874" cy="394795"/>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0937337" y="101200"/>
            <a:ext cx="914399" cy="704849"/>
          </a:xfrm>
          <a:prstGeom prst="rect">
            <a:avLst/>
          </a:prstGeom>
          <a:blipFill>
            <a:blip r:embed="rId2" cstate="print"/>
            <a:stretch>
              <a:fillRect/>
            </a:stretch>
          </a:blipFill>
        </p:spPr>
        <p:txBody>
          <a:bodyPr wrap="square" lIns="0" tIns="0" rIns="0" bIns="0" rtlCol="0"/>
          <a:lstStyle/>
          <a:p/>
        </p:txBody>
      </p:sp>
      <p:sp>
        <p:nvSpPr>
          <p:cNvPr id="2" name="Text Box 1"/>
          <p:cNvSpPr txBox="1"/>
          <p:nvPr/>
        </p:nvSpPr>
        <p:spPr>
          <a:xfrm>
            <a:off x="918845" y="1043940"/>
            <a:ext cx="7058660" cy="768350"/>
          </a:xfrm>
          <a:prstGeom prst="rect">
            <a:avLst/>
          </a:prstGeom>
          <a:noFill/>
        </p:spPr>
        <p:txBody>
          <a:bodyPr wrap="square" rtlCol="0">
            <a:spAutoFit/>
          </a:bodyPr>
          <a:p>
            <a:r>
              <a:rPr lang="en-US" sz="4400" b="1"/>
              <a:t>SOLUTION:</a:t>
            </a:r>
            <a:endParaRPr lang="en-US" sz="4400" b="1"/>
          </a:p>
        </p:txBody>
      </p:sp>
      <p:sp>
        <p:nvSpPr>
          <p:cNvPr id="3" name="Text Box 2"/>
          <p:cNvSpPr txBox="1"/>
          <p:nvPr/>
        </p:nvSpPr>
        <p:spPr>
          <a:xfrm>
            <a:off x="1026160" y="1812290"/>
            <a:ext cx="10544810" cy="3784600"/>
          </a:xfrm>
          <a:prstGeom prst="rect">
            <a:avLst/>
          </a:prstGeom>
          <a:noFill/>
        </p:spPr>
        <p:txBody>
          <a:bodyPr wrap="square" rtlCol="0">
            <a:spAutoFit/>
          </a:bodyPr>
          <a:p>
            <a:r>
              <a:rPr lang="en-US" sz="2400"/>
              <a:t>The team tried to solve the ever increasing problem of traffic on road and carbon emission. Through this project we aim at reducing traffic jams and the amount of carbon emission in the environment.</a:t>
            </a:r>
            <a:endParaRPr lang="en-US" sz="2400"/>
          </a:p>
          <a:p>
            <a:r>
              <a:rPr lang="en-US" sz="2400"/>
              <a:t>To solve the problems of increasing traffic jams and carbon emissions, we aim to </a:t>
            </a:r>
            <a:r>
              <a:rPr lang="en-IN" altLang="en-US" sz="2400"/>
              <a:t>make an app that will</a:t>
            </a:r>
            <a:r>
              <a:rPr lang="en-US" sz="2400"/>
              <a:t> fulfil the following-</a:t>
            </a:r>
            <a:endParaRPr lang="en-US" sz="2400"/>
          </a:p>
          <a:p>
            <a:r>
              <a:rPr lang="en-US" sz="2400"/>
              <a:t>1. Information on tips of people about the statuesquo of traffic</a:t>
            </a:r>
            <a:endParaRPr lang="en-US" sz="2400"/>
          </a:p>
          <a:p>
            <a:r>
              <a:rPr lang="en-US" sz="2400"/>
              <a:t>2. Suggesting alternatives to driving at times</a:t>
            </a:r>
            <a:endParaRPr lang="en-US" sz="2400"/>
          </a:p>
          <a:p>
            <a:r>
              <a:rPr lang="en-US" sz="2400"/>
              <a:t>3. Promoting use of fuel efficient and electric vehicles</a:t>
            </a:r>
            <a:endParaRPr lang="en-US" sz="2400"/>
          </a:p>
          <a:p>
            <a:r>
              <a:rPr lang="en-US" sz="2400"/>
              <a:t>4. Increasing awareness about eco-driving</a:t>
            </a:r>
            <a:endParaRPr lang="en-US" sz="2400"/>
          </a:p>
          <a:p>
            <a:r>
              <a:rPr lang="en-US" sz="2400"/>
              <a:t>5. Promoting the cost effective public transportation</a:t>
            </a: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68350" y="268182"/>
            <a:ext cx="2972874" cy="394795"/>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0937337" y="101200"/>
            <a:ext cx="914399" cy="704849"/>
          </a:xfrm>
          <a:prstGeom prst="rect">
            <a:avLst/>
          </a:prstGeom>
          <a:blipFill>
            <a:blip r:embed="rId2" cstate="print"/>
            <a:stretch>
              <a:fillRect/>
            </a:stretch>
          </a:blipFill>
        </p:spPr>
        <p:txBody>
          <a:bodyPr wrap="square" lIns="0" tIns="0" rIns="0" bIns="0" rtlCol="0"/>
          <a:lstStyle/>
          <a:p/>
        </p:txBody>
      </p:sp>
      <p:sp>
        <p:nvSpPr>
          <p:cNvPr id="2" name="Text Box 1"/>
          <p:cNvSpPr txBox="1"/>
          <p:nvPr/>
        </p:nvSpPr>
        <p:spPr>
          <a:xfrm>
            <a:off x="791845" y="805815"/>
            <a:ext cx="10608945" cy="5015865"/>
          </a:xfrm>
          <a:prstGeom prst="rect">
            <a:avLst/>
          </a:prstGeom>
          <a:noFill/>
        </p:spPr>
        <p:txBody>
          <a:bodyPr wrap="square" rtlCol="0">
            <a:spAutoFit/>
          </a:bodyPr>
          <a:p>
            <a:r>
              <a:rPr lang="en-IN" altLang="en-US" sz="2000" b="1"/>
              <a:t>LAYOUT:</a:t>
            </a:r>
            <a:endParaRPr lang="en-IN" altLang="en-US" sz="2000" b="1"/>
          </a:p>
          <a:p>
            <a:pPr marL="342900" indent="-342900">
              <a:buAutoNum type="arabicPeriod"/>
            </a:pPr>
            <a:r>
              <a:rPr lang="en-US" sz="2000" dirty="0" smtClean="0">
                <a:sym typeface="+mn-ea"/>
              </a:rPr>
              <a:t>On installation first signing in either by e-mail, Facebook or phone-number.</a:t>
            </a:r>
            <a:endParaRPr lang="en-US" sz="2000" dirty="0" smtClean="0"/>
          </a:p>
          <a:p>
            <a:pPr marL="342900" indent="-342900">
              <a:buAutoNum type="arabicPeriod"/>
            </a:pPr>
            <a:r>
              <a:rPr lang="en-US" sz="2000" dirty="0" smtClean="0">
                <a:sym typeface="+mn-ea"/>
              </a:rPr>
              <a:t>Registering of “Close One’s” numbers (1-3 entries) for later use.</a:t>
            </a:r>
            <a:endParaRPr lang="en-US" sz="2000" dirty="0" smtClean="0"/>
          </a:p>
          <a:p>
            <a:pPr marL="342900" indent="-342900">
              <a:buAutoNum type="arabicPeriod"/>
            </a:pPr>
            <a:r>
              <a:rPr lang="en-US" sz="2000" dirty="0" smtClean="0">
                <a:sym typeface="+mn-ea"/>
              </a:rPr>
              <a:t>By using location and Bluetooth application will access database and provide </a:t>
            </a:r>
            <a:r>
              <a:rPr lang="en-US" sz="2000" dirty="0">
                <a:sym typeface="+mn-ea"/>
              </a:rPr>
              <a:t>u</a:t>
            </a:r>
            <a:r>
              <a:rPr lang="en-US" sz="2000" dirty="0" smtClean="0">
                <a:sym typeface="+mn-ea"/>
              </a:rPr>
              <a:t>ser with information of people near him and by accessing destination it will filter out persons sharing out same destination.</a:t>
            </a:r>
            <a:endParaRPr lang="en-US" sz="2000" dirty="0" smtClean="0"/>
          </a:p>
          <a:p>
            <a:pPr marL="342900" indent="-342900">
              <a:buAutoNum type="arabicPeriod"/>
            </a:pPr>
            <a:r>
              <a:rPr lang="en-US" sz="2000" dirty="0" smtClean="0">
                <a:sym typeface="+mn-ea"/>
              </a:rPr>
              <a:t>By selecting a ride driver person registering as pilot shall be notified and a common point on path nearest to both of them shall be conveyed to them.</a:t>
            </a:r>
            <a:endParaRPr lang="en-US" sz="2000" dirty="0" smtClean="0"/>
          </a:p>
          <a:p>
            <a:pPr marL="342900" indent="-342900">
              <a:buAutoNum type="arabicPeriod"/>
            </a:pPr>
            <a:r>
              <a:rPr lang="en-US" sz="2000" dirty="0" smtClean="0">
                <a:sym typeface="+mn-ea"/>
              </a:rPr>
              <a:t>One can verify the pilot’s identity by vehicle number and OTP sent out to him and rider. </a:t>
            </a:r>
            <a:endParaRPr lang="en-US" sz="2000" dirty="0" smtClean="0"/>
          </a:p>
          <a:p>
            <a:pPr marL="342900" indent="-342900">
              <a:buAutoNum type="arabicPeriod"/>
            </a:pPr>
            <a:r>
              <a:rPr lang="en-US" sz="2000" dirty="0" smtClean="0">
                <a:sym typeface="+mn-ea"/>
              </a:rPr>
              <a:t>Rider’s identity can be confirmed by any government issued/office issued/school issued identity card number.</a:t>
            </a:r>
            <a:endParaRPr lang="en-US" sz="2000" dirty="0" smtClean="0"/>
          </a:p>
          <a:p>
            <a:pPr marL="342900" indent="-342900">
              <a:buAutoNum type="arabicPeriod"/>
            </a:pPr>
            <a:r>
              <a:rPr lang="en-US" sz="2000" dirty="0" smtClean="0">
                <a:sym typeface="+mn-ea"/>
              </a:rPr>
              <a:t>Copy of both pilot’s and rider’s details are sent to “close one’s” number via WhatsApp or message as selected by user. </a:t>
            </a:r>
            <a:endParaRPr lang="en-US" sz="2000" dirty="0" smtClean="0"/>
          </a:p>
          <a:p>
            <a:pPr marL="342900" indent="-342900">
              <a:buAutoNum type="arabicPeriod"/>
            </a:pPr>
            <a:r>
              <a:rPr lang="en-US" sz="2000" dirty="0" smtClean="0">
                <a:sym typeface="+mn-ea"/>
              </a:rPr>
              <a:t>On completion of ride all involving parties shall receive a notification of completion when marked by </a:t>
            </a:r>
            <a:r>
              <a:rPr lang="en-US" sz="2000" smtClean="0">
                <a:sym typeface="+mn-ea"/>
              </a:rPr>
              <a:t>both sides.</a:t>
            </a:r>
            <a:endParaRPr lang="en-US" sz="2000" dirty="0"/>
          </a:p>
          <a:p>
            <a:endParaRPr lang="en-US" alt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68350" y="268182"/>
            <a:ext cx="2972874" cy="394795"/>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0937337" y="101200"/>
            <a:ext cx="914399" cy="704849"/>
          </a:xfrm>
          <a:prstGeom prst="rect">
            <a:avLst/>
          </a:prstGeom>
          <a:blipFill>
            <a:blip r:embed="rId2" cstate="print"/>
            <a:stretch>
              <a:fillRect/>
            </a:stretch>
          </a:blipFill>
        </p:spPr>
        <p:txBody>
          <a:bodyPr wrap="square" lIns="0" tIns="0" rIns="0" bIns="0" rtlCol="0"/>
          <a:lstStyle/>
          <a:p/>
        </p:txBody>
      </p:sp>
      <p:sp>
        <p:nvSpPr>
          <p:cNvPr id="2" name="Text Box 1"/>
          <p:cNvSpPr txBox="1"/>
          <p:nvPr/>
        </p:nvSpPr>
        <p:spPr>
          <a:xfrm>
            <a:off x="758825" y="1118870"/>
            <a:ext cx="8962390" cy="768350"/>
          </a:xfrm>
          <a:prstGeom prst="rect">
            <a:avLst/>
          </a:prstGeom>
          <a:noFill/>
        </p:spPr>
        <p:txBody>
          <a:bodyPr wrap="square" rtlCol="0">
            <a:spAutoFit/>
          </a:bodyPr>
          <a:p>
            <a:r>
              <a:rPr lang="en-US" sz="4400" b="1"/>
              <a:t>ARCHITECTURE DIAGRAM</a:t>
            </a:r>
            <a:endParaRPr lang="en-US" sz="4400" b="1"/>
          </a:p>
        </p:txBody>
      </p:sp>
      <p:sp>
        <p:nvSpPr>
          <p:cNvPr id="23" name="Flowchart: Process 1"/>
          <p:cNvSpPr/>
          <p:nvPr/>
        </p:nvSpPr>
        <p:spPr>
          <a:xfrm>
            <a:off x="4641850" y="2163445"/>
            <a:ext cx="2650490" cy="1028700"/>
          </a:xfrm>
          <a:prstGeom prst="flowChartProcess">
            <a:avLst/>
          </a:prstGeom>
          <a:gradFill flip="none">
            <a:gsLst>
              <a:gs pos="0">
                <a:schemeClr val="accent5">
                  <a:lumMod val="90000"/>
                  <a:lumOff val="10000"/>
                </a:schemeClr>
              </a:gs>
              <a:gs pos="50000">
                <a:schemeClr val="accent5">
                  <a:lumMod val="95000"/>
                  <a:lumOff val="5000"/>
                </a:schemeClr>
              </a:gs>
              <a:gs pos="100000">
                <a:schemeClr val="accent5">
                  <a:lumMod val="95000"/>
                  <a:lumOff val="5000"/>
                </a:schemeClr>
              </a:gs>
            </a:gsLst>
            <a:lin ang="5400000" scaled="0"/>
          </a:gradFill>
        </p:spPr>
        <p:style>
          <a:lnRef idx="1">
            <a:schemeClr val="accent5"/>
          </a:lnRef>
          <a:fillRef idx="2">
            <a:schemeClr val="accent5"/>
          </a:fillRef>
          <a:effectRef idx="1">
            <a:schemeClr val="accent5"/>
          </a:effectRef>
          <a:fontRef idx="minor">
            <a:schemeClr val="dk1"/>
          </a:fontRef>
        </p:style>
      </p:sp>
      <p:sp>
        <p:nvSpPr>
          <p:cNvPr id="24" name="Text Box 2"/>
          <p:cNvSpPr txBox="1"/>
          <p:nvPr/>
        </p:nvSpPr>
        <p:spPr>
          <a:xfrm>
            <a:off x="4734878" y="2241233"/>
            <a:ext cx="2557145" cy="136715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r>
              <a:rPr lang="en-US" altLang="zh-CN" sz="2000" kern="100">
                <a:ln w="9525">
                  <a:noFill/>
                  <a:round/>
                </a:ln>
                <a:latin typeface="Calibri" panose="020F0502020204030204"/>
                <a:ea typeface="SimSun" panose="02010600030101010101" pitchFamily="2" charset="-122"/>
                <a:cs typeface="Times New Roman" panose="02020603050405020304"/>
                <a:sym typeface="Times New Roman" panose="02020603050405020304"/>
              </a:rPr>
              <a:t>People able to carpool</a:t>
            </a:r>
            <a:endParaRPr lang="en-US" altLang="zh-CN" sz="2000" kern="100">
              <a:ln w="9525">
                <a:noFill/>
                <a:round/>
              </a:ln>
              <a:latin typeface="Calibri" panose="020F0502020204030204"/>
              <a:ea typeface="SimSun" panose="02010600030101010101" pitchFamily="2" charset="-122"/>
              <a:cs typeface="Times New Roman" panose="02020603050405020304"/>
              <a:sym typeface="Times New Roman" panose="02020603050405020304"/>
            </a:endParaRPr>
          </a:p>
          <a:p>
            <a:r>
              <a:rPr lang="en-US" altLang="zh-CN" sz="2000" kern="100">
                <a:ln w="9525">
                  <a:noFill/>
                  <a:round/>
                </a:ln>
                <a:latin typeface="Calibri" panose="020F0502020204030204"/>
                <a:ea typeface="SimSun" panose="02010600030101010101" pitchFamily="2" charset="-122"/>
                <a:cs typeface="Times New Roman" panose="02020603050405020304"/>
                <a:sym typeface="Times New Roman" panose="02020603050405020304"/>
              </a:rPr>
              <a:t>through our app. </a:t>
            </a:r>
            <a:endParaRPr lang="en-US" altLang="zh-CN" sz="2000" kern="100">
              <a:ln w="9525">
                <a:noFill/>
                <a:round/>
              </a:ln>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5" name="Flowchart: Process 6"/>
          <p:cNvSpPr/>
          <p:nvPr/>
        </p:nvSpPr>
        <p:spPr>
          <a:xfrm>
            <a:off x="2237740" y="3896678"/>
            <a:ext cx="2118360" cy="850265"/>
          </a:xfrm>
          <a:prstGeom prst="flowChartProcess">
            <a:avLst/>
          </a:prstGeom>
          <a:gradFill flip="none">
            <a:gsLst>
              <a:gs pos="0">
                <a:schemeClr val="accent5">
                  <a:lumMod val="90000"/>
                  <a:lumOff val="10000"/>
                </a:schemeClr>
              </a:gs>
              <a:gs pos="50000">
                <a:schemeClr val="accent5">
                  <a:lumMod val="95000"/>
                  <a:lumOff val="5000"/>
                </a:schemeClr>
              </a:gs>
              <a:gs pos="100000">
                <a:schemeClr val="accent5">
                  <a:lumMod val="95000"/>
                  <a:lumOff val="5000"/>
                </a:schemeClr>
              </a:gs>
            </a:gsLst>
            <a:lin ang="5400000" scaled="0"/>
          </a:gradFill>
        </p:spPr>
        <p:style>
          <a:lnRef idx="1">
            <a:schemeClr val="accent5"/>
          </a:lnRef>
          <a:fillRef idx="2">
            <a:schemeClr val="accent5"/>
          </a:fillRef>
          <a:effectRef idx="1">
            <a:schemeClr val="accent5"/>
          </a:effectRef>
          <a:fontRef idx="minor">
            <a:schemeClr val="dk1"/>
          </a:fontRef>
        </p:style>
      </p:sp>
      <p:sp>
        <p:nvSpPr>
          <p:cNvPr id="26" name="Flowchart: Process 25"/>
          <p:cNvSpPr/>
          <p:nvPr/>
        </p:nvSpPr>
        <p:spPr>
          <a:xfrm>
            <a:off x="5036820" y="3873183"/>
            <a:ext cx="2118360" cy="850265"/>
          </a:xfrm>
          <a:prstGeom prst="flowChartProcess">
            <a:avLst/>
          </a:prstGeom>
          <a:gradFill flip="none">
            <a:gsLst>
              <a:gs pos="0">
                <a:schemeClr val="accent5">
                  <a:lumMod val="90000"/>
                  <a:lumOff val="10000"/>
                </a:schemeClr>
              </a:gs>
              <a:gs pos="50000">
                <a:schemeClr val="accent5">
                  <a:lumMod val="95000"/>
                  <a:lumOff val="5000"/>
                </a:schemeClr>
              </a:gs>
              <a:gs pos="100000">
                <a:schemeClr val="accent5">
                  <a:lumMod val="95000"/>
                  <a:lumOff val="5000"/>
                </a:schemeClr>
              </a:gs>
            </a:gsLst>
            <a:lin ang="5400000" scaled="0"/>
          </a:gradFill>
        </p:spPr>
        <p:style>
          <a:lnRef idx="1">
            <a:schemeClr val="accent5"/>
          </a:lnRef>
          <a:fillRef idx="2">
            <a:schemeClr val="accent5"/>
          </a:fillRef>
          <a:effectRef idx="1">
            <a:schemeClr val="accent5"/>
          </a:effectRef>
          <a:fontRef idx="minor">
            <a:schemeClr val="dk1"/>
          </a:fontRef>
        </p:style>
      </p:sp>
      <p:sp>
        <p:nvSpPr>
          <p:cNvPr id="27" name="Flowchart: Process 6"/>
          <p:cNvSpPr/>
          <p:nvPr/>
        </p:nvSpPr>
        <p:spPr>
          <a:xfrm>
            <a:off x="7901305" y="3873183"/>
            <a:ext cx="2118360" cy="850265"/>
          </a:xfrm>
          <a:prstGeom prst="flowChartProcess">
            <a:avLst/>
          </a:prstGeom>
          <a:gradFill flip="none">
            <a:gsLst>
              <a:gs pos="0">
                <a:schemeClr val="accent5">
                  <a:lumMod val="90000"/>
                  <a:lumOff val="10000"/>
                </a:schemeClr>
              </a:gs>
              <a:gs pos="50000">
                <a:schemeClr val="accent5">
                  <a:lumMod val="95000"/>
                  <a:lumOff val="5000"/>
                </a:schemeClr>
              </a:gs>
              <a:gs pos="100000">
                <a:schemeClr val="accent5">
                  <a:lumMod val="95000"/>
                  <a:lumOff val="5000"/>
                </a:schemeClr>
              </a:gs>
            </a:gsLst>
            <a:lin ang="5400000" scaled="0"/>
          </a:gradFill>
        </p:spPr>
        <p:style>
          <a:lnRef idx="1">
            <a:schemeClr val="accent5"/>
          </a:lnRef>
          <a:fillRef idx="2">
            <a:schemeClr val="accent5"/>
          </a:fillRef>
          <a:effectRef idx="1">
            <a:schemeClr val="accent5"/>
          </a:effectRef>
          <a:fontRef idx="minor">
            <a:schemeClr val="dk1"/>
          </a:fontRef>
        </p:style>
      </p:sp>
      <p:sp>
        <p:nvSpPr>
          <p:cNvPr id="28" name="Text Box 9"/>
          <p:cNvSpPr txBox="1"/>
          <p:nvPr/>
        </p:nvSpPr>
        <p:spPr>
          <a:xfrm>
            <a:off x="2445068" y="4021773"/>
            <a:ext cx="1910715" cy="60007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r>
              <a:rPr lang="en-US" altLang="zh-CN" sz="1050" kern="100">
                <a:latin typeface="Calibri" panose="020F0502020204030204"/>
                <a:ea typeface="SimSun" panose="02010600030101010101" pitchFamily="2" charset="-122"/>
                <a:cs typeface="Times New Roman" panose="02020603050405020304"/>
                <a:sym typeface="Times New Roman" panose="02020603050405020304"/>
              </a:rPr>
              <a:t>Able to generate Ad revenue .</a:t>
            </a:r>
            <a:endParaRPr lang="en-US" altLang="zh-CN" sz="105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9" name="Text Box 10"/>
          <p:cNvSpPr txBox="1"/>
          <p:nvPr/>
        </p:nvSpPr>
        <p:spPr>
          <a:xfrm>
            <a:off x="5214938" y="4022090"/>
            <a:ext cx="1760855" cy="55372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r>
              <a:rPr lang="en-US" altLang="zh-CN" sz="1050" kern="100">
                <a:latin typeface="Calibri" panose="020F0502020204030204"/>
                <a:ea typeface="SimSun" panose="02010600030101010101" pitchFamily="2" charset="-122"/>
                <a:cs typeface="Times New Roman" panose="02020603050405020304"/>
                <a:sym typeface="Times New Roman" panose="02020603050405020304"/>
              </a:rPr>
              <a:t>Reduced Traffic and thus improved Lifestyle</a:t>
            </a:r>
            <a:endParaRPr lang="en-US" altLang="zh-CN" sz="105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30" name="Text Box 29"/>
          <p:cNvSpPr txBox="1"/>
          <p:nvPr/>
        </p:nvSpPr>
        <p:spPr>
          <a:xfrm>
            <a:off x="7900988" y="4062413"/>
            <a:ext cx="1858645" cy="47307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r>
              <a:rPr lang="en-US" altLang="zh-CN" sz="1050" kern="100">
                <a:latin typeface="Calibri" panose="020F0502020204030204"/>
                <a:ea typeface="SimSun" panose="02010600030101010101" pitchFamily="2" charset="-122"/>
                <a:cs typeface="Times New Roman" panose="02020603050405020304"/>
                <a:sym typeface="Times New Roman" panose="02020603050405020304"/>
              </a:rPr>
              <a:t>Reduced Stress Levels</a:t>
            </a:r>
            <a:endParaRPr lang="en-US" altLang="zh-CN" sz="1050" kern="100">
              <a:latin typeface="Calibri" panose="020F0502020204030204"/>
              <a:ea typeface="SimSun" panose="02010600030101010101" pitchFamily="2" charset="-122"/>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68350" y="268182"/>
            <a:ext cx="2972874" cy="394795"/>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0937337" y="101200"/>
            <a:ext cx="914399" cy="704849"/>
          </a:xfrm>
          <a:prstGeom prst="rect">
            <a:avLst/>
          </a:prstGeom>
          <a:blipFill>
            <a:blip r:embed="rId2" cstate="print"/>
            <a:stretch>
              <a:fillRect/>
            </a:stretch>
          </a:blipFill>
        </p:spPr>
        <p:txBody>
          <a:bodyPr wrap="square" lIns="0" tIns="0" rIns="0" bIns="0" rtlCol="0"/>
          <a:lstStyle/>
          <a:p/>
        </p:txBody>
      </p:sp>
      <p:sp>
        <p:nvSpPr>
          <p:cNvPr id="2" name="Text Box 1"/>
          <p:cNvSpPr txBox="1"/>
          <p:nvPr/>
        </p:nvSpPr>
        <p:spPr>
          <a:xfrm>
            <a:off x="630555" y="1033145"/>
            <a:ext cx="9261475" cy="768350"/>
          </a:xfrm>
          <a:prstGeom prst="rect">
            <a:avLst/>
          </a:prstGeom>
          <a:noFill/>
        </p:spPr>
        <p:txBody>
          <a:bodyPr wrap="square" rtlCol="0">
            <a:spAutoFit/>
          </a:bodyPr>
          <a:p>
            <a:r>
              <a:rPr lang="en-US" sz="4400" b="1"/>
              <a:t>BUSINESS MODEL</a:t>
            </a:r>
            <a:endParaRPr lang="en-US" sz="4400" b="1"/>
          </a:p>
        </p:txBody>
      </p:sp>
      <p:sp>
        <p:nvSpPr>
          <p:cNvPr id="3" name="Text Box 2"/>
          <p:cNvSpPr txBox="1"/>
          <p:nvPr/>
        </p:nvSpPr>
        <p:spPr>
          <a:xfrm>
            <a:off x="790575" y="2070735"/>
            <a:ext cx="10908030" cy="3969385"/>
          </a:xfrm>
          <a:prstGeom prst="rect">
            <a:avLst/>
          </a:prstGeom>
          <a:noFill/>
        </p:spPr>
        <p:txBody>
          <a:bodyPr wrap="square" rtlCol="0">
            <a:spAutoFit/>
          </a:bodyPr>
          <a:p>
            <a:r>
              <a:rPr lang="en-US" dirty="0" smtClean="0">
                <a:sym typeface="+mn-ea"/>
              </a:rPr>
              <a:t>Our application having target audience basically being office workers/school or college students mainly focuses on reduction of carbon emission by :</a:t>
            </a:r>
            <a:endParaRPr lang="en-US" dirty="0" smtClean="0"/>
          </a:p>
          <a:p>
            <a:pPr marL="342900" indent="-342900">
              <a:buFont typeface="+mj-lt"/>
              <a:buAutoNum type="arabicPeriod"/>
            </a:pPr>
            <a:r>
              <a:rPr lang="en-US" dirty="0">
                <a:sym typeface="+mn-ea"/>
              </a:rPr>
              <a:t>E</a:t>
            </a:r>
            <a:r>
              <a:rPr lang="en-US" dirty="0" smtClean="0">
                <a:sym typeface="+mn-ea"/>
              </a:rPr>
              <a:t>ncouraging people driving home by car pooling as by providing information of people living nearby them and having same route as they are going as by giving points while doing so.</a:t>
            </a:r>
            <a:endParaRPr lang="en-US" dirty="0" smtClean="0"/>
          </a:p>
          <a:p>
            <a:pPr marL="342900" indent="-342900">
              <a:buFont typeface="+mj-lt"/>
              <a:buAutoNum type="arabicPeriod"/>
            </a:pPr>
            <a:r>
              <a:rPr lang="en-US" dirty="0" smtClean="0">
                <a:sym typeface="+mn-ea"/>
              </a:rPr>
              <a:t>By collecting enough points clients can avail benefit as per the pre-determined program.</a:t>
            </a:r>
            <a:endParaRPr lang="en-US" dirty="0" smtClean="0"/>
          </a:p>
          <a:p>
            <a:pPr marL="342900" indent="-342900">
              <a:buFont typeface="+mj-lt"/>
              <a:buAutoNum type="arabicPeriod"/>
            </a:pPr>
            <a:r>
              <a:rPr lang="en-US" dirty="0" smtClean="0">
                <a:sym typeface="+mn-ea"/>
              </a:rPr>
              <a:t>Points can also be availed by booking of an electric vehicle on mobile number used by application. </a:t>
            </a:r>
            <a:endParaRPr lang="en-US" dirty="0" smtClean="0"/>
          </a:p>
          <a:p>
            <a:pPr marL="342900" indent="-342900">
              <a:buFont typeface="+mj-lt"/>
              <a:buAutoNum type="arabicPeriod"/>
            </a:pPr>
            <a:r>
              <a:rPr lang="en-US" dirty="0" smtClean="0">
                <a:sym typeface="+mn-ea"/>
              </a:rPr>
              <a:t>Company shall gain monetary fund by referral  companies whose offer clients avail.</a:t>
            </a:r>
            <a:endParaRPr lang="en-US" dirty="0" smtClean="0"/>
          </a:p>
          <a:p>
            <a:pPr marL="342900" indent="-342900">
              <a:buFont typeface="+mj-lt"/>
              <a:buAutoNum type="arabicPeriod"/>
            </a:pPr>
            <a:r>
              <a:rPr lang="en-US" dirty="0" smtClean="0">
                <a:sym typeface="+mn-ea"/>
              </a:rPr>
              <a:t>V.I.P membership provides user a greater rate of earning points.</a:t>
            </a:r>
            <a:endParaRPr lang="en-US" dirty="0" smtClean="0"/>
          </a:p>
          <a:p>
            <a:pPr marL="342900" indent="-342900">
              <a:buFont typeface="+mj-lt"/>
              <a:buAutoNum type="arabicPeriod"/>
            </a:pPr>
            <a:r>
              <a:rPr lang="en-US" dirty="0" smtClean="0">
                <a:sym typeface="+mn-ea"/>
              </a:rPr>
              <a:t>Interstitial advertisements are projected once every successful earning of points.</a:t>
            </a:r>
            <a:endParaRPr lang="en-US" dirty="0" smtClean="0"/>
          </a:p>
          <a:p>
            <a:pPr marL="342900" indent="-342900">
              <a:buFont typeface="+mj-lt"/>
              <a:buAutoNum type="arabicPeriod"/>
            </a:pPr>
            <a:r>
              <a:rPr lang="en-US" dirty="0" smtClean="0">
                <a:sym typeface="+mn-ea"/>
              </a:rPr>
              <a:t>Rewarding video will also be provided which shall be active as per user’s wish. </a:t>
            </a:r>
            <a:endParaRPr lang="en-US" dirty="0" smtClean="0"/>
          </a:p>
          <a:p>
            <a:pPr marL="342900" indent="-342900">
              <a:buFont typeface="+mj-lt"/>
              <a:buAutoNum type="arabicPeriod"/>
            </a:pPr>
            <a:r>
              <a:rPr lang="en-US" dirty="0" smtClean="0">
                <a:sym typeface="+mn-ea"/>
              </a:rPr>
              <a:t>Sponsors related to road safety and constructions shall be welcomed by giving off their logo on  splash screen </a:t>
            </a:r>
            <a:r>
              <a:rPr lang="en-US" dirty="0">
                <a:sym typeface="+mn-ea"/>
              </a:rPr>
              <a:t>,</a:t>
            </a:r>
            <a:r>
              <a:rPr lang="en-US" dirty="0" smtClean="0">
                <a:sym typeface="+mn-ea"/>
              </a:rPr>
              <a:t>organizing social event with company  name and giving off a promotional video of 20-30 seconds on first opening of application. </a:t>
            </a:r>
            <a:endParaRPr lang="en-US" dirty="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68350" y="268182"/>
            <a:ext cx="2972874" cy="394795"/>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0937337" y="101200"/>
            <a:ext cx="914399" cy="704849"/>
          </a:xfrm>
          <a:prstGeom prst="rect">
            <a:avLst/>
          </a:prstGeom>
          <a:blipFill>
            <a:blip r:embed="rId2" cstate="print"/>
            <a:stretch>
              <a:fillRect/>
            </a:stretch>
          </a:blipFill>
        </p:spPr>
        <p:txBody>
          <a:bodyPr wrap="square" lIns="0" tIns="0" rIns="0" bIns="0" rtlCol="0"/>
          <a:lstStyle/>
          <a:p/>
        </p:txBody>
      </p:sp>
      <p:sp>
        <p:nvSpPr>
          <p:cNvPr id="2" name="Text Box 1"/>
          <p:cNvSpPr txBox="1"/>
          <p:nvPr/>
        </p:nvSpPr>
        <p:spPr>
          <a:xfrm>
            <a:off x="3141345" y="2969260"/>
            <a:ext cx="4695825" cy="1106805"/>
          </a:xfrm>
          <a:prstGeom prst="rect">
            <a:avLst/>
          </a:prstGeom>
          <a:noFill/>
        </p:spPr>
        <p:txBody>
          <a:bodyPr wrap="square" rtlCol="0">
            <a:spAutoFit/>
          </a:bodyPr>
          <a:p>
            <a:r>
              <a:rPr lang="en-US" sz="6600"/>
              <a:t>THANK YOU!</a:t>
            </a:r>
            <a:endParaRPr lang="en-US" sz="6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2967</Words>
  <Application>WPS Presentation</Application>
  <PresentationFormat>Widescreen</PresentationFormat>
  <Paragraphs>62</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Verdana</vt:lpstr>
      <vt:lpstr>Calibri</vt:lpstr>
      <vt:lpstr>Microsoft YaHei</vt:lpstr>
      <vt:lpstr>Arial Unicode MS</vt:lpstr>
      <vt:lpstr>Calibri Light</vt:lpstr>
      <vt:lpstr>Calibri</vt:lpstr>
      <vt:lpstr>Times New Roman</vt:lpstr>
      <vt:lpstr>Office Theme</vt:lpstr>
      <vt:lpstr>dev hack</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hack</dc:title>
  <dc:creator/>
  <cp:lastModifiedBy>KIIT</cp:lastModifiedBy>
  <cp:revision>7</cp:revision>
  <dcterms:created xsi:type="dcterms:W3CDTF">2020-04-29T17:29:00Z</dcterms:created>
  <dcterms:modified xsi:type="dcterms:W3CDTF">2020-04-30T09:33:24Z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