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59" r:id="rId11"/>
    <p:sldId id="265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7926A-DA32-43E8-90F7-430B63F27320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B3BCA-E81C-4438-911C-E00E29C1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8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C240FF-2828-46A2-B752-B0EE0DBAC126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161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72D-4490-4A32-9F7B-EFF244A39C9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436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538051-E1E0-4999-95FA-B9E184A1DAB3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091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E8-CD74-4839-AAF0-C20793FBB4E8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79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B0B959-D3BA-46D7-B58B-087D4D243568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57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4FFC-D300-4369-AF96-EAE334C66F6C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999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1B9-787E-421C-8116-2F3DFF05A000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494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E752-899B-446C-A4E0-D99AEC88A1D2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545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7685-398C-4423-BD5E-6B01C26C5227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83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8D0E8-1365-469F-BE0A-A35E000698B4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60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1C07-7868-41F5-829D-2CA4BF24ECF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72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0F9CAE8-4B8E-4D2F-9574-2780460085ED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198B6C-5DF5-436D-81B2-A42A827997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8E75-04BC-4A82-B42A-6BAFD2725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551732"/>
            <a:ext cx="10993549" cy="1475013"/>
          </a:xfrm>
        </p:spPr>
        <p:txBody>
          <a:bodyPr>
            <a:normAutofit/>
          </a:bodyPr>
          <a:lstStyle/>
          <a:p>
            <a:pPr algn="l"/>
            <a:r>
              <a:rPr lang="en-US" sz="3600" b="0" i="0" dirty="0">
                <a:solidFill>
                  <a:srgbClr val="1B4080"/>
                </a:solidFill>
                <a:effectLst/>
                <a:latin typeface="AdvOTb9c8a8fc"/>
              </a:rPr>
              <a:t>JANOS</a:t>
            </a:r>
            <a:r>
              <a:rPr lang="en-US" sz="3600" b="0" i="0" dirty="0">
                <a:solidFill>
                  <a:srgbClr val="1B4080"/>
                </a:solidFill>
                <a:effectLst/>
                <a:latin typeface="AdvOT114894c7.B"/>
              </a:rPr>
              <a:t>: An Integrated Predictive and Prescriptive</a:t>
            </a:r>
            <a:br>
              <a:rPr lang="en-US" sz="3600" b="0" i="0" dirty="0">
                <a:solidFill>
                  <a:srgbClr val="1B4080"/>
                </a:solidFill>
                <a:effectLst/>
                <a:latin typeface="AdvOT114894c7.B"/>
              </a:rPr>
            </a:br>
            <a:r>
              <a:rPr lang="en-US" sz="3600" b="0" i="0" dirty="0">
                <a:solidFill>
                  <a:srgbClr val="1B4080"/>
                </a:solidFill>
                <a:effectLst/>
                <a:latin typeface="AdvOT114894c7.B"/>
              </a:rPr>
              <a:t>Modeling Framework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A134E-10D8-4F06-9B61-781040538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81" y="5066828"/>
            <a:ext cx="10993546" cy="1254434"/>
          </a:xfrm>
        </p:spPr>
        <p:txBody>
          <a:bodyPr>
            <a:normAutofit fontScale="92500" lnSpcReduction="20000"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مهدی محمدی – ۴۰۲۱۲۵۰۵۹</a:t>
            </a:r>
          </a:p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لیلا سلیمی – ۴۰۱۱۲۵۰۲۳</a:t>
            </a:r>
          </a:p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پروژه درس مدلسازی داده محور </a:t>
            </a:r>
          </a:p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ترم اول ۴۰۲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6D1BA-0CBE-40D0-92F2-AAB6D14CE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5" y="5132764"/>
            <a:ext cx="980511" cy="11884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F3EF0-B9A7-4837-8192-E6BDDCE8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4F941-CCB5-4E2E-956B-F05ED11AF2E3}"/>
              </a:ext>
            </a:extLst>
          </p:cNvPr>
          <p:cNvSpPr txBox="1"/>
          <p:nvPr/>
        </p:nvSpPr>
        <p:spPr>
          <a:xfrm>
            <a:off x="599229" y="2026745"/>
            <a:ext cx="1086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David Bergman, Teng Huang, Philip Brooks, Andrea Lodi, Arvind U. Raghunathan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4849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مسئله تخصیص بورسیه</a:t>
            </a:r>
            <a:endParaRPr lang="en-US" sz="3200" dirty="0">
              <a:cs typeface="B Titr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B50B2-5C69-4AE1-823B-9E1D89DEF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11621" r="7294" b="11804"/>
          <a:stretch/>
        </p:blipFill>
        <p:spPr>
          <a:xfrm>
            <a:off x="3009796" y="1837189"/>
            <a:ext cx="5630366" cy="50208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BF1D61-9DED-48EA-89B4-156715DC6CA3}"/>
              </a:ext>
            </a:extLst>
          </p:cNvPr>
          <p:cNvCxnSpPr>
            <a:cxnSpLocks/>
          </p:cNvCxnSpPr>
          <p:nvPr/>
        </p:nvCxnSpPr>
        <p:spPr>
          <a:xfrm>
            <a:off x="2676086" y="3825380"/>
            <a:ext cx="40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9EDC89-CB89-4A7D-B917-A57BC930DF0A}"/>
              </a:ext>
            </a:extLst>
          </p:cNvPr>
          <p:cNvCxnSpPr>
            <a:cxnSpLocks/>
          </p:cNvCxnSpPr>
          <p:nvPr/>
        </p:nvCxnSpPr>
        <p:spPr>
          <a:xfrm>
            <a:off x="2676087" y="4347594"/>
            <a:ext cx="40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EEB1F1-5E00-428A-A6DA-0E57231B15C7}"/>
              </a:ext>
            </a:extLst>
          </p:cNvPr>
          <p:cNvCxnSpPr>
            <a:cxnSpLocks/>
          </p:cNvCxnSpPr>
          <p:nvPr/>
        </p:nvCxnSpPr>
        <p:spPr>
          <a:xfrm>
            <a:off x="2676086" y="4885888"/>
            <a:ext cx="40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46040D-81D6-48B0-BD2F-49C5155CB0AC}"/>
              </a:ext>
            </a:extLst>
          </p:cNvPr>
          <p:cNvCxnSpPr>
            <a:cxnSpLocks/>
          </p:cNvCxnSpPr>
          <p:nvPr/>
        </p:nvCxnSpPr>
        <p:spPr>
          <a:xfrm>
            <a:off x="8558167" y="4347594"/>
            <a:ext cx="40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82B6FC-1F42-4DD8-A3A4-17A1B9858914}"/>
                  </a:ext>
                </a:extLst>
              </p:cNvPr>
              <p:cNvSpPr txBox="1"/>
              <p:nvPr/>
            </p:nvSpPr>
            <p:spPr>
              <a:xfrm>
                <a:off x="2072080" y="3640822"/>
                <a:ext cx="604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𝐺𝑃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82B6FC-1F42-4DD8-A3A4-17A1B985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80" y="3640822"/>
                <a:ext cx="604006" cy="369332"/>
              </a:xfrm>
              <a:prstGeom prst="rect">
                <a:avLst/>
              </a:prstGeom>
              <a:blipFill>
                <a:blip r:embed="rId3"/>
                <a:stretch>
                  <a:fillRect r="-808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E86B5-4A63-42B8-B3A4-6B3462593A3D}"/>
                  </a:ext>
                </a:extLst>
              </p:cNvPr>
              <p:cNvSpPr txBox="1"/>
              <p:nvPr/>
            </p:nvSpPr>
            <p:spPr>
              <a:xfrm>
                <a:off x="2090260" y="4162928"/>
                <a:ext cx="604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E86B5-4A63-42B8-B3A4-6B346259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60" y="4162928"/>
                <a:ext cx="60400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E8AF45-D6EF-4050-AF41-70912CF133EE}"/>
              </a:ext>
            </a:extLst>
          </p:cNvPr>
          <p:cNvSpPr txBox="1"/>
          <p:nvPr/>
        </p:nvSpPr>
        <p:spPr>
          <a:xfrm>
            <a:off x="1560352" y="4593500"/>
            <a:ext cx="111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بورسیه پیشنهادی به دانشجو </a:t>
            </a:r>
            <a:r>
              <a:rPr lang="en-US" sz="1600" dirty="0" err="1">
                <a:cs typeface="B Nazanin" panose="00000400000000000000" pitchFamily="2" charset="-78"/>
              </a:rPr>
              <a:t>i</a:t>
            </a:r>
            <a:r>
              <a:rPr lang="fa-IR" sz="1600" dirty="0">
                <a:cs typeface="B Nazanin" panose="00000400000000000000" pitchFamily="2" charset="-78"/>
              </a:rPr>
              <a:t>ام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37E75-5819-43DE-BBFA-BBA802DE1632}"/>
              </a:ext>
            </a:extLst>
          </p:cNvPr>
          <p:cNvSpPr txBox="1"/>
          <p:nvPr/>
        </p:nvSpPr>
        <p:spPr>
          <a:xfrm>
            <a:off x="8955693" y="4162928"/>
            <a:ext cx="11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تصمیم دانشجو </a:t>
            </a:r>
            <a:r>
              <a:rPr lang="en-US" sz="1600" dirty="0" err="1">
                <a:cs typeface="B Nazanin" panose="00000400000000000000" pitchFamily="2" charset="-78"/>
              </a:rPr>
              <a:t>i</a:t>
            </a:r>
            <a:r>
              <a:rPr lang="fa-IR" sz="1600" dirty="0">
                <a:cs typeface="B Nazanin" panose="00000400000000000000" pitchFamily="2" charset="-78"/>
              </a:rPr>
              <a:t>ام</a:t>
            </a:r>
            <a:endParaRPr lang="en-US" sz="1600" dirty="0">
              <a:cs typeface="B Nazanin" panose="00000400000000000000" pitchFamily="2" charset="-78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296B76-279A-46F6-A66B-9285B098A1F7}"/>
              </a:ext>
            </a:extLst>
          </p:cNvPr>
          <p:cNvCxnSpPr/>
          <p:nvPr/>
        </p:nvCxnSpPr>
        <p:spPr>
          <a:xfrm>
            <a:off x="3212983" y="2642532"/>
            <a:ext cx="785769" cy="43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52FEC1-65A9-49FF-AEFC-6C0A5A9F7711}"/>
              </a:ext>
            </a:extLst>
          </p:cNvPr>
          <p:cNvSpPr txBox="1"/>
          <p:nvPr/>
        </p:nvSpPr>
        <p:spPr>
          <a:xfrm>
            <a:off x="1451295" y="2290195"/>
            <a:ext cx="184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وزن‌ها و بایاس از داده‌های تاریخی یادگرفته شده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3BA5D34-F93E-42F7-B6C5-97A4573F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7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بهینه‌سازی روی شبکه‌های عصبی</a:t>
            </a:r>
            <a:endParaRPr lang="en-US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630B954-9BAF-4CCB-B4F1-A89483E97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799963"/>
                  </p:ext>
                </p:extLst>
              </p:nvPr>
            </p:nvGraphicFramePr>
            <p:xfrm>
              <a:off x="2736942" y="1825506"/>
              <a:ext cx="6718116" cy="4874776"/>
            </p:xfrm>
            <a:graphic>
              <a:graphicData uri="http://schemas.openxmlformats.org/drawingml/2006/table">
                <a:tbl>
                  <a:tblPr rtl="1" firstRow="1" firstCol="1" bandRow="1">
                    <a:tableStyleId>{2D5ABB26-0587-4C30-8999-92F81FD0307C}</a:tableStyleId>
                  </a:tblPr>
                  <a:tblGrid>
                    <a:gridCol w="2143370">
                      <a:extLst>
                        <a:ext uri="{9D8B030D-6E8A-4147-A177-3AD203B41FA5}">
                          <a16:colId xmlns:a16="http://schemas.microsoft.com/office/drawing/2014/main" val="2681248079"/>
                        </a:ext>
                      </a:extLst>
                    </a:gridCol>
                    <a:gridCol w="4574746">
                      <a:extLst>
                        <a:ext uri="{9D8B030D-6E8A-4147-A177-3AD203B41FA5}">
                          <a16:colId xmlns:a16="http://schemas.microsoft.com/office/drawing/2014/main" val="8193459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400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fa-IR" sz="14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𝑀𝑂𝐷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r>
                                <a:rPr lang="fa-IR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44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77877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4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739013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4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83443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∈{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},∀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58410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4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nary>
                                  <m:naryPr>
                                    <m:chr m:val="⋃"/>
                                    <m:limLoc m:val="undOvr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4096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19696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4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nary>
                                  <m:naryPr>
                                    <m:chr m:val="⋃"/>
                                    <m:limLoc m:val="undOvr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84917725"/>
                      </a:ext>
                    </a:extLst>
                  </a:tr>
                  <a:tr h="171448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292654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4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59001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55549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4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∈{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76403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676196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4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𝑢𝑛𝑐𝑜𝑛𝑠𝑡𝑟𝑎𝑖𝑛𝑒𝑑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1711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861865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4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𝑢𝑛𝑐𝑜𝑛𝑠𝑡𝑟𝑎𝑖𝑛𝑒𝑑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53508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630B954-9BAF-4CCB-B4F1-A89483E97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799963"/>
                  </p:ext>
                </p:extLst>
              </p:nvPr>
            </p:nvGraphicFramePr>
            <p:xfrm>
              <a:off x="2736942" y="1825506"/>
              <a:ext cx="6718116" cy="4874776"/>
            </p:xfrm>
            <a:graphic>
              <a:graphicData uri="http://schemas.openxmlformats.org/drawingml/2006/table">
                <a:tbl>
                  <a:tblPr rtl="1" firstRow="1" firstCol="1" bandRow="1">
                    <a:tableStyleId>{2D5ABB26-0587-4C30-8999-92F81FD0307C}</a:tableStyleId>
                  </a:tblPr>
                  <a:tblGrid>
                    <a:gridCol w="2143370">
                      <a:extLst>
                        <a:ext uri="{9D8B030D-6E8A-4147-A177-3AD203B41FA5}">
                          <a16:colId xmlns:a16="http://schemas.microsoft.com/office/drawing/2014/main" val="2681248079"/>
                        </a:ext>
                      </a:extLst>
                    </a:gridCol>
                    <a:gridCol w="4574746">
                      <a:extLst>
                        <a:ext uri="{9D8B030D-6E8A-4147-A177-3AD203B41FA5}">
                          <a16:colId xmlns:a16="http://schemas.microsoft.com/office/drawing/2014/main" val="819345975"/>
                        </a:ext>
                      </a:extLst>
                    </a:gridCol>
                  </a:tblGrid>
                  <a:tr h="2282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3158" r="-213636" b="-20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13158" b="-20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4368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7787764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210526" r="-213636" b="-18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210526" b="-18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901361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318919" r="-213636" b="-176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318919" b="-176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344317"/>
                      </a:ext>
                    </a:extLst>
                  </a:tr>
                  <a:tr h="6067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55000" r="-213636" b="-5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155000" b="-5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841067"/>
                      </a:ext>
                    </a:extLst>
                  </a:tr>
                  <a:tr h="65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238318" r="-213636" b="-4158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238318" b="-4158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409687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1969621"/>
                      </a:ext>
                    </a:extLst>
                  </a:tr>
                  <a:tr h="65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372897" r="-213636" b="-281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372897" b="-281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917725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29265429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428947" r="-213636" b="-5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1428947" b="-5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001890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5554995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626316" r="-213636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1626316" b="-39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640350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67619603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823684" r="-2136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182368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11745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86186524"/>
                      </a:ext>
                    </a:extLst>
                  </a:tr>
                  <a:tr h="2282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2021053" r="-21363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09" t="-202105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08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B8C69-C886-40B0-99AF-C2B6818A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11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EC8D76-53D4-477C-83F5-028B3334168F}"/>
              </a:ext>
            </a:extLst>
          </p:cNvPr>
          <p:cNvSpPr/>
          <p:nvPr/>
        </p:nvSpPr>
        <p:spPr>
          <a:xfrm>
            <a:off x="3211032" y="3489383"/>
            <a:ext cx="244549" cy="197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57287-3AEB-4BD0-AFA9-A9410D4D4904}"/>
                  </a:ext>
                </a:extLst>
              </p:cNvPr>
              <p:cNvSpPr txBox="1"/>
              <p:nvPr/>
            </p:nvSpPr>
            <p:spPr>
              <a:xfrm>
                <a:off x="1257299" y="4292593"/>
                <a:ext cx="20760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57287-3AEB-4BD0-AFA9-A9410D4D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4292593"/>
                <a:ext cx="207600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19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حل مسئله تخصیص بورسیه</a:t>
            </a:r>
            <a:endParaRPr lang="en-US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42DB1-C5E3-4B6A-9627-D855BF01553C}"/>
                  </a:ext>
                </a:extLst>
              </p:cNvPr>
              <p:cNvSpPr txBox="1"/>
              <p:nvPr/>
            </p:nvSpPr>
            <p:spPr>
              <a:xfrm>
                <a:off x="864066" y="2214694"/>
                <a:ext cx="1051140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الگوریتم </a:t>
                </a:r>
                <a:r>
                  <a:rPr lang="en-US" dirty="0">
                    <a:cs typeface="Times New Roman" panose="02020603050405020304" pitchFamily="18" charset="0"/>
                  </a:rPr>
                  <a:t>Heuristic</a:t>
                </a:r>
                <a:r>
                  <a:rPr lang="fa-I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r" rtl="1"/>
                <a:r>
                  <a:rPr lang="fa-IR" dirty="0">
                    <a:cs typeface="B Nazanin" panose="00000400000000000000" pitchFamily="2" charset="-78"/>
                  </a:rPr>
                  <a:t>۱. مقدار </a:t>
                </a:r>
                <a14:m>
                  <m:oMath xmlns:m="http://schemas.openxmlformats.org/officeDocument/2006/math">
                    <m:r>
                      <a:rPr lang="en-US" sz="1800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25000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,0;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را برای همه دانشجویان حساب کنید.</a:t>
                </a:r>
              </a:p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endParaRPr lang="fa-IR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>
                    <a:cs typeface="B Nazanin" panose="00000400000000000000" pitchFamily="2" charset="-78"/>
                  </a:rPr>
                  <a:t>۲. دانشجویان را بر اساس مقدار محاسبه شده به صورت غیر صعودی مرتب کنید.</a:t>
                </a:r>
              </a:p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endParaRPr lang="fa-IR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>
                    <a:cs typeface="B Nazanin" panose="00000400000000000000" pitchFamily="2" charset="-78"/>
                  </a:rPr>
                  <a:t>۳. به ترتیب شروع به اختصاص مقدار ۲۵۰۰۰ به دانشجویان کرده تا به اولین جایی برسید که از بودجه کل بیشتر شود.</a:t>
                </a: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q"/>
                </a:pPr>
                <a:r>
                  <a:rPr lang="fa-IR" dirty="0">
                    <a:cs typeface="B Nazanin" panose="00000400000000000000" pitchFamily="2" charset="-78"/>
                  </a:rPr>
                  <a:t>تخصیص حریصانه بورسیه به افراد با بیشترین حساسیت نسبت به مبلغ بورسیه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42DB1-C5E3-4B6A-9627-D855BF015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2214694"/>
                <a:ext cx="10511406" cy="2585323"/>
              </a:xfrm>
              <a:prstGeom prst="rect">
                <a:avLst/>
              </a:prstGeom>
              <a:blipFill>
                <a:blip r:embed="rId2"/>
                <a:stretch>
                  <a:fillRect t="-2123" r="-406" b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70801-4E37-4F51-A470-93641211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2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حل مسئله تخصیص بورسیه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2DB1-C5E3-4B6A-9627-D855BF01553C}"/>
              </a:ext>
            </a:extLst>
          </p:cNvPr>
          <p:cNvSpPr txBox="1"/>
          <p:nvPr/>
        </p:nvSpPr>
        <p:spPr>
          <a:xfrm>
            <a:off x="840297" y="2214694"/>
            <a:ext cx="1051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امکان استفاده از متغیر گسسته در </a:t>
            </a:r>
            <a:r>
              <a:rPr lang="en-US" dirty="0">
                <a:cs typeface="B Nazanin" panose="00000400000000000000" pitchFamily="2" charset="-78"/>
              </a:rPr>
              <a:t>JANOS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برای حالتی که شبکه عصبی ۱ لایه پنهان داشته باشد و در این لایه ۱۰ نورون داشته باشیم نتیجه به صورت زیر خواهد بود: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C2CA4D-B3E9-41A0-8F19-374A85378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88854"/>
              </p:ext>
            </p:extLst>
          </p:nvPr>
        </p:nvGraphicFramePr>
        <p:xfrm>
          <a:off x="2031999" y="3429000"/>
          <a:ext cx="8128002" cy="168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3089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24195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12302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374780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6258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716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Expected % Reduction in Declination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050" b="1" dirty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تعداد داوطلبان</a:t>
                      </a:r>
                      <a:endParaRPr lang="en-US" sz="1050" b="1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Heuristic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50" b="1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05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JANOS_Discrete</a:t>
                      </a:r>
                      <a:br>
                        <a:rPr lang="pt-BR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JANOS_Continuous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JANOS_Discrete</a:t>
                      </a:r>
                      <a:endParaRPr lang="en-US" sz="105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vs. Heuristic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JANOS_Continuous vs. JANOS_Discrete</a:t>
                      </a:r>
                      <a:r>
                        <a:rPr lang="pt-BR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9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243.28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299.67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311.86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21.97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6.08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467.44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580.66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606.57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21.26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6.18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91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B1242-D7B9-4669-9082-2F26F334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8758AC-2241-4F41-9D8F-D2FA4EA83935}"/>
                  </a:ext>
                </a:extLst>
              </p:cNvPr>
              <p:cNvSpPr txBox="1"/>
              <p:nvPr/>
            </p:nvSpPr>
            <p:spPr>
              <a:xfrm>
                <a:off x="1877239" y="5408742"/>
                <a:ext cx="9469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در حالت گسسته فرض شده دامنه مقادیر بورسیه به صورت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 $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 $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 $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$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 $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25000</m:t>
                        </m:r>
                      </m:e>
                    </m:d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8758AC-2241-4F41-9D8F-D2FA4EA8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239" y="5408742"/>
                <a:ext cx="9469739" cy="369332"/>
              </a:xfrm>
              <a:prstGeom prst="rect">
                <a:avLst/>
              </a:prstGeom>
              <a:blipFill>
                <a:blip r:embed="rId2"/>
                <a:stretch>
                  <a:fillRect t="-9836" r="-451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216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تحلیل و راستی آزمایی نتایج</a:t>
            </a:r>
            <a:endParaRPr lang="en-US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602A2-A5E6-41FD-A366-61E3EE03D3B0}"/>
                  </a:ext>
                </a:extLst>
              </p:cNvPr>
              <p:cNvSpPr txBox="1"/>
              <p:nvPr/>
            </p:nvSpPr>
            <p:spPr>
              <a:xfrm>
                <a:off x="906011" y="2181138"/>
                <a:ext cx="1046946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تعداد متغیرها در مسئله بهینه‌سازی</a:t>
                </a:r>
                <a14:m>
                  <m:oMath xmlns:m="http://schemas.openxmlformats.org/officeDocument/2006/math">
                    <m:r>
                      <a:rPr lang="fa-IR" b="0" i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:</m:t>
                    </m:r>
                  </m:oMath>
                </a14:m>
                <a:endParaRPr lang="fa-IR" b="0" i="0" dirty="0">
                  <a:latin typeface="Cambria Math" panose="02040503050406030204" pitchFamily="18" charset="0"/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×#</m:t>
                      </m:r>
                      <m:r>
                        <a:rPr lang="en-US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𝑛𝑒𝑢𝑟𝑜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در نمونه‌های حل شده به ترتیب ۲۱۰۰۰ و ۴۲۰۰۰ متغیر تصمیم وجود داشته است.</a:t>
                </a: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استفاده از </a:t>
                </a:r>
                <a:r>
                  <a:rPr lang="en-US" dirty="0" err="1">
                    <a:cs typeface="Times New Roman" panose="02020603050405020304" pitchFamily="18" charset="0"/>
                  </a:rPr>
                  <a:t>gruobi</a:t>
                </a:r>
                <a:r>
                  <a:rPr lang="fa-I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به عنوان </a:t>
                </a:r>
                <a:r>
                  <a:rPr lang="en-US" dirty="0">
                    <a:cs typeface="Times New Roman" panose="02020603050405020304" pitchFamily="18" charset="0"/>
                  </a:rPr>
                  <a:t>solver</a:t>
                </a:r>
                <a:r>
                  <a:rPr lang="fa-I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پیش‌فرض در چهارچوب ارائه شده</a:t>
                </a: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پیاده‌سازی مجدد در </a:t>
                </a:r>
                <a:r>
                  <a:rPr lang="en-US" dirty="0" err="1">
                    <a:cs typeface="B Davat" panose="00000400000000000000" pitchFamily="2" charset="-78"/>
                  </a:rPr>
                  <a:t>pyomo</a:t>
                </a:r>
                <a:endParaRPr lang="fa-IR" dirty="0">
                  <a:cs typeface="B Davat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در حالت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25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نتایج پس از ۳۰بار اجرا، به صورت زیر است: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602A2-A5E6-41FD-A366-61E3EE03D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1" y="2181138"/>
                <a:ext cx="10469461" cy="2862322"/>
              </a:xfrm>
              <a:prstGeom prst="rect">
                <a:avLst/>
              </a:prstGeom>
              <a:blipFill>
                <a:blip r:embed="rId2"/>
                <a:stretch>
                  <a:fillRect t="-1493" r="-466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A4FC8BD-E19E-4179-BDF6-C7A1161A5C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258224"/>
                  </p:ext>
                </p:extLst>
              </p:nvPr>
            </p:nvGraphicFramePr>
            <p:xfrm>
              <a:off x="2076741" y="5214457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362378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122318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424547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JANOS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Implemented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Heuristic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0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6697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A4FC8BD-E19E-4179-BDF6-C7A1161A5C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258224"/>
                  </p:ext>
                </p:extLst>
              </p:nvPr>
            </p:nvGraphicFramePr>
            <p:xfrm>
              <a:off x="2076741" y="5214457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362378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122318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424547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JANOS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Implemented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Heuristic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0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9836" r="-2008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09836" r="-1008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9836" r="-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66972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53EF-477F-4241-920A-DEADBE77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6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AB90D7-A1FD-4FDD-9506-B896B416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9" y="2491458"/>
            <a:ext cx="1508257" cy="3647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DE9081-F438-4E71-92D0-6CBCDB80CCBE}"/>
                  </a:ext>
                </a:extLst>
              </p:cNvPr>
              <p:cNvSpPr txBox="1"/>
              <p:nvPr/>
            </p:nvSpPr>
            <p:spPr>
              <a:xfrm>
                <a:off x="2441196" y="2499919"/>
                <a:ext cx="901816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۱. اعمال نشدن محدودیت بر نرون لایه آخر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⇐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 معتبر نبود نتایج چهارچوب برای مسائل کلاس‌بندی:</a:t>
                </a: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>
                    <a:cs typeface="B Nazanin" panose="00000400000000000000" pitchFamily="2" charset="-78"/>
                  </a:rPr>
                  <a:t>در این مسئله تصمیم هر دانشجو یک متغیر تصادفی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a-IR" dirty="0"/>
              </a:p>
              <a:p>
                <a:pPr lvl="1" algn="r" rtl="1"/>
                <a:endParaRPr lang="fa-IR" dirty="0"/>
              </a:p>
              <a:p>
                <a:pPr lvl="1"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  <a:p>
                <a:pPr lvl="1" algn="r" rtl="1"/>
                <a:endParaRPr lang="fa-IR" dirty="0">
                  <a:cs typeface="B Nazanin" panose="00000400000000000000" pitchFamily="2" charset="-78"/>
                </a:endParaRPr>
              </a:p>
              <a:p>
                <a:pPr marL="742950" lvl="1" indent="-285750" algn="r" rtl="1">
                  <a:buFont typeface="Wingdings" panose="05000000000000000000" pitchFamily="2" charset="2"/>
                  <a:buChar char="q"/>
                </a:pPr>
                <a:r>
                  <a:rPr lang="fa-IR" dirty="0">
                    <a:cs typeface="B Nazanin" panose="00000400000000000000" pitchFamily="2" charset="-78"/>
                  </a:rPr>
                  <a:t>نقض شدن اصل اول احتمال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DE9081-F438-4E71-92D0-6CBCDB80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96" y="2499919"/>
                <a:ext cx="9018165" cy="2031325"/>
              </a:xfrm>
              <a:prstGeom prst="rect">
                <a:avLst/>
              </a:prstGeom>
              <a:blipFill>
                <a:blip r:embed="rId3"/>
                <a:stretch>
                  <a:fillRect t="-901" r="-608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40B461E-3B95-4F72-8108-CEB2D67E4EC2}"/>
              </a:ext>
            </a:extLst>
          </p:cNvPr>
          <p:cNvSpPr txBox="1">
            <a:spLocks/>
          </p:cNvSpPr>
          <p:nvPr/>
        </p:nvSpPr>
        <p:spPr>
          <a:xfrm>
            <a:off x="581192" y="65334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200">
                <a:cs typeface="B Titr" panose="00000700000000000000" pitchFamily="2" charset="-78"/>
              </a:rPr>
              <a:t>تحلیل و راستی آزمایی نتایج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BE564F-0693-40C8-AC70-BB19E13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7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C6A4-121E-49FE-8BD2-14A1AF08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Paper’s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75150-AD11-4F6F-94EE-38AFA338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4FE75-4373-4F6F-B30A-C5BC53C9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INFORMS Journal On Computing Volume 34, Issue 2</a:t>
            </a:r>
          </a:p>
          <a:p>
            <a:r>
              <a:rPr lang="en-US" b="1" dirty="0"/>
              <a:t>Published Online: </a:t>
            </a:r>
            <a:r>
              <a:rPr lang="en-US" dirty="0"/>
              <a:t>28 Sep 2021</a:t>
            </a:r>
          </a:p>
          <a:p>
            <a:r>
              <a:rPr lang="en-US" b="1" dirty="0"/>
              <a:t>Cited By </a:t>
            </a:r>
            <a:r>
              <a:rPr lang="en-US" dirty="0"/>
              <a:t>26 articles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ADB3B-21BD-421F-8E76-D79AF637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6" y="3852817"/>
            <a:ext cx="2721838" cy="2391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9C46B-CD99-4014-AE47-474C5219B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26" y="2180496"/>
            <a:ext cx="3043928" cy="40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99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مسئله تخصیص بورسیه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81185C-6950-4925-A6E5-C66B1E5F59CF}"/>
              </a:ext>
            </a:extLst>
          </p:cNvPr>
          <p:cNvSpPr txBox="1"/>
          <p:nvPr/>
        </p:nvSpPr>
        <p:spPr>
          <a:xfrm>
            <a:off x="419450" y="2063692"/>
            <a:ext cx="10863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پذیرش دانشجویان کاندیدا توسط کمیته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پذیرش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هدف: 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حداکثرسازی امی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دریاضی تعداد دانشجویان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محدودیت: 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بودجه کمیته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 تاریخی تصمیمات دانشجویان در سالیان گذشته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39CDB20-2E7E-4C11-B976-84773ECF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78" y="5027528"/>
            <a:ext cx="2135935" cy="147658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5BF7CD6-508D-4804-A664-A51D7B05113A}"/>
              </a:ext>
            </a:extLst>
          </p:cNvPr>
          <p:cNvSpPr txBox="1"/>
          <p:nvPr/>
        </p:nvSpPr>
        <p:spPr>
          <a:xfrm>
            <a:off x="868589" y="4379245"/>
            <a:ext cx="285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مجموعه داده تاریخی</a:t>
            </a: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(۲۰۰۰۰ ردیف)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6C9F685-8D2A-4F1B-996C-97078B73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80" y="5027528"/>
            <a:ext cx="1400370" cy="147658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BAAC366-61B7-4CAF-A716-76C6A98CC068}"/>
              </a:ext>
            </a:extLst>
          </p:cNvPr>
          <p:cNvSpPr txBox="1"/>
          <p:nvPr/>
        </p:nvSpPr>
        <p:spPr>
          <a:xfrm>
            <a:off x="8118192" y="4442753"/>
            <a:ext cx="247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تصمیم‌گیری برای دانشجویان کاندیدا</a:t>
            </a:r>
          </a:p>
          <a:p>
            <a:pPr algn="ctr" rtl="1"/>
            <a:r>
              <a:rPr lang="fa-IR" sz="1600" dirty="0">
                <a:cs typeface="B Nazanin" panose="00000400000000000000" pitchFamily="2" charset="-78"/>
              </a:rPr>
              <a:t>(۶۰۰۰ ردیف)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007EF86D-33A6-4BD7-BE72-DA49294B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ادبیات موضوع</a:t>
            </a:r>
            <a:endParaRPr lang="en-US" sz="3200" dirty="0">
              <a:cs typeface="B Titr" panose="00000700000000000000" pitchFamily="2" charset="-7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06430A-FFF9-481C-AA9F-03BBF04F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5199"/>
              </p:ext>
            </p:extLst>
          </p:nvPr>
        </p:nvGraphicFramePr>
        <p:xfrm>
          <a:off x="3164048" y="2041777"/>
          <a:ext cx="5863904" cy="4182123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954216">
                  <a:extLst>
                    <a:ext uri="{9D8B030D-6E8A-4147-A177-3AD203B41FA5}">
                      <a16:colId xmlns:a16="http://schemas.microsoft.com/office/drawing/2014/main" val="1006042279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44779432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4006286806"/>
                    </a:ext>
                  </a:extLst>
                </a:gridCol>
              </a:tblGrid>
              <a:tr h="21822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Nazanin" panose="00000400000000000000" pitchFamily="2" charset="-78"/>
                        </a:rPr>
                        <a:t>شرح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Nazanin" panose="00000400000000000000" pitchFamily="2" charset="-78"/>
                        </a:rPr>
                        <a:t>روش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Nazanin" panose="00000400000000000000" pitchFamily="2" charset="-78"/>
                        </a:rPr>
                        <a:t>پژوهش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extLst>
                  <a:ext uri="{0D108BD9-81ED-4DB2-BD59-A6C34878D82A}">
                    <a16:rowId xmlns:a16="http://schemas.microsoft.com/office/drawing/2014/main" val="2206785187"/>
                  </a:ext>
                </a:extLst>
              </a:tr>
              <a:tr h="38204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زمانی که شمارش کامل یا شمارش جزئی مجموعه راه‌حل‌های امکان‌پذیر عملی باشد، امکان‌پذیر است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  <a:cs typeface="B Nazanin" panose="00000400000000000000" pitchFamily="2" charset="-78"/>
                        </a:rPr>
                        <a:t>پیش‌بینی‌های ثابت به عنوان پارامتر در یک مدل بهینه سازی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Ferreira et al. (2015)</a:t>
                      </a:r>
                    </a:p>
                    <a:p>
                      <a:pPr marL="0" marR="0" lvl="0" indent="0" algn="ctr" defTabSz="4572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Huang et al. (2019)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62" marR="44062" marT="0" marB="0" anchor="ctr"/>
                </a:tc>
                <a:extLst>
                  <a:ext uri="{0D108BD9-81ED-4DB2-BD59-A6C34878D82A}">
                    <a16:rowId xmlns:a16="http://schemas.microsoft.com/office/drawing/2014/main" val="192753776"/>
                  </a:ext>
                </a:extLst>
              </a:tr>
              <a:tr h="7427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900">
                          <a:effectLst/>
                          <a:cs typeface="B Nazanin" panose="00000400000000000000" pitchFamily="2" charset="-78"/>
                        </a:rPr>
                        <a:t>عدم ارتباط مستقیم با موضوع مورد بررسی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900">
                          <a:effectLst/>
                          <a:cs typeface="B Nazanin" panose="00000400000000000000" pitchFamily="2" charset="-78"/>
                        </a:rPr>
                        <a:t>استفاده از یادگیری ماشین برای بهبود بهینه‌سازی و برعکس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Boyd et al. (2011),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 et al. (2007),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Cozad et al. (2014),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Bienstock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(2018)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Cappart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(2018),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Khalil et al. (2017),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Bengio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(2018),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Nazari et al. (2018),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Lemos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(2019)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62" marR="44062" marT="0" marB="0" anchor="ctr"/>
                </a:tc>
                <a:extLst>
                  <a:ext uri="{0D108BD9-81ED-4DB2-BD59-A6C34878D82A}">
                    <a16:rowId xmlns:a16="http://schemas.microsoft.com/office/drawing/2014/main" val="909154607"/>
                  </a:ext>
                </a:extLst>
              </a:tr>
              <a:tr h="76409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در نظرگرفتن عدم قطعیت در پیش‌بینی‌ها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900" dirty="0">
                          <a:effectLst/>
                          <a:cs typeface="B Nazanin" panose="00000400000000000000" pitchFamily="2" charset="-78"/>
                        </a:rPr>
                        <a:t>برآورد با مدل‌های یادگیری ماشین به طوری که پشیمانی از تصمیم‌ها را به حداقل می‌رساند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Elmachtoub and Grigas (2017),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Demirovic et al. (2019),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Mandi et al. (2019),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Wilder et al. (2019),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Bertsimas and Kallus (2020)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62" marR="44062" marT="0" marB="0" anchor="ctr"/>
                </a:tc>
                <a:extLst>
                  <a:ext uri="{0D108BD9-81ED-4DB2-BD59-A6C34878D82A}">
                    <a16:rowId xmlns:a16="http://schemas.microsoft.com/office/drawing/2014/main" val="3289869206"/>
                  </a:ext>
                </a:extLst>
              </a:tr>
              <a:tr h="7427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900" dirty="0">
                          <a:effectLst/>
                          <a:cs typeface="B Nazanin" panose="00000400000000000000" pitchFamily="2" charset="-78"/>
                        </a:rPr>
                        <a:t>-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  <a:cs typeface="B Nazanin" panose="00000400000000000000" pitchFamily="2" charset="-78"/>
                        </a:rPr>
                        <a:t>بهینه سازی بر روی مدل‌های یادگیری نظارت شده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 et al. (2018),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Misić (2017),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Biggs et al. (2017),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Aouad et al. (2019),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Feldman et al. (2019)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62" marR="44062" marT="0" marB="0" anchor="ctr"/>
                </a:tc>
                <a:extLst>
                  <a:ext uri="{0D108BD9-81ED-4DB2-BD59-A6C34878D82A}">
                    <a16:rowId xmlns:a16="http://schemas.microsoft.com/office/drawing/2014/main" val="2696863901"/>
                  </a:ext>
                </a:extLst>
              </a:tr>
              <a:tr h="38204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  <a:cs typeface="B Nazanin" panose="00000400000000000000" pitchFamily="2" charset="-78"/>
                        </a:rPr>
                        <a:t>جستجو در مجموعه کوچک</a:t>
                      </a:r>
                      <a:r>
                        <a:rPr lang="fa-IR" sz="900" dirty="0">
                          <a:effectLst/>
                          <a:cs typeface="B Nazanin" panose="00000400000000000000" pitchFamily="2" charset="-78"/>
                        </a:rPr>
                        <a:t> از مقادیر ممکن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  <a:cs typeface="B Nazanin" panose="00000400000000000000" pitchFamily="2" charset="-78"/>
                        </a:rPr>
                        <a:t>بهینه‌سازی </a:t>
                      </a:r>
                      <a:r>
                        <a:rPr lang="fa-IR" sz="900" dirty="0">
                          <a:effectLst/>
                          <a:cs typeface="B Nazanin" panose="00000400000000000000" pitchFamily="2" charset="-78"/>
                        </a:rPr>
                        <a:t>بر </a:t>
                      </a:r>
                      <a:r>
                        <a:rPr lang="ar-SA" sz="900" dirty="0">
                          <a:effectLst/>
                          <a:cs typeface="B Nazanin" panose="00000400000000000000" pitchFamily="2" charset="-78"/>
                        </a:rPr>
                        <a:t>ساختار شبکه‌های عصبی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 et al. (2000)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62" marR="44062" marT="0" marB="0" anchor="ctr"/>
                </a:tc>
                <a:extLst>
                  <a:ext uri="{0D108BD9-81ED-4DB2-BD59-A6C34878D82A}">
                    <a16:rowId xmlns:a16="http://schemas.microsoft.com/office/drawing/2014/main" val="2710581120"/>
                  </a:ext>
                </a:extLst>
              </a:tr>
              <a:tr h="38204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  <a:cs typeface="B Nazanin" panose="00000400000000000000" pitchFamily="2" charset="-78"/>
                        </a:rPr>
                        <a:t>پیچیدگی محاسباتی بالا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  <a:cs typeface="B Nazanin" panose="00000400000000000000" pitchFamily="2" charset="-78"/>
                        </a:rPr>
                        <a:t>مسئله بهینه سازی سراسری با یک شبکه عصبی تعبیه شده</a:t>
                      </a:r>
                      <a:r>
                        <a:rPr lang="fa-IR" sz="900" dirty="0">
                          <a:effectLst/>
                          <a:cs typeface="B Nazanin" panose="00000400000000000000" pitchFamily="2" charset="-78"/>
                        </a:rPr>
                        <a:t> با تابع فعالسازی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tanh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62" marR="44062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Schweidtmann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Mitsos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(2019)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62" marR="44062" marT="0" marB="0" anchor="ctr"/>
                </a:tc>
                <a:extLst>
                  <a:ext uri="{0D108BD9-81ED-4DB2-BD59-A6C34878D82A}">
                    <a16:rowId xmlns:a16="http://schemas.microsoft.com/office/drawing/2014/main" val="25677991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159F-4A78-4D29-8DFD-154CEFDD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944B4D-AB9F-4D41-88CF-F3777633787D}"/>
              </a:ext>
            </a:extLst>
          </p:cNvPr>
          <p:cNvSpPr/>
          <p:nvPr/>
        </p:nvSpPr>
        <p:spPr>
          <a:xfrm>
            <a:off x="4446165" y="4113566"/>
            <a:ext cx="3133439" cy="154061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مسئله تخصیص بورسیه</a:t>
            </a:r>
            <a:endParaRPr lang="en-US" sz="3200" dirty="0">
              <a:cs typeface="B Titr" panose="000007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67FAA9-2441-46F5-9AD6-8FD2ABFF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193" y="2106594"/>
            <a:ext cx="2477547" cy="17127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879C32-94BD-4D95-878A-280F83891FF7}"/>
              </a:ext>
            </a:extLst>
          </p:cNvPr>
          <p:cNvSpPr txBox="1"/>
          <p:nvPr/>
        </p:nvSpPr>
        <p:spPr>
          <a:xfrm>
            <a:off x="8118193" y="1737262"/>
            <a:ext cx="24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مجموعه داده تاریخی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3D6F36-ED3E-42D2-A03C-4DD97B8DF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81" y="5021506"/>
            <a:ext cx="1400370" cy="14765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79B2F0-9C2C-4364-92FB-417C118B3873}"/>
              </a:ext>
            </a:extLst>
          </p:cNvPr>
          <p:cNvSpPr txBox="1"/>
          <p:nvPr/>
        </p:nvSpPr>
        <p:spPr>
          <a:xfrm>
            <a:off x="8118193" y="4682952"/>
            <a:ext cx="247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تصمیم‌گیری برای دانشجویان کاندید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87675E-725D-4013-887E-D071F5F450D9}"/>
              </a:ext>
            </a:extLst>
          </p:cNvPr>
          <p:cNvSpPr txBox="1"/>
          <p:nvPr/>
        </p:nvSpPr>
        <p:spPr>
          <a:xfrm>
            <a:off x="4890501" y="2489121"/>
            <a:ext cx="224476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یادگیری رابطه میان پذیرش پیشنهاد و </a:t>
            </a:r>
            <a:r>
              <a:rPr lang="en-US" dirty="0">
                <a:cs typeface="Times New Roman" panose="02020603050405020304" pitchFamily="18" charset="0"/>
              </a:rPr>
              <a:t>SAT, GPA</a:t>
            </a:r>
            <a:r>
              <a:rPr lang="fa-IR" dirty="0">
                <a:cs typeface="Times New Roman" panose="02020603050405020304" pitchFamily="18" charset="0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و فاند پیشنهاد شده به دانشجویان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95804-F7A6-4B5C-8535-A8E972245D84}"/>
              </a:ext>
            </a:extLst>
          </p:cNvPr>
          <p:cNvSpPr txBox="1"/>
          <p:nvPr/>
        </p:nvSpPr>
        <p:spPr>
          <a:xfrm>
            <a:off x="5013085" y="4390564"/>
            <a:ext cx="189054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تعیین مقدار بورسیه پیشنهادی به هر دانشجو کاندید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2C892E-437A-4B72-BD68-DB05390E43DF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6012885" y="3412451"/>
            <a:ext cx="0" cy="70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AA60A7-CDC6-440B-BFA9-369A98808036}"/>
              </a:ext>
            </a:extLst>
          </p:cNvPr>
          <p:cNvCxnSpPr>
            <a:cxnSpLocks/>
            <a:stCxn id="23" idx="1"/>
            <a:endCxn id="3" idx="3"/>
          </p:cNvCxnSpPr>
          <p:nvPr/>
        </p:nvCxnSpPr>
        <p:spPr>
          <a:xfrm flipH="1" flipV="1">
            <a:off x="7579604" y="4883873"/>
            <a:ext cx="1077177" cy="87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02E570-8756-4771-9A31-5F56C56C29E1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35268" y="2950786"/>
            <a:ext cx="982925" cy="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519E0-3D52-4695-BB78-3E15E1758646}"/>
              </a:ext>
            </a:extLst>
          </p:cNvPr>
          <p:cNvSpPr txBox="1"/>
          <p:nvPr/>
        </p:nvSpPr>
        <p:spPr>
          <a:xfrm>
            <a:off x="1745646" y="5298131"/>
            <a:ext cx="18905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هدف: </a:t>
            </a:r>
            <a:r>
              <a:rPr lang="fa-IR" dirty="0">
                <a:cs typeface="B Nazanin" panose="00000400000000000000" pitchFamily="2" charset="-78"/>
              </a:rPr>
              <a:t>حداکثرسازی امیدریاضی تعداد دانشجویان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8613F-D5E4-4A71-BF9A-F5C63F9A5E0E}"/>
              </a:ext>
            </a:extLst>
          </p:cNvPr>
          <p:cNvCxnSpPr>
            <a:stCxn id="39" idx="3"/>
            <a:endCxn id="29" idx="1"/>
          </p:cNvCxnSpPr>
          <p:nvPr/>
        </p:nvCxnSpPr>
        <p:spPr>
          <a:xfrm flipV="1">
            <a:off x="3636189" y="4852229"/>
            <a:ext cx="1376896" cy="907567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0B53DB-0F0F-47CE-BADE-424E0B6AE3ED}"/>
              </a:ext>
            </a:extLst>
          </p:cNvPr>
          <p:cNvSpPr txBox="1"/>
          <p:nvPr/>
        </p:nvSpPr>
        <p:spPr>
          <a:xfrm>
            <a:off x="5070235" y="6054383"/>
            <a:ext cx="18905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محدودیت: </a:t>
            </a:r>
            <a:r>
              <a:rPr lang="fa-IR" dirty="0">
                <a:cs typeface="B Nazanin" panose="00000400000000000000" pitchFamily="2" charset="-78"/>
              </a:rPr>
              <a:t>بودجه کمیته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77725F-E606-4919-90CF-BB2BF3D9AA0A}"/>
              </a:ext>
            </a:extLst>
          </p:cNvPr>
          <p:cNvCxnSpPr>
            <a:cxnSpLocks/>
            <a:stCxn id="45" idx="0"/>
            <a:endCxn id="3" idx="2"/>
          </p:cNvCxnSpPr>
          <p:nvPr/>
        </p:nvCxnSpPr>
        <p:spPr>
          <a:xfrm flipH="1" flipV="1">
            <a:off x="6012885" y="5654180"/>
            <a:ext cx="2622" cy="4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41C0E2-E967-4286-8C6E-BA95043CFA25}"/>
              </a:ext>
            </a:extLst>
          </p:cNvPr>
          <p:cNvSpPr txBox="1"/>
          <p:nvPr/>
        </p:nvSpPr>
        <p:spPr>
          <a:xfrm>
            <a:off x="1951696" y="2367174"/>
            <a:ext cx="168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چهارچوب</a:t>
            </a:r>
            <a:r>
              <a:rPr lang="fa-IR" dirty="0"/>
              <a:t> </a:t>
            </a:r>
            <a:r>
              <a:rPr lang="en-US" dirty="0">
                <a:cs typeface="Times New Roman" panose="02020603050405020304" pitchFamily="18" charset="0"/>
              </a:rPr>
              <a:t>JANOS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BD2017B-A0DE-46B3-A876-921AC4D16363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3636189" y="2551841"/>
            <a:ext cx="809976" cy="2332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CCE3-F284-49F7-B96C-E9E5D79B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24" grpId="0"/>
      <p:bldP spid="28" grpId="0" animBg="1"/>
      <p:bldP spid="29" grpId="0" animBg="1"/>
      <p:bldP spid="39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مدل‌سازی مسئله تخصیص بورسیه</a:t>
            </a:r>
            <a:endParaRPr lang="en-US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924BFC6-D20E-4F1D-9226-93138830C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702735"/>
                  </p:ext>
                </p:extLst>
              </p:nvPr>
            </p:nvGraphicFramePr>
            <p:xfrm>
              <a:off x="3275076" y="2597453"/>
              <a:ext cx="5641848" cy="2917534"/>
            </p:xfrm>
            <a:graphic>
              <a:graphicData uri="http://schemas.openxmlformats.org/drawingml/2006/table">
                <a:tbl>
                  <a:tblPr rtl="1" firstRow="1" firstCol="1" bandRow="1">
                    <a:tableStyleId>{2D5ABB26-0587-4C30-8999-92F81FD0307C}</a:tableStyleId>
                  </a:tblPr>
                  <a:tblGrid>
                    <a:gridCol w="2820924">
                      <a:extLst>
                        <a:ext uri="{9D8B030D-6E8A-4147-A177-3AD203B41FA5}">
                          <a16:colId xmlns:a16="http://schemas.microsoft.com/office/drawing/2014/main" val="2071052997"/>
                        </a:ext>
                      </a:extLst>
                    </a:gridCol>
                    <a:gridCol w="2820924">
                      <a:extLst>
                        <a:ext uri="{9D8B030D-6E8A-4147-A177-3AD203B41FA5}">
                          <a16:colId xmlns:a16="http://schemas.microsoft.com/office/drawing/2014/main" val="845434525"/>
                        </a:ext>
                      </a:extLst>
                    </a:gridCol>
                  </a:tblGrid>
                  <a:tr h="1026591"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𝑆𝑇𝑈𝐷𝐸𝑁𝑇</m:t>
                              </m:r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𝐸𝑁𝑅𝑂𝐿𝐿</m:t>
                              </m:r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fa-IR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func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24419018"/>
                      </a:ext>
                    </a:extLst>
                  </a:tr>
                  <a:tr h="176169"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 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s.t.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7783580"/>
                      </a:ext>
                    </a:extLst>
                  </a:tr>
                  <a:tr h="87216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BUDGET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17923724"/>
                      </a:ext>
                    </a:extLst>
                  </a:tr>
                  <a:tr h="358697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a-IR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,..,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600" baseline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81576493"/>
                      </a:ext>
                    </a:extLst>
                  </a:tr>
                  <a:tr h="410777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,..,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25000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65404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924BFC6-D20E-4F1D-9226-93138830C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702735"/>
                  </p:ext>
                </p:extLst>
              </p:nvPr>
            </p:nvGraphicFramePr>
            <p:xfrm>
              <a:off x="3275076" y="2597453"/>
              <a:ext cx="5641848" cy="2917534"/>
            </p:xfrm>
            <a:graphic>
              <a:graphicData uri="http://schemas.openxmlformats.org/drawingml/2006/table">
                <a:tbl>
                  <a:tblPr rtl="1" firstRow="1" firstCol="1" bandRow="1">
                    <a:tableStyleId>{2D5ABB26-0587-4C30-8999-92F81FD0307C}</a:tableStyleId>
                  </a:tblPr>
                  <a:tblGrid>
                    <a:gridCol w="2820924">
                      <a:extLst>
                        <a:ext uri="{9D8B030D-6E8A-4147-A177-3AD203B41FA5}">
                          <a16:colId xmlns:a16="http://schemas.microsoft.com/office/drawing/2014/main" val="2071052997"/>
                        </a:ext>
                      </a:extLst>
                    </a:gridCol>
                    <a:gridCol w="2820924">
                      <a:extLst>
                        <a:ext uri="{9D8B030D-6E8A-4147-A177-3AD203B41FA5}">
                          <a16:colId xmlns:a16="http://schemas.microsoft.com/office/drawing/2014/main" val="845434525"/>
                        </a:ext>
                      </a:extLst>
                    </a:gridCol>
                  </a:tblGrid>
                  <a:tr h="1026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r="-100000" b="-183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b="-1834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19018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 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s.t.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7783580"/>
                      </a:ext>
                    </a:extLst>
                  </a:tr>
                  <a:tr h="87216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145139" b="-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923724"/>
                      </a:ext>
                    </a:extLst>
                  </a:tr>
                  <a:tr h="358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598305" r="-100000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598305" b="-113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576493"/>
                      </a:ext>
                    </a:extLst>
                  </a:tr>
                  <a:tr h="4107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614925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6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404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98BC5-C01D-421A-A32D-51D1913E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11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مدل‌سازی کلی مسائل</a:t>
            </a:r>
            <a:endParaRPr lang="en-US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8C402E-514F-4999-BE84-51A5189D5E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377191"/>
                  </p:ext>
                </p:extLst>
              </p:nvPr>
            </p:nvGraphicFramePr>
            <p:xfrm>
              <a:off x="1699309" y="1963023"/>
              <a:ext cx="8963098" cy="422247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4481549">
                      <a:extLst>
                        <a:ext uri="{9D8B030D-6E8A-4147-A177-3AD203B41FA5}">
                          <a16:colId xmlns:a16="http://schemas.microsoft.com/office/drawing/2014/main" val="1299536796"/>
                        </a:ext>
                      </a:extLst>
                    </a:gridCol>
                    <a:gridCol w="4481549">
                      <a:extLst>
                        <a:ext uri="{9D8B030D-6E8A-4147-A177-3AD203B41FA5}">
                          <a16:colId xmlns:a16="http://schemas.microsoft.com/office/drawing/2014/main" val="4080974955"/>
                        </a:ext>
                      </a:extLst>
                    </a:gridCol>
                  </a:tblGrid>
                  <a:tr h="88639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func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𝑃𝑅𝑂𝐵𝐿𝐸𝑀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𝑂𝑅𝐼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31127446"/>
                      </a:ext>
                    </a:extLst>
                  </a:tr>
                  <a:tr h="34678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                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S.t.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4980273"/>
                      </a:ext>
                    </a:extLst>
                  </a:tr>
                  <a:tr h="7153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∈{1,…,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1498226"/>
                      </a:ext>
                    </a:extLst>
                  </a:tr>
                  <a:tr h="663489">
                    <a:tc>
                      <a:txBody>
                        <a:bodyPr/>
                        <a:lstStyle/>
                        <a:p>
                          <a:pPr marL="552450" marR="0" indent="114300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∈{1,…,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11309684"/>
                      </a:ext>
                    </a:extLst>
                  </a:tr>
                  <a:tr h="623546">
                    <a:tc>
                      <a:txBody>
                        <a:bodyPr/>
                        <a:lstStyle/>
                        <a:p>
                          <a:pPr marL="55245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∈{1,…,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∈{1,…,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47205468"/>
                      </a:ext>
                    </a:extLst>
                  </a:tr>
                  <a:tr h="623546">
                    <a:tc>
                      <a:txBody>
                        <a:bodyPr/>
                        <a:lstStyle/>
                        <a:p>
                          <a:pPr marL="55245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+1,…,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∈{1,…,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90216789"/>
                      </a:ext>
                    </a:extLst>
                  </a:tr>
                  <a:tr h="336905">
                    <a:tc>
                      <a:txBody>
                        <a:bodyPr/>
                        <a:lstStyle/>
                        <a:p>
                          <a:pPr marL="55245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∈{1,…,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07309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8C402E-514F-4999-BE84-51A5189D5E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377191"/>
                  </p:ext>
                </p:extLst>
              </p:nvPr>
            </p:nvGraphicFramePr>
            <p:xfrm>
              <a:off x="1699309" y="1963023"/>
              <a:ext cx="8963098" cy="422247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4481549">
                      <a:extLst>
                        <a:ext uri="{9D8B030D-6E8A-4147-A177-3AD203B41FA5}">
                          <a16:colId xmlns:a16="http://schemas.microsoft.com/office/drawing/2014/main" val="1299536796"/>
                        </a:ext>
                      </a:extLst>
                    </a:gridCol>
                    <a:gridCol w="4481549">
                      <a:extLst>
                        <a:ext uri="{9D8B030D-6E8A-4147-A177-3AD203B41FA5}">
                          <a16:colId xmlns:a16="http://schemas.microsoft.com/office/drawing/2014/main" val="4080974955"/>
                        </a:ext>
                      </a:extLst>
                    </a:gridCol>
                  </a:tblGrid>
                  <a:tr h="886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r="-100000" b="-38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b="-38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127446"/>
                      </a:ext>
                    </a:extLst>
                  </a:tr>
                  <a:tr h="34678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                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S.t.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4980273"/>
                      </a:ext>
                    </a:extLst>
                  </a:tr>
                  <a:tr h="7418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65574" r="-100000" b="-30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65574" b="-30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98226"/>
                      </a:ext>
                    </a:extLst>
                  </a:tr>
                  <a:tr h="663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297248" r="-100000" b="-244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297248" b="-244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309684"/>
                      </a:ext>
                    </a:extLst>
                  </a:tr>
                  <a:tr h="623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424510" r="-100000" b="-1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424510" b="-160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205468"/>
                      </a:ext>
                    </a:extLst>
                  </a:tr>
                  <a:tr h="623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519417" r="-100000" b="-592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519417" b="-592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0216789"/>
                      </a:ext>
                    </a:extLst>
                  </a:tr>
                  <a:tr h="336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160000" r="-100000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160000" b="-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309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9D8AD-3219-4BDC-B76B-C15EB81B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852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مدل‌های پیش‌بینی</a:t>
            </a:r>
            <a:endParaRPr lang="en-US" sz="3200" dirty="0">
              <a:cs typeface="B Titr" panose="00000700000000000000" pitchFamily="2" charset="-7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59A91E-A13B-4FF5-89B0-0C31169368FA}"/>
              </a:ext>
            </a:extLst>
          </p:cNvPr>
          <p:cNvCxnSpPr>
            <a:cxnSpLocks/>
          </p:cNvCxnSpPr>
          <p:nvPr/>
        </p:nvCxnSpPr>
        <p:spPr>
          <a:xfrm flipH="1" flipV="1">
            <a:off x="9639133" y="3453170"/>
            <a:ext cx="704850" cy="695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6F6C2B-372A-4435-8129-C46B751E5D8A}"/>
              </a:ext>
            </a:extLst>
          </p:cNvPr>
          <p:cNvCxnSpPr/>
          <p:nvPr/>
        </p:nvCxnSpPr>
        <p:spPr>
          <a:xfrm flipH="1">
            <a:off x="9239083" y="414849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09ACB9-CC3C-4651-8B9A-07F6AE0FDA52}"/>
              </a:ext>
            </a:extLst>
          </p:cNvPr>
          <p:cNvCxnSpPr/>
          <p:nvPr/>
        </p:nvCxnSpPr>
        <p:spPr>
          <a:xfrm flipH="1">
            <a:off x="9553408" y="4148495"/>
            <a:ext cx="790575" cy="78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389434-4375-45FA-8AC1-EFEBAECEA42B}"/>
              </a:ext>
            </a:extLst>
          </p:cNvPr>
          <p:cNvSpPr txBox="1"/>
          <p:nvPr/>
        </p:nvSpPr>
        <p:spPr>
          <a:xfrm>
            <a:off x="10182058" y="3289171"/>
            <a:ext cx="14287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مدل‌های پشتیبانی شده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A2935-19F0-4116-BCF8-365B9B1D746D}"/>
              </a:ext>
            </a:extLst>
          </p:cNvPr>
          <p:cNvSpPr txBox="1"/>
          <p:nvPr/>
        </p:nvSpPr>
        <p:spPr>
          <a:xfrm>
            <a:off x="8096083" y="3231450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solidFill>
                  <a:srgbClr val="84B2F0"/>
                </a:solidFill>
                <a:cs typeface="B Nazanin" panose="00000400000000000000" pitchFamily="2" charset="-78"/>
              </a:rPr>
              <a:t>رگرسیون خطی</a:t>
            </a:r>
            <a:endParaRPr lang="en-US" sz="2000" b="1" dirty="0">
              <a:solidFill>
                <a:srgbClr val="84B2F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1D876-2411-4C8E-B32E-7734C025FD74}"/>
              </a:ext>
            </a:extLst>
          </p:cNvPr>
          <p:cNvSpPr txBox="1"/>
          <p:nvPr/>
        </p:nvSpPr>
        <p:spPr>
          <a:xfrm>
            <a:off x="7353133" y="3943196"/>
            <a:ext cx="220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solidFill>
                  <a:srgbClr val="84B2F0"/>
                </a:solidFill>
                <a:cs typeface="B Nazanin" panose="00000400000000000000" pitchFamily="2" charset="-78"/>
              </a:rPr>
              <a:t>رگرسیون لجستیک </a:t>
            </a:r>
            <a:endParaRPr lang="en-US" sz="2000" b="1" dirty="0">
              <a:solidFill>
                <a:srgbClr val="84B2F0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4BD55-C99F-45EB-A453-0658DB632179}"/>
              </a:ext>
            </a:extLst>
          </p:cNvPr>
          <p:cNvSpPr txBox="1"/>
          <p:nvPr/>
        </p:nvSpPr>
        <p:spPr>
          <a:xfrm>
            <a:off x="5831965" y="4741935"/>
            <a:ext cx="372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شبکه عصبی(با تابع فعال‌سازی </a:t>
            </a:r>
            <a:r>
              <a:rPr lang="en-US" sz="2000" b="1" dirty="0" err="1">
                <a:solidFill>
                  <a:srgbClr val="FF0000"/>
                </a:solidFill>
                <a:cs typeface="B Nazanin" panose="00000400000000000000" pitchFamily="2" charset="-78"/>
              </a:rPr>
              <a:t>ReLu</a:t>
            </a:r>
            <a:r>
              <a:rPr lang="fa-IR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)</a:t>
            </a:r>
            <a:endParaRPr lang="en-US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842367-6D1D-4476-9D33-EBFC9D55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7AFE9-9CC0-4D7F-9DFB-E76D1ABF1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7" y="2201428"/>
            <a:ext cx="5524333" cy="34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A0D-56A2-4EC7-9F95-E2B510B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بهینه‌سازی روی شبکه‌های عصبی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10D81-3CAB-4F99-8388-2E971946D896}"/>
              </a:ext>
            </a:extLst>
          </p:cNvPr>
          <p:cNvSpPr txBox="1"/>
          <p:nvPr/>
        </p:nvSpPr>
        <p:spPr>
          <a:xfrm>
            <a:off x="581192" y="2055303"/>
            <a:ext cx="10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</a:t>
            </a:r>
            <a:r>
              <a:rPr lang="ar-SA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شبکه عصبی</a:t>
            </a:r>
            <a:r>
              <a:rPr lang="fa-I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را به عنوان یک گراف جهت‌دار لایه‌ای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بدون دور</a:t>
            </a:r>
            <a:r>
              <a:rPr lang="ar-SA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تک-ترمینال چند منبع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یک مدل متمایز جریان شبکه برای هر متغیر پیش‌بینی شونده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1F3CEA5-8234-4E39-8E61-388BC2C9B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44186"/>
                  </p:ext>
                </p:extLst>
              </p:nvPr>
            </p:nvGraphicFramePr>
            <p:xfrm>
              <a:off x="2549394" y="3879368"/>
              <a:ext cx="6975766" cy="1881443"/>
            </p:xfrm>
            <a:graphic>
              <a:graphicData uri="http://schemas.openxmlformats.org/drawingml/2006/table">
                <a:tbl>
                  <a:tblPr rtl="1" firstRow="1" firstCol="1" bandRow="1">
                    <a:tableStyleId>{2D5ABB26-0587-4C30-8999-92F81FD0307C}</a:tableStyleId>
                  </a:tblPr>
                  <a:tblGrid>
                    <a:gridCol w="3487883">
                      <a:extLst>
                        <a:ext uri="{9D8B030D-6E8A-4147-A177-3AD203B41FA5}">
                          <a16:colId xmlns:a16="http://schemas.microsoft.com/office/drawing/2014/main" val="3696500741"/>
                        </a:ext>
                      </a:extLst>
                    </a:gridCol>
                    <a:gridCol w="3487883">
                      <a:extLst>
                        <a:ext uri="{9D8B030D-6E8A-4147-A177-3AD203B41FA5}">
                          <a16:colId xmlns:a16="http://schemas.microsoft.com/office/drawing/2014/main" val="11489525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l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01370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6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,  ∀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</a:endParaRPr>
                        </a:p>
                        <a:p>
                          <a:pPr marL="0" marR="0" algn="l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39511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4555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1F3CEA5-8234-4E39-8E61-388BC2C9B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44186"/>
                  </p:ext>
                </p:extLst>
              </p:nvPr>
            </p:nvGraphicFramePr>
            <p:xfrm>
              <a:off x="2549394" y="3879368"/>
              <a:ext cx="6975766" cy="1881443"/>
            </p:xfrm>
            <a:graphic>
              <a:graphicData uri="http://schemas.openxmlformats.org/drawingml/2006/table">
                <a:tbl>
                  <a:tblPr rtl="1" firstRow="1" firstCol="1" bandRow="1">
                    <a:tableStyleId>{2D5ABB26-0587-4C30-8999-92F81FD0307C}</a:tableStyleId>
                  </a:tblPr>
                  <a:tblGrid>
                    <a:gridCol w="3487883">
                      <a:extLst>
                        <a:ext uri="{9D8B030D-6E8A-4147-A177-3AD203B41FA5}">
                          <a16:colId xmlns:a16="http://schemas.microsoft.com/office/drawing/2014/main" val="3696500741"/>
                        </a:ext>
                      </a:extLst>
                    </a:gridCol>
                    <a:gridCol w="3487883">
                      <a:extLst>
                        <a:ext uri="{9D8B030D-6E8A-4147-A177-3AD203B41FA5}">
                          <a16:colId xmlns:a16="http://schemas.microsoft.com/office/drawing/2014/main" val="1148952507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r="-99825" b="-6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5" b="-62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0137087"/>
                      </a:ext>
                    </a:extLst>
                  </a:tr>
                  <a:tr h="954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t="-27389" r="-99825" b="-70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5" t="-27389" b="-70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3951196"/>
                      </a:ext>
                    </a:extLst>
                  </a:tr>
                  <a:tr h="666179">
                    <a:tc>
                      <a:txBody>
                        <a:bodyPr/>
                        <a:lstStyle/>
                        <a:p>
                          <a:pPr marL="0" marR="0" algn="l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5" t="-1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4555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E7C9B82-400B-468E-825C-01CF47FF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8B6C-5DF5-436D-81B2-A42A82799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1600</TotalTime>
  <Words>1119</Words>
  <Application>Microsoft Office PowerPoint</Application>
  <PresentationFormat>Widescreen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AdvOT114894c7.B</vt:lpstr>
      <vt:lpstr>AdvOTb9c8a8fc</vt:lpstr>
      <vt:lpstr>Arial</vt:lpstr>
      <vt:lpstr>B Nazanin</vt:lpstr>
      <vt:lpstr>Calibri</vt:lpstr>
      <vt:lpstr>Cambria Math</vt:lpstr>
      <vt:lpstr>Gill Sans MT</vt:lpstr>
      <vt:lpstr>Times New Roman</vt:lpstr>
      <vt:lpstr>Wingdings</vt:lpstr>
      <vt:lpstr>Wingdings 2</vt:lpstr>
      <vt:lpstr>Dividend</vt:lpstr>
      <vt:lpstr>JANOS: An Integrated Predictive and Prescriptive Modeling Framework</vt:lpstr>
      <vt:lpstr>Paper’s Information</vt:lpstr>
      <vt:lpstr>مسئله تخصیص بورسیه</vt:lpstr>
      <vt:lpstr>ادبیات موضوع</vt:lpstr>
      <vt:lpstr>مسئله تخصیص بورسیه</vt:lpstr>
      <vt:lpstr>مدل‌سازی مسئله تخصیص بورسیه</vt:lpstr>
      <vt:lpstr>مدل‌سازی کلی مسائل</vt:lpstr>
      <vt:lpstr>مدل‌های پیش‌بینی</vt:lpstr>
      <vt:lpstr>بهینه‌سازی روی شبکه‌های عصبی</vt:lpstr>
      <vt:lpstr>مسئله تخصیص بورسیه</vt:lpstr>
      <vt:lpstr>بهینه‌سازی روی شبکه‌های عصبی</vt:lpstr>
      <vt:lpstr>حل مسئله تخصیص بورسیه</vt:lpstr>
      <vt:lpstr>حل مسئله تخصیص بورسیه</vt:lpstr>
      <vt:lpstr>تحلیل و راستی آزمایی نتایج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DataDrivenModeling-Project</dc:title>
  <dc:creator>Mahdi Mohammadi</dc:creator>
  <cp:lastModifiedBy>Mahdi Mohammadi</cp:lastModifiedBy>
  <cp:revision>73</cp:revision>
  <dcterms:created xsi:type="dcterms:W3CDTF">2023-12-26T07:02:54Z</dcterms:created>
  <dcterms:modified xsi:type="dcterms:W3CDTF">2024-01-11T10:54:56Z</dcterms:modified>
</cp:coreProperties>
</file>