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6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0110" autoAdjust="0"/>
  </p:normalViewPr>
  <p:slideViewPr>
    <p:cSldViewPr snapToGrid="0">
      <p:cViewPr varScale="1">
        <p:scale>
          <a:sx n="69" d="100"/>
          <a:sy n="69" d="100"/>
        </p:scale>
        <p:origin x="11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4E407-DCBF-4D3E-849E-F12CD9B484C0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E42F8-3411-4160-BFE2-842D8D5C3B0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816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E42F8-3411-4160-BFE2-842D8D5C3B09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5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Obtengan el </a:t>
            </a:r>
            <a:r>
              <a:rPr lang="es-419" dirty="0" err="1"/>
              <a:t>porcetaje</a:t>
            </a:r>
            <a:r>
              <a:rPr lang="es-419" dirty="0"/>
              <a:t> de avance al dividir el numero de criterios de aceptación realizados / para los criterios de aceptación totales del proyecto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E42F8-3411-4160-BFE2-842D8D5C3B09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411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* Comentario (no incluir)</a:t>
            </a:r>
          </a:p>
          <a:p>
            <a:r>
              <a:rPr lang="es-419" dirty="0"/>
              <a:t>Función de ejemplo tomado de su proyecto donde se visualiza el uso de comentarios y estándar de código</a:t>
            </a:r>
            <a:endParaRPr lang="es-EC" dirty="0"/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E42F8-3411-4160-BFE2-842D8D5C3B09}" type="slidenum">
              <a:rPr lang="es-EC" smtClean="0"/>
              <a:t>10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270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E42F8-3411-4160-BFE2-842D8D5C3B09}" type="slidenum">
              <a:rPr lang="es-EC" smtClean="0"/>
              <a:t>14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7807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8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5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37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6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21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51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6652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8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E2C8-FB40-4D8A-8524-0F73EF5958D4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5300BA-D4DF-416B-9171-50AECD56717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C8089-FA5E-4891-8F64-8D6081652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714" y="411621"/>
            <a:ext cx="9143999" cy="3071520"/>
          </a:xfrm>
        </p:spPr>
        <p:txBody>
          <a:bodyPr>
            <a:normAutofit fontScale="90000"/>
          </a:bodyPr>
          <a:lstStyle/>
          <a:p>
            <a:pPr algn="ctr"/>
            <a:br>
              <a:rPr lang="es-419" sz="4000" b="1" dirty="0"/>
            </a:br>
            <a:br>
              <a:rPr lang="es-419" sz="4000" b="1" dirty="0"/>
            </a:br>
            <a:r>
              <a:rPr lang="es-419" sz="4000" b="1" dirty="0"/>
              <a:t>Proyecto de Conmutación y Enrutamiento</a:t>
            </a:r>
            <a:br>
              <a:rPr lang="es-419" sz="4000" b="1" dirty="0"/>
            </a:br>
            <a:br>
              <a:rPr lang="es-419" dirty="0"/>
            </a:br>
            <a:r>
              <a:rPr lang="es-419" sz="3600" b="1" dirty="0"/>
              <a:t>Tema:</a:t>
            </a:r>
            <a:r>
              <a:rPr lang="es-419" sz="3600" dirty="0"/>
              <a:t> </a:t>
            </a:r>
            <a:r>
              <a:rPr lang="es-ES" sz="3600" dirty="0"/>
              <a:t>Sistema de configuración de dispositivos P, PE, CE en una red MPLS VPN en Capa 3 para un ISP</a:t>
            </a:r>
            <a:r>
              <a:rPr lang="es-EC" sz="3100" dirty="0"/>
              <a:t>.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1EAA5C-5A1D-44CA-A8DF-95B756E75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203" y="3668751"/>
            <a:ext cx="9143999" cy="196033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419" b="1" dirty="0"/>
              <a:t>Grupo #3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419" sz="2200" dirty="0"/>
              <a:t>Genesis Mariela Encalada Hidalgo (Scrum master)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419" sz="2200" dirty="0"/>
              <a:t>Marlon Alexander Segarra Zambrano (Planificador)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419" sz="2200" dirty="0"/>
              <a:t>Dayana Tairy Garzón Vergara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419" sz="2200" dirty="0"/>
              <a:t>Luis Alfredo Chávez Lalán</a:t>
            </a:r>
            <a:endParaRPr lang="es-EC" sz="2200" dirty="0"/>
          </a:p>
        </p:txBody>
      </p:sp>
      <p:pic>
        <p:nvPicPr>
          <p:cNvPr id="1026" name="Picture 2" descr="Resultado de imagen para espol">
            <a:extLst>
              <a:ext uri="{FF2B5EF4-FFF2-40B4-BE49-F238E27FC236}">
                <a16:creationId xmlns:a16="http://schemas.microsoft.com/office/drawing/2014/main" id="{3F200CF6-9C5A-4049-ADCC-3CF4B02F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157" y="0"/>
            <a:ext cx="1361073" cy="194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8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6DEB9-C584-4FCD-89CE-C0FE4DA9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Estándares de código y Comentarios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1B925-3119-4885-BC8F-C8F791CE5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7896"/>
            <a:ext cx="10515600" cy="945284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Se evidencia el uso del estándar para Python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4B373D-65C1-4434-9027-FC40BC769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07321"/>
            <a:ext cx="7524404" cy="43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351B7-0AE1-440D-9C55-68FCAB2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3600" dirty="0"/>
              <a:t>Analizador de código: </a:t>
            </a:r>
            <a:r>
              <a:rPr lang="es-419" sz="3600" dirty="0" err="1"/>
              <a:t>Pylint</a:t>
            </a:r>
            <a:endParaRPr lang="es-EC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B04B6FB-3EA3-43E6-ABD3-BE241D4C2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75246"/>
              </p:ext>
            </p:extLst>
          </p:nvPr>
        </p:nvGraphicFramePr>
        <p:xfrm>
          <a:off x="838200" y="1995490"/>
          <a:ext cx="10148455" cy="37901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37015">
                  <a:extLst>
                    <a:ext uri="{9D8B030D-6E8A-4147-A177-3AD203B41FA5}">
                      <a16:colId xmlns:a16="http://schemas.microsoft.com/office/drawing/2014/main" val="4037627161"/>
                    </a:ext>
                  </a:extLst>
                </a:gridCol>
                <a:gridCol w="3640711">
                  <a:extLst>
                    <a:ext uri="{9D8B030D-6E8A-4147-A177-3AD203B41FA5}">
                      <a16:colId xmlns:a16="http://schemas.microsoft.com/office/drawing/2014/main" val="1155484822"/>
                    </a:ext>
                  </a:extLst>
                </a:gridCol>
                <a:gridCol w="4070729">
                  <a:extLst>
                    <a:ext uri="{9D8B030D-6E8A-4147-A177-3AD203B41FA5}">
                      <a16:colId xmlns:a16="http://schemas.microsoft.com/office/drawing/2014/main" val="2098496275"/>
                    </a:ext>
                  </a:extLst>
                </a:gridCol>
              </a:tblGrid>
              <a:tr h="473768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Archivo</a:t>
                      </a:r>
                      <a:endParaRPr lang="es-EC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Puntaje sobre 10 (16 de enero)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Puntaje sobre 10 (20 de enero)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70806"/>
                  </a:ext>
                </a:extLst>
              </a:tr>
              <a:tr h="473768">
                <a:tc>
                  <a:txBody>
                    <a:bodyPr/>
                    <a:lstStyle/>
                    <a:p>
                      <a:r>
                        <a:rPr lang="es-EC" sz="1800" dirty="0"/>
                        <a:t>login.py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6.09/10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/>
                        <a:t>7.2/10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557782"/>
                  </a:ext>
                </a:extLst>
              </a:tr>
              <a:tr h="473768">
                <a:tc>
                  <a:txBody>
                    <a:bodyPr/>
                    <a:lstStyle/>
                    <a:p>
                      <a:r>
                        <a:rPr lang="es-EC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agregarCliente.py</a:t>
                      </a:r>
                      <a:endParaRPr lang="es-EC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3.18/10</a:t>
                      </a:r>
                      <a:endParaRPr lang="es-EC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/>
                        <a:t>4.5/10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44484"/>
                  </a:ext>
                </a:extLst>
              </a:tr>
              <a:tr h="473768">
                <a:tc>
                  <a:txBody>
                    <a:bodyPr/>
                    <a:lstStyle/>
                    <a:p>
                      <a:r>
                        <a:rPr lang="es-EC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anadirUsuario.py</a:t>
                      </a:r>
                      <a:endParaRPr lang="es-EC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4.83/10</a:t>
                      </a:r>
                      <a:endParaRPr lang="es-EC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/>
                        <a:t>6.8/10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047703"/>
                  </a:ext>
                </a:extLst>
              </a:tr>
              <a:tr h="473768">
                <a:tc>
                  <a:txBody>
                    <a:bodyPr/>
                    <a:lstStyle/>
                    <a:p>
                      <a:r>
                        <a:rPr lang="es-EC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configuracionBasica.py</a:t>
                      </a:r>
                      <a:endParaRPr lang="es-EC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2.42/10</a:t>
                      </a:r>
                      <a:endParaRPr lang="es-EC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/>
                        <a:t>5/10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848878"/>
                  </a:ext>
                </a:extLst>
              </a:tr>
              <a:tr h="473768">
                <a:tc>
                  <a:txBody>
                    <a:bodyPr/>
                    <a:lstStyle/>
                    <a:p>
                      <a:endParaRPr lang="es-EC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260157"/>
                  </a:ext>
                </a:extLst>
              </a:tr>
              <a:tr h="473768">
                <a:tc>
                  <a:txBody>
                    <a:bodyPr/>
                    <a:lstStyle/>
                    <a:p>
                      <a:endParaRPr lang="es-EC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038164"/>
                  </a:ext>
                </a:extLst>
              </a:tr>
              <a:tr h="473768">
                <a:tc>
                  <a:txBody>
                    <a:bodyPr/>
                    <a:lstStyle/>
                    <a:p>
                      <a:endParaRPr lang="es-EC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43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3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9580D-35EC-422E-9ED3-CB013624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Automatización de pruebas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50A0E-8031-4C56-8359-59D0FD4C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68"/>
            <a:ext cx="10515600" cy="270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Se realizaron </a:t>
            </a:r>
            <a:r>
              <a:rPr lang="es-419" b="1" dirty="0"/>
              <a:t>4 pruebas</a:t>
            </a:r>
            <a:r>
              <a:rPr lang="es-419" dirty="0"/>
              <a:t> automáticas para las siguientes funcionalidades:</a:t>
            </a:r>
          </a:p>
          <a:p>
            <a:r>
              <a:rPr lang="es-419" sz="2000" dirty="0"/>
              <a:t>Crear respaldo del archivo de configuración</a:t>
            </a:r>
          </a:p>
          <a:p>
            <a:r>
              <a:rPr lang="es-419" sz="2000" dirty="0"/>
              <a:t>Conexión con la base de datos</a:t>
            </a:r>
          </a:p>
          <a:p>
            <a:r>
              <a:rPr lang="es-419" sz="2000" dirty="0"/>
              <a:t>Búsqueda de archivos por fecha</a:t>
            </a:r>
          </a:p>
          <a:p>
            <a:r>
              <a:rPr lang="es-419" sz="2000" dirty="0"/>
              <a:t>Conexión </a:t>
            </a:r>
            <a:r>
              <a:rPr lang="es-419" sz="2000" dirty="0" err="1"/>
              <a:t>ssh</a:t>
            </a:r>
            <a:endParaRPr lang="es-419" sz="2000" dirty="0"/>
          </a:p>
        </p:txBody>
      </p:sp>
      <p:pic>
        <p:nvPicPr>
          <p:cNvPr id="7172" name="Picture 4" descr="Resultado de imagen para java netbean testunit report">
            <a:extLst>
              <a:ext uri="{FF2B5EF4-FFF2-40B4-BE49-F238E27FC236}">
                <a16:creationId xmlns:a16="http://schemas.microsoft.com/office/drawing/2014/main" id="{012CCD23-0467-4471-940A-EE53A764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64876"/>
            <a:ext cx="9760527" cy="21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3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4745E-8CDF-4C69-9026-8FAC9DE1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60816AB-61A8-48C3-BCC9-D53849FA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2" t="8793" r="862" b="3928"/>
          <a:stretch/>
        </p:blipFill>
        <p:spPr>
          <a:xfrm>
            <a:off x="1137146" y="1458158"/>
            <a:ext cx="9746444" cy="48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5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9BDFD-668A-463D-AB51-45F0166D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E2A3E1B-DFF1-48A1-AAF9-9B04107EE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2225" t="25603" r="42683" b="34313"/>
          <a:stretch/>
        </p:blipFill>
        <p:spPr>
          <a:xfrm>
            <a:off x="1226634" y="2051825"/>
            <a:ext cx="2609385" cy="38983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DCB40A-F9A0-4C05-921D-3C5E2CD59E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05" t="27031" r="33597" b="32357"/>
          <a:stretch/>
        </p:blipFill>
        <p:spPr>
          <a:xfrm>
            <a:off x="4200292" y="2400164"/>
            <a:ext cx="3791415" cy="27851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E38153-6429-463D-8305-186CAE89B1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49" t="37561" r="64054" b="43090"/>
          <a:stretch/>
        </p:blipFill>
        <p:spPr>
          <a:xfrm>
            <a:off x="8742554" y="2674009"/>
            <a:ext cx="2486723" cy="13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8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74B20-BA93-4C89-A559-562691D2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9A5E6EB-7DD4-48EF-B6CF-C8F420EC7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97" t="26895" r="35228" b="32374"/>
          <a:stretch/>
        </p:blipFill>
        <p:spPr>
          <a:xfrm>
            <a:off x="1059366" y="2274848"/>
            <a:ext cx="4137102" cy="3237736"/>
          </a:xfrm>
          <a:prstGeom prst="rect">
            <a:avLst/>
          </a:prstGeom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D7A5E5B8-67BE-4910-BF47-1641E18E0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33" t="26895" r="37956" b="32374"/>
          <a:stretch/>
        </p:blipFill>
        <p:spPr>
          <a:xfrm>
            <a:off x="5999356" y="2189612"/>
            <a:ext cx="4003289" cy="34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17967B8-826E-4696-ADAE-52CD2CF16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52" r="52563" b="57744"/>
          <a:stretch/>
        </p:blipFill>
        <p:spPr>
          <a:xfrm>
            <a:off x="1596162" y="825187"/>
            <a:ext cx="8999676" cy="42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9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42436-3FD2-4ECE-807C-DDC87D7AB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Demostración en vivo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94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BB791-24B3-43FA-A9BD-2D2A94E6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D9104-201E-4AE2-A595-C3178630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4" y="1825625"/>
            <a:ext cx="935874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Como Ingeniero de </a:t>
            </a:r>
            <a:r>
              <a:rPr lang="es-ES" dirty="0" err="1"/>
              <a:t>Networking</a:t>
            </a:r>
            <a:r>
              <a:rPr lang="es-ES" dirty="0"/>
              <a:t> puedo </a:t>
            </a:r>
            <a:r>
              <a:rPr lang="es-ES" b="1" dirty="0"/>
              <a:t>ingresar a un dispositivo P, PE, CE que se encuentra activo en la red</a:t>
            </a:r>
            <a:r>
              <a:rPr lang="es-ES" dirty="0"/>
              <a:t>, seleccionando el nombre del dispositivo que en la base de datos se encuentra asociada a una dirección IP e ingresando el nombre de usuario, contraseña para establecer una sesión remota.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Como Ingeniero de </a:t>
            </a:r>
            <a:r>
              <a:rPr lang="es-ES" dirty="0" err="1"/>
              <a:t>Networking</a:t>
            </a:r>
            <a:r>
              <a:rPr lang="es-ES" dirty="0"/>
              <a:t> puedo </a:t>
            </a:r>
            <a:r>
              <a:rPr lang="es-ES" b="1" dirty="0"/>
              <a:t>configurar los enrutadores dependiendo de su funcionalidad en la red MPLS</a:t>
            </a:r>
            <a:r>
              <a:rPr lang="es-ES" dirty="0"/>
              <a:t> esto puede ser </a:t>
            </a:r>
            <a:r>
              <a:rPr lang="es-ES" dirty="0" err="1"/>
              <a:t>Provider</a:t>
            </a:r>
            <a:r>
              <a:rPr lang="es-ES" dirty="0"/>
              <a:t> (P), PE (</a:t>
            </a:r>
            <a:r>
              <a:rPr lang="es-ES" dirty="0" err="1"/>
              <a:t>Provider</a:t>
            </a:r>
            <a:r>
              <a:rPr lang="es-ES" dirty="0"/>
              <a:t> Edge) o CE (</a:t>
            </a:r>
            <a:r>
              <a:rPr lang="es-ES" dirty="0" err="1"/>
              <a:t>Customer</a:t>
            </a:r>
            <a:r>
              <a:rPr lang="es-ES" dirty="0"/>
              <a:t> Edge), de modo que creo una red MPLS para un ISP.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9BFFF4-2121-4832-9DF7-9159F20DC5FD}"/>
              </a:ext>
            </a:extLst>
          </p:cNvPr>
          <p:cNvSpPr txBox="1"/>
          <p:nvPr/>
        </p:nvSpPr>
        <p:spPr>
          <a:xfrm>
            <a:off x="838200" y="1842656"/>
            <a:ext cx="11291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b="1" dirty="0"/>
              <a:t>HU1</a:t>
            </a:r>
          </a:p>
          <a:p>
            <a:endParaRPr lang="es-419" sz="2800" b="1" dirty="0"/>
          </a:p>
          <a:p>
            <a:endParaRPr lang="es-419" sz="2800" b="1" dirty="0"/>
          </a:p>
          <a:p>
            <a:endParaRPr lang="es-419" sz="2800" b="1" dirty="0"/>
          </a:p>
          <a:p>
            <a:endParaRPr lang="es-419" sz="2800" b="1" dirty="0"/>
          </a:p>
          <a:p>
            <a:endParaRPr lang="es-419" sz="2800" b="1" dirty="0"/>
          </a:p>
          <a:p>
            <a:r>
              <a:rPr lang="es-419" sz="2800" b="1" dirty="0"/>
              <a:t>HU2</a:t>
            </a:r>
            <a:endParaRPr lang="es-EC" sz="2800" b="1" dirty="0"/>
          </a:p>
        </p:txBody>
      </p:sp>
    </p:spTree>
    <p:extLst>
      <p:ext uri="{BB962C8B-B14F-4D97-AF65-F5344CB8AC3E}">
        <p14:creationId xmlns:p14="http://schemas.microsoft.com/office/powerpoint/2010/main" val="398102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4C98C-F542-4072-B563-CB901C185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Diseño del sistema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7685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55CB6-070A-4A5D-96DA-3241CB6E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/>
          </a:bodyPr>
          <a:lstStyle/>
          <a:p>
            <a:r>
              <a:rPr lang="es-419" sz="3600" dirty="0"/>
              <a:t>Diagrama de RED</a:t>
            </a:r>
            <a:endParaRPr lang="es-EC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EC8531-CAF9-4A38-95B7-EEDF66C06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8" y="1025236"/>
            <a:ext cx="35528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0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CDF5F-EA94-4DC6-9E92-AC8A6B18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r>
              <a:rPr lang="es-419" sz="3600" dirty="0"/>
              <a:t>Diagrama Entidad Relación</a:t>
            </a:r>
            <a:endParaRPr lang="es-EC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8590B5-20AB-442D-AA96-D0020829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19" y="1039092"/>
            <a:ext cx="8132737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0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CEA69-8142-486F-A477-1AA9358E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>
            <a:normAutofit/>
          </a:bodyPr>
          <a:lstStyle/>
          <a:p>
            <a:r>
              <a:rPr lang="es-419" sz="3600" dirty="0"/>
              <a:t>Diagrama de despliegue</a:t>
            </a:r>
            <a:endParaRPr lang="es-EC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D5990D-456A-4B50-8EE1-646F7618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57" y="1094510"/>
            <a:ext cx="5013687" cy="52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4C120-3668-4386-B1AC-CA2F01021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Administración del proyecto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2823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29330-EC88-481A-A232-B169545D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Planificación en grupo (Uso de ASANA)</a:t>
            </a:r>
            <a:endParaRPr lang="es-EC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BE847E-B0DE-4B5C-BB37-10221A5B26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65276"/>
            <a:ext cx="3599815" cy="138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A0EC24-BA2A-45FC-BAE9-4D871B64CB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3039111"/>
            <a:ext cx="3599815" cy="150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61C74D-51DA-4495-8B7D-878E901980D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6" y="4639946"/>
            <a:ext cx="3599815" cy="124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A95BAE-B579-44EA-8D9E-BC0C5E0F56E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27" y="1565276"/>
            <a:ext cx="3599815" cy="112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BBBC50C-E3A1-4429-BB48-1F3D0582451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27" y="2689861"/>
            <a:ext cx="3599815" cy="183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CF1D756-5AC4-4124-B1FD-FE276590A26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27" y="4639946"/>
            <a:ext cx="3599815" cy="184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E6AC154-271B-4FFE-A7B2-A1203C639BD7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416" y="1565276"/>
            <a:ext cx="3599815" cy="153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F4C7A02-42C5-433C-B0B6-DD83AE2AC8A5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416" y="3096261"/>
            <a:ext cx="3599815" cy="20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63C20B0-F23C-440F-93A1-8A12BC514554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415" y="5101591"/>
            <a:ext cx="3599815" cy="1326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42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EDE890A9-CC89-491E-9705-7A9413BD973C}"/>
              </a:ext>
            </a:extLst>
          </p:cNvPr>
          <p:cNvSpPr/>
          <p:nvPr/>
        </p:nvSpPr>
        <p:spPr>
          <a:xfrm>
            <a:off x="-4" y="4497460"/>
            <a:ext cx="1219200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EFA05B-B101-4B4F-9013-516AD0B5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Metodología SCRUM</a:t>
            </a:r>
            <a:endParaRPr lang="es-EC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D38129-274E-4203-98C6-DC911DB81A41}"/>
              </a:ext>
            </a:extLst>
          </p:cNvPr>
          <p:cNvSpPr/>
          <p:nvPr/>
        </p:nvSpPr>
        <p:spPr>
          <a:xfrm>
            <a:off x="1960425" y="1870362"/>
            <a:ext cx="2417619" cy="540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SPRINT 1</a:t>
            </a:r>
            <a:endParaRPr lang="es-EC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9F2AA5-BA56-492A-8DEF-25710C61BEB7}"/>
              </a:ext>
            </a:extLst>
          </p:cNvPr>
          <p:cNvSpPr/>
          <p:nvPr/>
        </p:nvSpPr>
        <p:spPr>
          <a:xfrm>
            <a:off x="4454243" y="1870361"/>
            <a:ext cx="2417619" cy="540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SPRINT 2</a:t>
            </a:r>
            <a:endParaRPr lang="es-EC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57C9B5-EC00-45EC-8753-4285E79577C2}"/>
              </a:ext>
            </a:extLst>
          </p:cNvPr>
          <p:cNvSpPr/>
          <p:nvPr/>
        </p:nvSpPr>
        <p:spPr>
          <a:xfrm>
            <a:off x="6948061" y="1870361"/>
            <a:ext cx="2417619" cy="540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SPRINT 3</a:t>
            </a:r>
            <a:endParaRPr lang="es-EC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47D5742-FAE7-43A0-86F1-DBBD89C35DAC}"/>
              </a:ext>
            </a:extLst>
          </p:cNvPr>
          <p:cNvSpPr/>
          <p:nvPr/>
        </p:nvSpPr>
        <p:spPr>
          <a:xfrm>
            <a:off x="9441879" y="1870360"/>
            <a:ext cx="2417619" cy="5403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/>
              <a:t>SPRINT 4</a:t>
            </a:r>
            <a:endParaRPr lang="es-EC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81C6BA-341E-40C1-AF8B-6B38E7008C37}"/>
              </a:ext>
            </a:extLst>
          </p:cNvPr>
          <p:cNvSpPr txBox="1"/>
          <p:nvPr/>
        </p:nvSpPr>
        <p:spPr>
          <a:xfrm>
            <a:off x="1960425" y="2701636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25%</a:t>
            </a:r>
            <a:endParaRPr lang="es-EC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CCF70DD-C118-4138-8C44-7C14CF2514FD}"/>
              </a:ext>
            </a:extLst>
          </p:cNvPr>
          <p:cNvSpPr/>
          <p:nvPr/>
        </p:nvSpPr>
        <p:spPr>
          <a:xfrm>
            <a:off x="-2" y="3347533"/>
            <a:ext cx="12192002" cy="535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E83BE1D-16E6-43CC-B2F9-4249CD516494}"/>
              </a:ext>
            </a:extLst>
          </p:cNvPr>
          <p:cNvSpPr txBox="1"/>
          <p:nvPr/>
        </p:nvSpPr>
        <p:spPr>
          <a:xfrm>
            <a:off x="4454242" y="2706192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15%</a:t>
            </a:r>
            <a:endParaRPr lang="es-EC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17FF6A-50CC-4F56-AE6C-E1249451020B}"/>
              </a:ext>
            </a:extLst>
          </p:cNvPr>
          <p:cNvSpPr txBox="1"/>
          <p:nvPr/>
        </p:nvSpPr>
        <p:spPr>
          <a:xfrm>
            <a:off x="6948062" y="2710499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30%</a:t>
            </a:r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442B6B9-CC01-4DAE-A769-DC2B4CC0CDD6}"/>
              </a:ext>
            </a:extLst>
          </p:cNvPr>
          <p:cNvSpPr txBox="1"/>
          <p:nvPr/>
        </p:nvSpPr>
        <p:spPr>
          <a:xfrm>
            <a:off x="1" y="2534944"/>
            <a:ext cx="183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Avance del proyecto</a:t>
            </a:r>
            <a:endParaRPr lang="es-EC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F526BF-BB25-4651-BBF1-B74EABFB08C0}"/>
              </a:ext>
            </a:extLst>
          </p:cNvPr>
          <p:cNvSpPr txBox="1"/>
          <p:nvPr/>
        </p:nvSpPr>
        <p:spPr>
          <a:xfrm>
            <a:off x="1960424" y="3449773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5-dic-2018</a:t>
            </a:r>
            <a:endParaRPr lang="es-EC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5241A5-40A4-439A-8105-3E1DF1EAEE1F}"/>
              </a:ext>
            </a:extLst>
          </p:cNvPr>
          <p:cNvSpPr txBox="1"/>
          <p:nvPr/>
        </p:nvSpPr>
        <p:spPr>
          <a:xfrm>
            <a:off x="4454241" y="3454329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26-dic-2018</a:t>
            </a:r>
            <a:endParaRPr lang="es-EC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473D23F-BE51-49EC-BDA0-1520030DE221}"/>
              </a:ext>
            </a:extLst>
          </p:cNvPr>
          <p:cNvSpPr txBox="1"/>
          <p:nvPr/>
        </p:nvSpPr>
        <p:spPr>
          <a:xfrm>
            <a:off x="6948061" y="3458636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9-ene-2019</a:t>
            </a:r>
            <a:endParaRPr lang="es-EC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23521A1-D10E-4BF7-92C1-723661BA9216}"/>
              </a:ext>
            </a:extLst>
          </p:cNvPr>
          <p:cNvSpPr txBox="1"/>
          <p:nvPr/>
        </p:nvSpPr>
        <p:spPr>
          <a:xfrm>
            <a:off x="0" y="3435482"/>
            <a:ext cx="18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Inicio del SPRINT</a:t>
            </a:r>
            <a:endParaRPr lang="es-EC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58F67F-5B1D-482F-AFF1-C7728C725C48}"/>
              </a:ext>
            </a:extLst>
          </p:cNvPr>
          <p:cNvSpPr txBox="1"/>
          <p:nvPr/>
        </p:nvSpPr>
        <p:spPr>
          <a:xfrm>
            <a:off x="1960423" y="4045525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1 semana</a:t>
            </a:r>
            <a:endParaRPr lang="es-EC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748FDF2-7378-450A-9636-23D54409FD49}"/>
              </a:ext>
            </a:extLst>
          </p:cNvPr>
          <p:cNvSpPr txBox="1"/>
          <p:nvPr/>
        </p:nvSpPr>
        <p:spPr>
          <a:xfrm>
            <a:off x="4454240" y="4050081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1 semana</a:t>
            </a:r>
            <a:endParaRPr lang="es-EC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0AF2BC-4CD3-4B88-9986-4EBB4B41168A}"/>
              </a:ext>
            </a:extLst>
          </p:cNvPr>
          <p:cNvSpPr txBox="1"/>
          <p:nvPr/>
        </p:nvSpPr>
        <p:spPr>
          <a:xfrm>
            <a:off x="6948060" y="4054388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1 semana</a:t>
            </a:r>
            <a:endParaRPr lang="es-EC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1EE9B1-493D-415D-A180-0CC45CC0DC52}"/>
              </a:ext>
            </a:extLst>
          </p:cNvPr>
          <p:cNvSpPr txBox="1"/>
          <p:nvPr/>
        </p:nvSpPr>
        <p:spPr>
          <a:xfrm>
            <a:off x="-1" y="4031234"/>
            <a:ext cx="18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Duración</a:t>
            </a:r>
            <a:endParaRPr lang="es-EC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001DFAE-031B-4A7A-BEBA-33DC72CD1B1B}"/>
              </a:ext>
            </a:extLst>
          </p:cNvPr>
          <p:cNvSpPr txBox="1"/>
          <p:nvPr/>
        </p:nvSpPr>
        <p:spPr>
          <a:xfrm>
            <a:off x="1960422" y="4599714"/>
            <a:ext cx="241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(HU1) </a:t>
            </a:r>
            <a:r>
              <a:rPr lang="es-ES" dirty="0"/>
              <a:t>Inicio de sesión al sistema</a:t>
            </a:r>
            <a:endParaRPr lang="es-EC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137079-CDED-4879-BA50-4B6E2D27E48D}"/>
              </a:ext>
            </a:extLst>
          </p:cNvPr>
          <p:cNvSpPr txBox="1"/>
          <p:nvPr/>
        </p:nvSpPr>
        <p:spPr>
          <a:xfrm>
            <a:off x="4454239" y="4604270"/>
            <a:ext cx="241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(HU1:CA1) Establecer conexión SSH con los </a:t>
            </a:r>
            <a:r>
              <a:rPr lang="es-MX" dirty="0"/>
              <a:t>equipos</a:t>
            </a:r>
            <a:endParaRPr lang="es-EC" dirty="0"/>
          </a:p>
          <a:p>
            <a:pPr algn="ctr"/>
            <a:endParaRPr lang="es-419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A179F4D-3D32-42B4-A801-7FF33AA1B953}"/>
              </a:ext>
            </a:extLst>
          </p:cNvPr>
          <p:cNvSpPr txBox="1"/>
          <p:nvPr/>
        </p:nvSpPr>
        <p:spPr>
          <a:xfrm>
            <a:off x="6948059" y="4608577"/>
            <a:ext cx="241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(HU2) </a:t>
            </a:r>
            <a:r>
              <a:rPr lang="es-ES" dirty="0"/>
              <a:t>Configuración de equipos P, PE y CE</a:t>
            </a:r>
            <a:endParaRPr lang="es-419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FF8455D-CC93-4976-9E67-C58481BA66BB}"/>
              </a:ext>
            </a:extLst>
          </p:cNvPr>
          <p:cNvSpPr txBox="1"/>
          <p:nvPr/>
        </p:nvSpPr>
        <p:spPr>
          <a:xfrm>
            <a:off x="-2" y="4585423"/>
            <a:ext cx="183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Objetivo principal</a:t>
            </a:r>
            <a:endParaRPr lang="es-EC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E0462A9-E0D8-403F-9E23-006F7506260E}"/>
              </a:ext>
            </a:extLst>
          </p:cNvPr>
          <p:cNvSpPr txBox="1"/>
          <p:nvPr/>
        </p:nvSpPr>
        <p:spPr>
          <a:xfrm>
            <a:off x="9441879" y="2715055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30%</a:t>
            </a:r>
            <a:endParaRPr lang="es-EC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173D38-E297-4043-A6AF-96D1DDB5F32C}"/>
              </a:ext>
            </a:extLst>
          </p:cNvPr>
          <p:cNvSpPr txBox="1"/>
          <p:nvPr/>
        </p:nvSpPr>
        <p:spPr>
          <a:xfrm>
            <a:off x="9441878" y="3463192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13-ene-2018</a:t>
            </a:r>
            <a:endParaRPr lang="es-EC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01761CB-4A04-4542-BEEB-37C8519E94DD}"/>
              </a:ext>
            </a:extLst>
          </p:cNvPr>
          <p:cNvSpPr txBox="1"/>
          <p:nvPr/>
        </p:nvSpPr>
        <p:spPr>
          <a:xfrm>
            <a:off x="9441877" y="4058944"/>
            <a:ext cx="241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1 semana</a:t>
            </a:r>
            <a:endParaRPr lang="es-EC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761C52E-AE94-41CC-829E-AAF34BC77565}"/>
              </a:ext>
            </a:extLst>
          </p:cNvPr>
          <p:cNvSpPr txBox="1"/>
          <p:nvPr/>
        </p:nvSpPr>
        <p:spPr>
          <a:xfrm>
            <a:off x="9441876" y="4613133"/>
            <a:ext cx="2417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(HU2:CA3) </a:t>
            </a:r>
            <a:r>
              <a:rPr lang="es-ES" dirty="0"/>
              <a:t>Configuración de equipos CE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2072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59401-6D8E-4AF4-BA40-25827AB0A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66510"/>
          </a:xfrm>
        </p:spPr>
        <p:txBody>
          <a:bodyPr/>
          <a:lstStyle/>
          <a:p>
            <a:r>
              <a:rPr lang="es-419" dirty="0"/>
              <a:t>Estándares de calidad de código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44249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633</TotalTime>
  <Words>387</Words>
  <Application>Microsoft Office PowerPoint</Application>
  <PresentationFormat>Panorámica</PresentationFormat>
  <Paragraphs>86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Galería</vt:lpstr>
      <vt:lpstr>  Proyecto de Conmutación y Enrutamiento  Tema: Sistema de configuración de dispositivos P, PE, CE en una red MPLS VPN en Capa 3 para un ISP.</vt:lpstr>
      <vt:lpstr>Diseño del sistema</vt:lpstr>
      <vt:lpstr>Diagrama de RED</vt:lpstr>
      <vt:lpstr>Diagrama Entidad Relación</vt:lpstr>
      <vt:lpstr>Diagrama de despliegue</vt:lpstr>
      <vt:lpstr>Administración del proyecto</vt:lpstr>
      <vt:lpstr>Planificación en grupo (Uso de ASANA)</vt:lpstr>
      <vt:lpstr>Metodología SCRUM</vt:lpstr>
      <vt:lpstr>Estándares de calidad de código</vt:lpstr>
      <vt:lpstr>Estándares de código y Comentarios</vt:lpstr>
      <vt:lpstr>Analizador de código: Pylint</vt:lpstr>
      <vt:lpstr>Automatización de pruebas</vt:lpstr>
      <vt:lpstr>Repositorio github</vt:lpstr>
      <vt:lpstr> Interfaz de usuario</vt:lpstr>
      <vt:lpstr> Interfaz de usuario</vt:lpstr>
      <vt:lpstr>Presentación de PowerPoint</vt:lpstr>
      <vt:lpstr>Demostración en vivo</vt:lpstr>
      <vt:lpstr>Historias de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Conmutación y Enrutamiento  Tema: Sistema de respaldos diarios automáticos de los archivos de configuración de inicio de los dispositivos de red como enrutadores y conmutadores.</dc:title>
  <dc:creator>luis zuñiga</dc:creator>
  <cp:lastModifiedBy>Dayana Tairy Garzon Vergara</cp:lastModifiedBy>
  <cp:revision>46</cp:revision>
  <dcterms:created xsi:type="dcterms:W3CDTF">2019-01-18T05:07:53Z</dcterms:created>
  <dcterms:modified xsi:type="dcterms:W3CDTF">2019-01-21T20:24:09Z</dcterms:modified>
</cp:coreProperties>
</file>