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9" r:id="rId2"/>
    <p:sldId id="260"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C4669-FD6A-4AAF-99E1-237420C76BCE}"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DED34-F23A-4888-8465-B8BC7058D563}" type="slidenum">
              <a:rPr lang="en-US" smtClean="0"/>
              <a:t>‹#›</a:t>
            </a:fld>
            <a:endParaRPr lang="en-US"/>
          </a:p>
        </p:txBody>
      </p:sp>
    </p:spTree>
    <p:extLst>
      <p:ext uri="{BB962C8B-B14F-4D97-AF65-F5344CB8AC3E}">
        <p14:creationId xmlns:p14="http://schemas.microsoft.com/office/powerpoint/2010/main" val="200592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EDED34-F23A-4888-8465-B8BC7058D563}" type="slidenum">
              <a:rPr lang="en-US" smtClean="0"/>
              <a:t>4</a:t>
            </a:fld>
            <a:endParaRPr lang="en-US"/>
          </a:p>
        </p:txBody>
      </p:sp>
    </p:spTree>
    <p:extLst>
      <p:ext uri="{BB962C8B-B14F-4D97-AF65-F5344CB8AC3E}">
        <p14:creationId xmlns:p14="http://schemas.microsoft.com/office/powerpoint/2010/main" val="1411125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EE88044-91AE-453E-A94B-615121ABCB5C}" type="datetimeFigureOut">
              <a:rPr lang="en-US" smtClean="0"/>
              <a:t>3/27/2025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290979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E88044-91AE-453E-A94B-615121ABCB5C}"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248581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E88044-91AE-453E-A94B-615121ABCB5C}"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861501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E88044-91AE-453E-A94B-615121ABCB5C}"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1444160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E88044-91AE-453E-A94B-615121ABCB5C}"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203383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E88044-91AE-453E-A94B-615121ABCB5C}"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1788539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E88044-91AE-453E-A94B-615121ABCB5C}" type="datetimeFigureOut">
              <a:rPr lang="en-US" smtClean="0"/>
              <a:t>3/27/2025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2754745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E88044-91AE-453E-A94B-615121ABCB5C}"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2132765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EE88044-91AE-453E-A94B-615121ABCB5C}"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392523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88044-91AE-453E-A94B-615121ABCB5C}"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95217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E88044-91AE-453E-A94B-615121ABCB5C}"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252581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E88044-91AE-453E-A94B-615121ABCB5C}"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106234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E88044-91AE-453E-A94B-615121ABCB5C}"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144024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E88044-91AE-453E-A94B-615121ABCB5C}"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241964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88044-91AE-453E-A94B-615121ABCB5C}"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119047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E88044-91AE-453E-A94B-615121ABCB5C}"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276071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E88044-91AE-453E-A94B-615121ABCB5C}"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D776D4-626C-43F2-A853-084B6BE72D70}" type="slidenum">
              <a:rPr lang="en-US" smtClean="0"/>
              <a:t>‹#›</a:t>
            </a:fld>
            <a:endParaRPr lang="en-US"/>
          </a:p>
        </p:txBody>
      </p:sp>
    </p:spTree>
    <p:extLst>
      <p:ext uri="{BB962C8B-B14F-4D97-AF65-F5344CB8AC3E}">
        <p14:creationId xmlns:p14="http://schemas.microsoft.com/office/powerpoint/2010/main" val="423744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EE88044-91AE-453E-A94B-615121ABCB5C}" type="datetimeFigureOut">
              <a:rPr lang="en-US" smtClean="0"/>
              <a:t>3/27/2025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2D776D4-626C-43F2-A853-084B6BE72D70}" type="slidenum">
              <a:rPr lang="en-US" smtClean="0"/>
              <a:t>‹#›</a:t>
            </a:fld>
            <a:endParaRPr lang="en-US"/>
          </a:p>
        </p:txBody>
      </p:sp>
    </p:spTree>
    <p:extLst>
      <p:ext uri="{BB962C8B-B14F-4D97-AF65-F5344CB8AC3E}">
        <p14:creationId xmlns:p14="http://schemas.microsoft.com/office/powerpoint/2010/main" val="2550724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EEA0-9AA0-259B-D454-D1A955351E4B}"/>
              </a:ext>
            </a:extLst>
          </p:cNvPr>
          <p:cNvSpPr>
            <a:spLocks noGrp="1"/>
          </p:cNvSpPr>
          <p:nvPr>
            <p:ph type="title"/>
          </p:nvPr>
        </p:nvSpPr>
        <p:spPr>
          <a:xfrm>
            <a:off x="704088" y="649224"/>
            <a:ext cx="10433304" cy="1115568"/>
          </a:xfrm>
        </p:spPr>
        <p:txBody>
          <a:bodyPr/>
          <a:lstStyle/>
          <a:p>
            <a:pPr algn="ctr"/>
            <a:br>
              <a:rPr lang="en-US" dirty="0"/>
            </a:br>
            <a:r>
              <a:rPr lang="en-US" sz="4000" b="1" dirty="0">
                <a:solidFill>
                  <a:srgbClr val="00B0F0"/>
                </a:solidFill>
              </a:rPr>
              <a:t>Pizza Sales Report for</a:t>
            </a:r>
            <a:r>
              <a:rPr kumimoji="0" lang="en-US" sz="4000" b="1" i="0" u="none" strike="noStrike" kern="1200" cap="none" spc="0" normalizeH="0" baseline="0" noProof="0" dirty="0">
                <a:ln>
                  <a:noFill/>
                </a:ln>
                <a:solidFill>
                  <a:srgbClr val="00B0F0"/>
                </a:solidFill>
                <a:effectLst/>
                <a:uLnTx/>
                <a:uFillTx/>
                <a:latin typeface="Century Gothic" panose="020B0502020202020204"/>
                <a:ea typeface="+mj-ea"/>
                <a:cs typeface="+mj-cs"/>
              </a:rPr>
              <a:t> Business</a:t>
            </a:r>
            <a:r>
              <a:rPr lang="en-US" sz="4000" b="1" dirty="0">
                <a:solidFill>
                  <a:srgbClr val="00B0F0"/>
                </a:solidFill>
              </a:rPr>
              <a:t> Growth</a:t>
            </a:r>
            <a:br>
              <a:rPr lang="en-US" dirty="0"/>
            </a:br>
            <a:endParaRPr lang="en-US" dirty="0"/>
          </a:p>
        </p:txBody>
      </p:sp>
      <p:pic>
        <p:nvPicPr>
          <p:cNvPr id="5" name="Content Placeholder 4">
            <a:extLst>
              <a:ext uri="{FF2B5EF4-FFF2-40B4-BE49-F238E27FC236}">
                <a16:creationId xmlns:a16="http://schemas.microsoft.com/office/drawing/2014/main" id="{EFD79A93-7926-620E-754B-999611A230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208" y="2295144"/>
            <a:ext cx="11155680" cy="4297679"/>
          </a:xfrm>
        </p:spPr>
      </p:pic>
    </p:spTree>
    <p:extLst>
      <p:ext uri="{BB962C8B-B14F-4D97-AF65-F5344CB8AC3E}">
        <p14:creationId xmlns:p14="http://schemas.microsoft.com/office/powerpoint/2010/main" val="155124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15A2-6C55-96CC-6EE2-52E5DC0578C4}"/>
              </a:ext>
            </a:extLst>
          </p:cNvPr>
          <p:cNvSpPr>
            <a:spLocks noGrp="1"/>
          </p:cNvSpPr>
          <p:nvPr>
            <p:ph type="title"/>
          </p:nvPr>
        </p:nvSpPr>
        <p:spPr/>
        <p:txBody>
          <a:bodyPr/>
          <a:lstStyle/>
          <a:p>
            <a:pPr algn="ctr"/>
            <a:r>
              <a:rPr lang="en-US" b="1" dirty="0">
                <a:solidFill>
                  <a:srgbClr val="00B050"/>
                </a:solidFill>
              </a:rPr>
              <a:t>5 Top &amp; Bottom Pizza by Revenue</a:t>
            </a:r>
          </a:p>
        </p:txBody>
      </p:sp>
      <p:pic>
        <p:nvPicPr>
          <p:cNvPr id="6" name="Content Placeholder 5">
            <a:extLst>
              <a:ext uri="{FF2B5EF4-FFF2-40B4-BE49-F238E27FC236}">
                <a16:creationId xmlns:a16="http://schemas.microsoft.com/office/drawing/2014/main" id="{F7502CE8-7007-9352-6C45-F53CD91FB10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6824" y="2395728"/>
            <a:ext cx="5775960" cy="4297680"/>
          </a:xfrm>
        </p:spPr>
      </p:pic>
      <p:sp>
        <p:nvSpPr>
          <p:cNvPr id="4" name="Content Placeholder 3">
            <a:extLst>
              <a:ext uri="{FF2B5EF4-FFF2-40B4-BE49-F238E27FC236}">
                <a16:creationId xmlns:a16="http://schemas.microsoft.com/office/drawing/2014/main" id="{9F07DD23-DB59-3954-CD84-75FE692313F4}"/>
              </a:ext>
            </a:extLst>
          </p:cNvPr>
          <p:cNvSpPr>
            <a:spLocks noGrp="1"/>
          </p:cNvSpPr>
          <p:nvPr>
            <p:ph sz="half" idx="2"/>
          </p:nvPr>
        </p:nvSpPr>
        <p:spPr>
          <a:xfrm>
            <a:off x="6501384" y="2743200"/>
            <a:ext cx="5193792" cy="3803904"/>
          </a:xfrm>
        </p:spPr>
        <p:txBody>
          <a:bodyPr/>
          <a:lstStyle/>
          <a:p>
            <a:r>
              <a:rPr lang="en-US" dirty="0"/>
              <a:t>Top-selling pizzas are; The Thai Chicken Pizza (43K), followed by The Barbecue Pizza (43K), The California Pizza(41K), The Classic Deluxe Pizza (38K), The Spicy Italian Pizza (35K).</a:t>
            </a:r>
          </a:p>
          <a:p>
            <a:r>
              <a:rPr lang="en-US" dirty="0"/>
              <a:t>Lowest revenue pizzas are: The Brie Carre Pizza (12K), The Green Garden Pizza (14K), The Spinach and Mushroom Pizza (15K), The Mediterranean Veggie Pizza (15K), The Spinach Alfredo Pizza (16K).</a:t>
            </a:r>
          </a:p>
          <a:p>
            <a:r>
              <a:rPr lang="en-US" dirty="0"/>
              <a:t>Revenue gap between top and bottom performers is significant.</a:t>
            </a:r>
          </a:p>
        </p:txBody>
      </p:sp>
    </p:spTree>
    <p:extLst>
      <p:ext uri="{BB962C8B-B14F-4D97-AF65-F5344CB8AC3E}">
        <p14:creationId xmlns:p14="http://schemas.microsoft.com/office/powerpoint/2010/main" val="32004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B2D2-EAD3-956B-D57C-8092B4F9163B}"/>
              </a:ext>
            </a:extLst>
          </p:cNvPr>
          <p:cNvSpPr>
            <a:spLocks noGrp="1"/>
          </p:cNvSpPr>
          <p:nvPr>
            <p:ph type="title"/>
          </p:nvPr>
        </p:nvSpPr>
        <p:spPr>
          <a:xfrm>
            <a:off x="1154954" y="973668"/>
            <a:ext cx="9991582" cy="706964"/>
          </a:xfrm>
        </p:spPr>
        <p:txBody>
          <a:bodyPr/>
          <a:lstStyle/>
          <a:p>
            <a:pPr algn="ctr"/>
            <a:r>
              <a:rPr lang="en-US" b="1" dirty="0">
                <a:solidFill>
                  <a:srgbClr val="FFC000"/>
                </a:solidFill>
              </a:rPr>
              <a:t>5 Top &amp; Bottom Pizza by Total Quantity</a:t>
            </a:r>
            <a:endParaRPr lang="en-US" dirty="0">
              <a:solidFill>
                <a:srgbClr val="FFC000"/>
              </a:solidFill>
            </a:endParaRPr>
          </a:p>
        </p:txBody>
      </p:sp>
      <p:pic>
        <p:nvPicPr>
          <p:cNvPr id="6" name="Content Placeholder 5">
            <a:extLst>
              <a:ext uri="{FF2B5EF4-FFF2-40B4-BE49-F238E27FC236}">
                <a16:creationId xmlns:a16="http://schemas.microsoft.com/office/drawing/2014/main" id="{5D4A22F1-F653-D1E6-0B18-85CD376A19A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4256" y="2304288"/>
            <a:ext cx="5459031" cy="4297680"/>
          </a:xfrm>
        </p:spPr>
      </p:pic>
      <p:sp>
        <p:nvSpPr>
          <p:cNvPr id="4" name="Content Placeholder 3">
            <a:extLst>
              <a:ext uri="{FF2B5EF4-FFF2-40B4-BE49-F238E27FC236}">
                <a16:creationId xmlns:a16="http://schemas.microsoft.com/office/drawing/2014/main" id="{983B7CC5-6FFB-DA3D-A105-4661A24596F7}"/>
              </a:ext>
            </a:extLst>
          </p:cNvPr>
          <p:cNvSpPr>
            <a:spLocks noGrp="1"/>
          </p:cNvSpPr>
          <p:nvPr>
            <p:ph sz="half" idx="2"/>
          </p:nvPr>
        </p:nvSpPr>
        <p:spPr>
          <a:xfrm>
            <a:off x="6208712" y="2432304"/>
            <a:ext cx="5459032" cy="4078224"/>
          </a:xfrm>
        </p:spPr>
        <p:txBody>
          <a:bodyPr/>
          <a:lstStyle/>
          <a:p>
            <a:r>
              <a:rPr lang="en-US" dirty="0"/>
              <a:t>The Classic Deluxe Pizza leads in sales (2.5K units)  indicating strong customer preference.</a:t>
            </a:r>
          </a:p>
          <a:p>
            <a:r>
              <a:rPr lang="en-US" dirty="0"/>
              <a:t>The Barbecue, The Hawaiian, The Thai Chicken and The Pepperoni Pizzas are top choices, showing demand for traditional &amp; meaty flavors.</a:t>
            </a:r>
          </a:p>
          <a:p>
            <a:r>
              <a:rPr lang="en-US" dirty="0"/>
              <a:t>The Brie Carre Pizza struggles significantly (only 490 units sold), needing urgent intervention.</a:t>
            </a:r>
          </a:p>
          <a:p>
            <a:r>
              <a:rPr lang="en-US" dirty="0"/>
              <a:t>Bottom 5 pizzas have sales under 1K, showing limited popularity.</a:t>
            </a:r>
          </a:p>
        </p:txBody>
      </p:sp>
    </p:spTree>
    <p:extLst>
      <p:ext uri="{BB962C8B-B14F-4D97-AF65-F5344CB8AC3E}">
        <p14:creationId xmlns:p14="http://schemas.microsoft.com/office/powerpoint/2010/main" val="320268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E1B0-CFDD-49AE-D935-25EA93055260}"/>
              </a:ext>
            </a:extLst>
          </p:cNvPr>
          <p:cNvSpPr>
            <a:spLocks noGrp="1"/>
          </p:cNvSpPr>
          <p:nvPr>
            <p:ph type="title"/>
          </p:nvPr>
        </p:nvSpPr>
        <p:spPr/>
        <p:txBody>
          <a:bodyPr/>
          <a:lstStyle/>
          <a:p>
            <a:pPr algn="ctr"/>
            <a:r>
              <a:rPr lang="en-US" b="1" dirty="0">
                <a:solidFill>
                  <a:schemeClr val="accent5">
                    <a:lumMod val="40000"/>
                    <a:lumOff val="60000"/>
                  </a:schemeClr>
                </a:solidFill>
              </a:rPr>
              <a:t>5 Top &amp; Bottom Pizza by Total Orders</a:t>
            </a:r>
            <a:endParaRPr lang="en-US" dirty="0">
              <a:solidFill>
                <a:schemeClr val="accent5">
                  <a:lumMod val="40000"/>
                  <a:lumOff val="60000"/>
                </a:schemeClr>
              </a:solidFill>
            </a:endParaRPr>
          </a:p>
        </p:txBody>
      </p:sp>
      <p:pic>
        <p:nvPicPr>
          <p:cNvPr id="6" name="Content Placeholder 5">
            <a:extLst>
              <a:ext uri="{FF2B5EF4-FFF2-40B4-BE49-F238E27FC236}">
                <a16:creationId xmlns:a16="http://schemas.microsoft.com/office/drawing/2014/main" id="{1843DCEE-5EF0-1604-1C2F-9C24270B61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0624" y="2423159"/>
            <a:ext cx="5562665" cy="4179253"/>
          </a:xfrm>
        </p:spPr>
      </p:pic>
      <p:sp>
        <p:nvSpPr>
          <p:cNvPr id="4" name="Content Placeholder 3">
            <a:extLst>
              <a:ext uri="{FF2B5EF4-FFF2-40B4-BE49-F238E27FC236}">
                <a16:creationId xmlns:a16="http://schemas.microsoft.com/office/drawing/2014/main" id="{04E8CF19-5D40-F9FD-5C6F-9CB7F8686C6D}"/>
              </a:ext>
            </a:extLst>
          </p:cNvPr>
          <p:cNvSpPr>
            <a:spLocks noGrp="1"/>
          </p:cNvSpPr>
          <p:nvPr>
            <p:ph sz="half" idx="2"/>
          </p:nvPr>
        </p:nvSpPr>
        <p:spPr>
          <a:xfrm>
            <a:off x="6208712" y="2633472"/>
            <a:ext cx="5477320" cy="3803904"/>
          </a:xfrm>
        </p:spPr>
        <p:txBody>
          <a:bodyPr/>
          <a:lstStyle/>
          <a:p>
            <a:r>
              <a:rPr lang="en-US" dirty="0"/>
              <a:t>Top-selling pizzas exceed 2.2K orders each, showing strong customer demand for classic and meaty flavors.</a:t>
            </a:r>
          </a:p>
          <a:p>
            <a:r>
              <a:rPr lang="en-US" dirty="0"/>
              <a:t>The Brie Carre Pizza remains the lowest performer with only 480 orders, consistent with previous insights on poor performance. The Chicken Alfredo, The Calabrese, and The Spinach Alfredo are under 1K orders, indicating a need for strategic intervention.</a:t>
            </a:r>
          </a:p>
          <a:p>
            <a:r>
              <a:rPr lang="en-US" dirty="0"/>
              <a:t>Orders align closely with sales quantity trends, reinforcing the popularity of certain flavors.</a:t>
            </a:r>
          </a:p>
        </p:txBody>
      </p:sp>
    </p:spTree>
    <p:extLst>
      <p:ext uri="{BB962C8B-B14F-4D97-AF65-F5344CB8AC3E}">
        <p14:creationId xmlns:p14="http://schemas.microsoft.com/office/powerpoint/2010/main" val="1350190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F819B-AF92-A4B7-FCCC-D54F42AB8E48}"/>
              </a:ext>
            </a:extLst>
          </p:cNvPr>
          <p:cNvSpPr>
            <a:spLocks noGrp="1"/>
          </p:cNvSpPr>
          <p:nvPr>
            <p:ph type="title"/>
          </p:nvPr>
        </p:nvSpPr>
        <p:spPr/>
        <p:txBody>
          <a:bodyPr/>
          <a:lstStyle/>
          <a:p>
            <a:pPr algn="ctr"/>
            <a:r>
              <a:rPr lang="en-US" sz="4800" b="1" dirty="0">
                <a:solidFill>
                  <a:srgbClr val="00B0F0"/>
                </a:solidFill>
              </a:rPr>
              <a:t>Recommendations</a:t>
            </a:r>
          </a:p>
        </p:txBody>
      </p:sp>
      <p:sp>
        <p:nvSpPr>
          <p:cNvPr id="6" name="Content Placeholder 5">
            <a:extLst>
              <a:ext uri="{FF2B5EF4-FFF2-40B4-BE49-F238E27FC236}">
                <a16:creationId xmlns:a16="http://schemas.microsoft.com/office/drawing/2014/main" id="{BB455CB2-20B6-42FD-0538-F25E39394617}"/>
              </a:ext>
            </a:extLst>
          </p:cNvPr>
          <p:cNvSpPr>
            <a:spLocks noGrp="1"/>
          </p:cNvSpPr>
          <p:nvPr>
            <p:ph idx="1"/>
          </p:nvPr>
        </p:nvSpPr>
        <p:spPr>
          <a:xfrm>
            <a:off x="466344" y="2331720"/>
            <a:ext cx="11356848" cy="4297680"/>
          </a:xfrm>
        </p:spPr>
        <p:txBody>
          <a:bodyPr/>
          <a:lstStyle/>
          <a:p>
            <a:pPr marL="0" indent="0">
              <a:buNone/>
            </a:pPr>
            <a:r>
              <a:rPr lang="en-US" sz="3200" b="1" dirty="0">
                <a:solidFill>
                  <a:schemeClr val="tx1"/>
                </a:solidFill>
                <a:latin typeface="Times New Roman" panose="02020603050405020304" pitchFamily="18" charset="0"/>
                <a:cs typeface="Times New Roman" panose="02020603050405020304" pitchFamily="18" charset="0"/>
              </a:rPr>
              <a:t>1. Boost Sales with Strategic Marketing;</a:t>
            </a:r>
          </a:p>
          <a:p>
            <a:r>
              <a:rPr lang="en-US" sz="2800" dirty="0">
                <a:solidFill>
                  <a:schemeClr val="tx1"/>
                </a:solidFill>
                <a:latin typeface="Times New Roman" panose="02020603050405020304" pitchFamily="18" charset="0"/>
                <a:cs typeface="Times New Roman" panose="02020603050405020304" pitchFamily="18" charset="0"/>
              </a:rPr>
              <a:t>Increase Veggie &amp; Chicken Pizza Sales - Highlight nutritional benefits, introduce new flavors, and offer meal deals.</a:t>
            </a:r>
          </a:p>
          <a:p>
            <a:r>
              <a:rPr lang="en-US" sz="2800" dirty="0">
                <a:solidFill>
                  <a:schemeClr val="tx1"/>
                </a:solidFill>
                <a:latin typeface="Times New Roman" panose="02020603050405020304" pitchFamily="18" charset="0"/>
                <a:cs typeface="Times New Roman" panose="02020603050405020304" pitchFamily="18" charset="0"/>
              </a:rPr>
              <a:t>Make Supreme &amp; Classic Pizzas Category More Popular – Promote bestsellers, add premium options, and reward loyal customers.</a:t>
            </a:r>
          </a:p>
          <a:p>
            <a:r>
              <a:rPr lang="en-US" sz="2800" dirty="0">
                <a:solidFill>
                  <a:schemeClr val="tx1"/>
                </a:solidFill>
                <a:latin typeface="Times New Roman" panose="02020603050405020304" pitchFamily="18" charset="0"/>
                <a:cs typeface="Times New Roman" panose="02020603050405020304" pitchFamily="18" charset="0"/>
              </a:rPr>
              <a:t>Use Sales Data Well – Offer discounts at the right time and adjust prices based on demand.</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7359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E34DA0-0B84-CFE2-8B28-BB7E80D6C6EA}"/>
              </a:ext>
            </a:extLst>
          </p:cNvPr>
          <p:cNvSpPr>
            <a:spLocks noGrp="1"/>
          </p:cNvSpPr>
          <p:nvPr>
            <p:ph type="title"/>
          </p:nvPr>
        </p:nvSpPr>
        <p:spPr/>
        <p:txBody>
          <a:bodyPr/>
          <a:lstStyle/>
          <a:p>
            <a:pPr algn="ctr"/>
            <a:r>
              <a:rPr lang="en-US" sz="4800" b="1" dirty="0">
                <a:solidFill>
                  <a:srgbClr val="00B0F0"/>
                </a:solidFill>
              </a:rPr>
              <a:t>Recommendations</a:t>
            </a:r>
            <a:endParaRPr lang="en-US" sz="4800" dirty="0"/>
          </a:p>
        </p:txBody>
      </p:sp>
      <p:sp>
        <p:nvSpPr>
          <p:cNvPr id="6" name="Content Placeholder 5">
            <a:extLst>
              <a:ext uri="{FF2B5EF4-FFF2-40B4-BE49-F238E27FC236}">
                <a16:creationId xmlns:a16="http://schemas.microsoft.com/office/drawing/2014/main" id="{7953E1EC-4C92-ED9E-DA92-C7992985F195}"/>
              </a:ext>
            </a:extLst>
          </p:cNvPr>
          <p:cNvSpPr>
            <a:spLocks noGrp="1"/>
          </p:cNvSpPr>
          <p:nvPr>
            <p:ph idx="1"/>
          </p:nvPr>
        </p:nvSpPr>
        <p:spPr>
          <a:xfrm>
            <a:off x="466344" y="2331720"/>
            <a:ext cx="11192256" cy="4270248"/>
          </a:xfrm>
        </p:spPr>
        <p:txBody>
          <a:bodyPr>
            <a:normAutofit/>
          </a:bodyPr>
          <a:lstStyle/>
          <a:p>
            <a:pPr marL="0" indent="0">
              <a:buNone/>
            </a:pPr>
            <a:r>
              <a:rPr lang="en-US" sz="3200" b="1" dirty="0">
                <a:solidFill>
                  <a:schemeClr val="tx1"/>
                </a:solidFill>
                <a:latin typeface="Times New Roman" panose="02020603050405020304" pitchFamily="18" charset="0"/>
                <a:cs typeface="Times New Roman" panose="02020603050405020304" pitchFamily="18" charset="0"/>
              </a:rPr>
              <a:t>2. Improve Menu &amp; Stock;</a:t>
            </a:r>
          </a:p>
          <a:p>
            <a:r>
              <a:rPr lang="en-US" sz="2800" dirty="0">
                <a:solidFill>
                  <a:schemeClr val="tx1"/>
                </a:solidFill>
                <a:latin typeface="Times New Roman" panose="02020603050405020304" pitchFamily="18" charset="0"/>
                <a:cs typeface="Times New Roman" panose="02020603050405020304" pitchFamily="18" charset="0"/>
              </a:rPr>
              <a:t>Focus on Bestsellers (Thai Chicken &amp; The Classic Deluxe Pizzas) – Always have enough stock, create combos, and reward loyal buyers.</a:t>
            </a:r>
          </a:p>
          <a:p>
            <a:r>
              <a:rPr lang="en-US" sz="2800" dirty="0">
                <a:solidFill>
                  <a:schemeClr val="tx1"/>
                </a:solidFill>
                <a:latin typeface="Times New Roman" panose="02020603050405020304" pitchFamily="18" charset="0"/>
                <a:cs typeface="Times New Roman" panose="02020603050405020304" pitchFamily="18" charset="0"/>
              </a:rPr>
              <a:t>Revamp Low-Performing Pizzas (Brie Carre &amp; The Mediterranean Veggie Pizza</a:t>
            </a:r>
            <a:r>
              <a:rPr lang="en-US" sz="2800" dirty="0"/>
              <a:t> </a:t>
            </a:r>
            <a:r>
              <a:rPr lang="en-US" sz="2800" dirty="0">
                <a:solidFill>
                  <a:schemeClr val="tx1"/>
                </a:solidFill>
                <a:latin typeface="Times New Roman" panose="02020603050405020304" pitchFamily="18" charset="0"/>
                <a:cs typeface="Times New Roman" panose="02020603050405020304" pitchFamily="18" charset="0"/>
              </a:rPr>
              <a:t>) - Get customer feedback, test discounts, or remove if still not selling.</a:t>
            </a:r>
          </a:p>
          <a:p>
            <a:r>
              <a:rPr lang="en-US" sz="2800" dirty="0">
                <a:solidFill>
                  <a:schemeClr val="tx1"/>
                </a:solidFill>
                <a:latin typeface="Times New Roman" panose="02020603050405020304" pitchFamily="18" charset="0"/>
                <a:cs typeface="Times New Roman" panose="02020603050405020304" pitchFamily="18" charset="0"/>
              </a:rPr>
              <a:t>Manage Stock Wisely – Buy ingredients in bulk for top-sellers and reduce waste on slow-moving pizzas.</a:t>
            </a:r>
          </a:p>
        </p:txBody>
      </p:sp>
    </p:spTree>
    <p:extLst>
      <p:ext uri="{BB962C8B-B14F-4D97-AF65-F5344CB8AC3E}">
        <p14:creationId xmlns:p14="http://schemas.microsoft.com/office/powerpoint/2010/main" val="95191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BE583F-E194-1841-E049-AF74A2951E36}"/>
              </a:ext>
            </a:extLst>
          </p:cNvPr>
          <p:cNvSpPr>
            <a:spLocks noGrp="1"/>
          </p:cNvSpPr>
          <p:nvPr>
            <p:ph type="title"/>
          </p:nvPr>
        </p:nvSpPr>
        <p:spPr/>
        <p:txBody>
          <a:bodyPr/>
          <a:lstStyle/>
          <a:p>
            <a:pPr algn="ctr"/>
            <a:r>
              <a:rPr lang="en-US" sz="4800" b="1" dirty="0">
                <a:solidFill>
                  <a:srgbClr val="00B0F0"/>
                </a:solidFill>
                <a:latin typeface="Times New Roman" panose="02020603050405020304" pitchFamily="18" charset="0"/>
                <a:cs typeface="Times New Roman" panose="02020603050405020304" pitchFamily="18" charset="0"/>
              </a:rPr>
              <a:t>Recommendations</a:t>
            </a:r>
            <a:endParaRPr lang="en-US" sz="4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F25346A-E8FF-913B-2BB1-C7976B2B2C66}"/>
              </a:ext>
            </a:extLst>
          </p:cNvPr>
          <p:cNvSpPr>
            <a:spLocks noGrp="1"/>
          </p:cNvSpPr>
          <p:nvPr>
            <p:ph idx="1"/>
          </p:nvPr>
        </p:nvSpPr>
        <p:spPr>
          <a:xfrm>
            <a:off x="530352" y="2340864"/>
            <a:ext cx="11155680" cy="4297680"/>
          </a:xfrm>
        </p:spPr>
        <p:txBody>
          <a:bodyPr>
            <a:normAutofit lnSpcReduction="10000"/>
          </a:bodyPr>
          <a:lstStyle/>
          <a:p>
            <a:pPr marL="0" indent="0">
              <a:buNone/>
            </a:pPr>
            <a:r>
              <a:rPr lang="en-US" sz="3200" b="1" dirty="0">
                <a:solidFill>
                  <a:schemeClr val="tx1"/>
                </a:solidFill>
                <a:latin typeface="Times New Roman" panose="02020603050405020304" pitchFamily="18" charset="0"/>
                <a:cs typeface="Times New Roman" panose="02020603050405020304" pitchFamily="18" charset="0"/>
              </a:rPr>
              <a:t>3</a:t>
            </a:r>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Improve Sales Channels &amp; Customer Engagement;</a:t>
            </a:r>
          </a:p>
          <a:p>
            <a:r>
              <a:rPr lang="en-US" sz="2800" dirty="0">
                <a:solidFill>
                  <a:schemeClr val="tx1"/>
                </a:solidFill>
                <a:latin typeface="Times New Roman" panose="02020603050405020304" pitchFamily="18" charset="0"/>
                <a:cs typeface="Times New Roman" panose="02020603050405020304" pitchFamily="18" charset="0"/>
              </a:rPr>
              <a:t>Boost High-Traffic Days (Thursday-Saturday) - Open longer, offer weekend deals.</a:t>
            </a:r>
          </a:p>
          <a:p>
            <a:r>
              <a:rPr lang="en-US" sz="2800" dirty="0">
                <a:solidFill>
                  <a:schemeClr val="tx1"/>
                </a:solidFill>
                <a:latin typeface="Times New Roman" panose="02020603050405020304" pitchFamily="18" charset="0"/>
                <a:cs typeface="Times New Roman" panose="02020603050405020304" pitchFamily="18" charset="0"/>
              </a:rPr>
              <a:t>Increase Sales on Low-Traffic Days (Monday-Tuesday) - Offer "Buy One, Get One Free" or Happy Hour discounts.</a:t>
            </a:r>
          </a:p>
          <a:p>
            <a:r>
              <a:rPr lang="en-US" sz="2800" dirty="0">
                <a:solidFill>
                  <a:schemeClr val="tx1"/>
                </a:solidFill>
                <a:latin typeface="Times New Roman" panose="02020603050405020304" pitchFamily="18" charset="0"/>
                <a:cs typeface="Times New Roman" panose="02020603050405020304" pitchFamily="18" charset="0"/>
              </a:rPr>
              <a:t>Grow Online &amp; Delivery Orders – Make ordering easier, give discounts for early orders, and offer free delivery during slow hours.</a:t>
            </a:r>
          </a:p>
          <a:p>
            <a:r>
              <a:rPr lang="en-US" sz="2800" dirty="0">
                <a:solidFill>
                  <a:schemeClr val="tx1"/>
                </a:solidFill>
                <a:latin typeface="Times New Roman" panose="02020603050405020304" pitchFamily="18" charset="0"/>
                <a:cs typeface="Times New Roman" panose="02020603050405020304" pitchFamily="18" charset="0"/>
              </a:rPr>
              <a:t>Engage Customers – Let them vote for “Pizza of the Month,” collect feedback, and reward reviews with discounts.</a:t>
            </a:r>
          </a:p>
        </p:txBody>
      </p:sp>
    </p:spTree>
    <p:extLst>
      <p:ext uri="{BB962C8B-B14F-4D97-AF65-F5344CB8AC3E}">
        <p14:creationId xmlns:p14="http://schemas.microsoft.com/office/powerpoint/2010/main" val="36220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7078CF-8287-EB0E-41F9-09359138254C}"/>
              </a:ext>
            </a:extLst>
          </p:cNvPr>
          <p:cNvSpPr>
            <a:spLocks noGrp="1"/>
          </p:cNvSpPr>
          <p:nvPr>
            <p:ph type="title"/>
          </p:nvPr>
        </p:nvSpPr>
        <p:spPr>
          <a:xfrm>
            <a:off x="356616" y="210312"/>
            <a:ext cx="11612880" cy="6492240"/>
          </a:xfrm>
        </p:spPr>
        <p:txBody>
          <a:bodyPr/>
          <a:lstStyle/>
          <a:p>
            <a:endParaRPr lang="en-US" dirty="0"/>
          </a:p>
        </p:txBody>
      </p:sp>
      <p:pic>
        <p:nvPicPr>
          <p:cNvPr id="8" name="Picture 7">
            <a:extLst>
              <a:ext uri="{FF2B5EF4-FFF2-40B4-BE49-F238E27FC236}">
                <a16:creationId xmlns:a16="http://schemas.microsoft.com/office/drawing/2014/main" id="{8BF69DB2-0B18-4163-B486-9B624E764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9184"/>
            <a:ext cx="11378184" cy="6163056"/>
          </a:xfrm>
          <a:prstGeom prst="rect">
            <a:avLst/>
          </a:prstGeom>
        </p:spPr>
      </p:pic>
    </p:spTree>
    <p:extLst>
      <p:ext uri="{BB962C8B-B14F-4D97-AF65-F5344CB8AC3E}">
        <p14:creationId xmlns:p14="http://schemas.microsoft.com/office/powerpoint/2010/main" val="403810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7F87B1-C2FC-69C5-5A07-59BF7A6BBB42}"/>
              </a:ext>
            </a:extLst>
          </p:cNvPr>
          <p:cNvSpPr>
            <a:spLocks noGrp="1"/>
          </p:cNvSpPr>
          <p:nvPr>
            <p:ph type="title"/>
          </p:nvPr>
        </p:nvSpPr>
        <p:spPr>
          <a:xfrm>
            <a:off x="384048" y="283464"/>
            <a:ext cx="11585448" cy="6409944"/>
          </a:xfrm>
        </p:spPr>
        <p:txBody>
          <a:bodyPr/>
          <a:lstStyle/>
          <a:p>
            <a:endParaRPr lang="en-US" dirty="0"/>
          </a:p>
        </p:txBody>
      </p:sp>
      <p:pic>
        <p:nvPicPr>
          <p:cNvPr id="8" name="Picture 7">
            <a:extLst>
              <a:ext uri="{FF2B5EF4-FFF2-40B4-BE49-F238E27FC236}">
                <a16:creationId xmlns:a16="http://schemas.microsoft.com/office/drawing/2014/main" id="{3EC2546B-3190-9C26-534D-E9119916F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374903"/>
            <a:ext cx="11332464" cy="6185261"/>
          </a:xfrm>
          <a:prstGeom prst="rect">
            <a:avLst/>
          </a:prstGeom>
        </p:spPr>
      </p:pic>
    </p:spTree>
    <p:extLst>
      <p:ext uri="{BB962C8B-B14F-4D97-AF65-F5344CB8AC3E}">
        <p14:creationId xmlns:p14="http://schemas.microsoft.com/office/powerpoint/2010/main" val="59890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80D8-D5A2-6B59-3D90-90D5B1EA2333}"/>
              </a:ext>
            </a:extLst>
          </p:cNvPr>
          <p:cNvSpPr>
            <a:spLocks noGrp="1"/>
          </p:cNvSpPr>
          <p:nvPr>
            <p:ph type="title"/>
          </p:nvPr>
        </p:nvSpPr>
        <p:spPr>
          <a:xfrm>
            <a:off x="1218962" y="763356"/>
            <a:ext cx="8761413" cy="706964"/>
          </a:xfrm>
        </p:spPr>
        <p:txBody>
          <a:bodyPr/>
          <a:lstStyle/>
          <a:p>
            <a:pPr algn="ctr"/>
            <a:r>
              <a:rPr lang="en-US" b="1" dirty="0">
                <a:solidFill>
                  <a:srgbClr val="92D050"/>
                </a:solidFill>
              </a:rPr>
              <a:t>KPI’s Report</a:t>
            </a:r>
          </a:p>
        </p:txBody>
      </p:sp>
      <p:sp>
        <p:nvSpPr>
          <p:cNvPr id="7" name="Content Placeholder 6">
            <a:extLst>
              <a:ext uri="{FF2B5EF4-FFF2-40B4-BE49-F238E27FC236}">
                <a16:creationId xmlns:a16="http://schemas.microsoft.com/office/drawing/2014/main" id="{17119ED1-2CE8-6EB4-85DC-075E96D94A8B}"/>
              </a:ext>
            </a:extLst>
          </p:cNvPr>
          <p:cNvSpPr>
            <a:spLocks noGrp="1"/>
          </p:cNvSpPr>
          <p:nvPr>
            <p:ph idx="1"/>
          </p:nvPr>
        </p:nvSpPr>
        <p:spPr>
          <a:xfrm>
            <a:off x="448056" y="2331720"/>
            <a:ext cx="11329416" cy="4306824"/>
          </a:xfrm>
        </p:spPr>
        <p:txBody>
          <a:bodyPr/>
          <a:lstStyle/>
          <a:p>
            <a:endParaRPr lang="en-US" dirty="0"/>
          </a:p>
          <a:p>
            <a:endParaRPr lang="en-US" dirty="0"/>
          </a:p>
          <a:p>
            <a:endParaRPr lang="en-US" dirty="0"/>
          </a:p>
          <a:p>
            <a:endParaRPr lang="en-US" dirty="0"/>
          </a:p>
          <a:p>
            <a:r>
              <a:rPr lang="en-US" dirty="0"/>
              <a:t>Total Revenue gathered is 817860.</a:t>
            </a:r>
          </a:p>
          <a:p>
            <a:r>
              <a:rPr lang="en-US" dirty="0"/>
              <a:t>Average Order Value is 38.31</a:t>
            </a:r>
          </a:p>
          <a:p>
            <a:r>
              <a:rPr lang="en-US" dirty="0"/>
              <a:t>Total Pizzas Sold are 49,574.</a:t>
            </a:r>
          </a:p>
          <a:p>
            <a:r>
              <a:rPr lang="en-US" dirty="0"/>
              <a:t>Total Orders made are 21,350.</a:t>
            </a:r>
          </a:p>
          <a:p>
            <a:r>
              <a:rPr lang="en-US" dirty="0"/>
              <a:t>Average Pizzas Per Order is 2.32.</a:t>
            </a:r>
          </a:p>
          <a:p>
            <a:endParaRPr lang="en-US" dirty="0"/>
          </a:p>
        </p:txBody>
      </p:sp>
      <p:pic>
        <p:nvPicPr>
          <p:cNvPr id="9" name="Picture 8">
            <a:extLst>
              <a:ext uri="{FF2B5EF4-FFF2-40B4-BE49-F238E27FC236}">
                <a16:creationId xmlns:a16="http://schemas.microsoft.com/office/drawing/2014/main" id="{5D793AFE-58C0-D4E5-0D8D-9DDA2D5EC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3" y="2425645"/>
            <a:ext cx="11045953" cy="1305107"/>
          </a:xfrm>
          <a:prstGeom prst="rect">
            <a:avLst/>
          </a:prstGeom>
        </p:spPr>
      </p:pic>
    </p:spTree>
    <p:extLst>
      <p:ext uri="{BB962C8B-B14F-4D97-AF65-F5344CB8AC3E}">
        <p14:creationId xmlns:p14="http://schemas.microsoft.com/office/powerpoint/2010/main" val="92999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0FF7-8150-AA8A-2A72-F59387A086AA}"/>
              </a:ext>
            </a:extLst>
          </p:cNvPr>
          <p:cNvSpPr>
            <a:spLocks noGrp="1"/>
          </p:cNvSpPr>
          <p:nvPr>
            <p:ph type="title"/>
          </p:nvPr>
        </p:nvSpPr>
        <p:spPr>
          <a:xfrm>
            <a:off x="926354" y="699348"/>
            <a:ext cx="8761413" cy="706964"/>
          </a:xfrm>
        </p:spPr>
        <p:txBody>
          <a:bodyPr/>
          <a:lstStyle/>
          <a:p>
            <a:pPr algn="ctr"/>
            <a:r>
              <a:rPr lang="en-US" b="1" dirty="0">
                <a:solidFill>
                  <a:srgbClr val="00B0F0"/>
                </a:solidFill>
              </a:rPr>
              <a:t>Daily Trend for Total Orders</a:t>
            </a:r>
          </a:p>
        </p:txBody>
      </p:sp>
      <p:sp>
        <p:nvSpPr>
          <p:cNvPr id="3" name="Content Placeholder 2">
            <a:extLst>
              <a:ext uri="{FF2B5EF4-FFF2-40B4-BE49-F238E27FC236}">
                <a16:creationId xmlns:a16="http://schemas.microsoft.com/office/drawing/2014/main" id="{5AA0286D-790A-71E7-F813-0DB0A1ABE7E4}"/>
              </a:ext>
            </a:extLst>
          </p:cNvPr>
          <p:cNvSpPr>
            <a:spLocks noGrp="1"/>
          </p:cNvSpPr>
          <p:nvPr>
            <p:ph sz="half"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D54912AF-82BA-11AA-FC3A-CA2ABC825056}"/>
              </a:ext>
            </a:extLst>
          </p:cNvPr>
          <p:cNvSpPr>
            <a:spLocks noGrp="1"/>
          </p:cNvSpPr>
          <p:nvPr>
            <p:ph sz="half" idx="2"/>
          </p:nvPr>
        </p:nvSpPr>
        <p:spPr>
          <a:xfrm>
            <a:off x="6208712" y="2359152"/>
            <a:ext cx="5468176" cy="3877056"/>
          </a:xfrm>
        </p:spPr>
        <p:txBody>
          <a:bodyPr>
            <a:normAutofit/>
          </a:bodyPr>
          <a:lstStyle/>
          <a:p>
            <a:r>
              <a:rPr lang="en-US" dirty="0"/>
              <a:t>Highest activity on Fridays.</a:t>
            </a:r>
          </a:p>
          <a:p>
            <a:r>
              <a:rPr lang="en-US" dirty="0"/>
              <a:t>Lowest demand on Sundays.</a:t>
            </a:r>
          </a:p>
          <a:p>
            <a:r>
              <a:rPr lang="en-US" dirty="0"/>
              <a:t>Orders gradually increase from Monday to Thursday.</a:t>
            </a:r>
          </a:p>
        </p:txBody>
      </p:sp>
      <p:pic>
        <p:nvPicPr>
          <p:cNvPr id="5" name="Picture 4">
            <a:extLst>
              <a:ext uri="{FF2B5EF4-FFF2-40B4-BE49-F238E27FC236}">
                <a16:creationId xmlns:a16="http://schemas.microsoft.com/office/drawing/2014/main" id="{4C66B0DF-F99B-6258-FC1F-5B385BABE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12" y="2359152"/>
            <a:ext cx="5300472" cy="3968496"/>
          </a:xfrm>
          <a:prstGeom prst="rect">
            <a:avLst/>
          </a:prstGeom>
        </p:spPr>
      </p:pic>
    </p:spTree>
    <p:extLst>
      <p:ext uri="{BB962C8B-B14F-4D97-AF65-F5344CB8AC3E}">
        <p14:creationId xmlns:p14="http://schemas.microsoft.com/office/powerpoint/2010/main" val="403309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41437D-F7AA-B6B4-7D5D-8EE5A81539C2}"/>
              </a:ext>
            </a:extLst>
          </p:cNvPr>
          <p:cNvSpPr>
            <a:spLocks noGrp="1"/>
          </p:cNvSpPr>
          <p:nvPr>
            <p:ph type="title"/>
          </p:nvPr>
        </p:nvSpPr>
        <p:spPr>
          <a:xfrm>
            <a:off x="594360" y="809076"/>
            <a:ext cx="8761413" cy="706964"/>
          </a:xfrm>
        </p:spPr>
        <p:txBody>
          <a:bodyPr/>
          <a:lstStyle/>
          <a:p>
            <a:pPr algn="ctr"/>
            <a:r>
              <a:rPr lang="en-US" b="1" dirty="0">
                <a:solidFill>
                  <a:schemeClr val="accent2"/>
                </a:solidFill>
              </a:rPr>
              <a:t>Monthly Trend for Total Orders</a:t>
            </a:r>
          </a:p>
        </p:txBody>
      </p:sp>
      <p:pic>
        <p:nvPicPr>
          <p:cNvPr id="8" name="Content Placeholder 7">
            <a:extLst>
              <a:ext uri="{FF2B5EF4-FFF2-40B4-BE49-F238E27FC236}">
                <a16:creationId xmlns:a16="http://schemas.microsoft.com/office/drawing/2014/main" id="{0EA235BA-5E0B-9189-CA8E-956A13F7DB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4360" y="2377440"/>
            <a:ext cx="5724144" cy="3968496"/>
          </a:xfrm>
        </p:spPr>
      </p:pic>
      <p:sp>
        <p:nvSpPr>
          <p:cNvPr id="6" name="Content Placeholder 5">
            <a:extLst>
              <a:ext uri="{FF2B5EF4-FFF2-40B4-BE49-F238E27FC236}">
                <a16:creationId xmlns:a16="http://schemas.microsoft.com/office/drawing/2014/main" id="{9F1CFAD6-7258-E879-25E4-6D3417604D3C}"/>
              </a:ext>
            </a:extLst>
          </p:cNvPr>
          <p:cNvSpPr>
            <a:spLocks noGrp="1"/>
          </p:cNvSpPr>
          <p:nvPr>
            <p:ph sz="half" idx="2"/>
          </p:nvPr>
        </p:nvSpPr>
        <p:spPr>
          <a:xfrm>
            <a:off x="6647688" y="2377440"/>
            <a:ext cx="5065776" cy="4297680"/>
          </a:xfrm>
        </p:spPr>
        <p:txBody>
          <a:bodyPr>
            <a:normAutofit fontScale="92500" lnSpcReduction="20000"/>
          </a:bodyPr>
          <a:lstStyle/>
          <a:p>
            <a:r>
              <a:rPr lang="en-US" dirty="0"/>
              <a:t>January starts with 1,845 orders but drops in February (1,685).</a:t>
            </a:r>
          </a:p>
          <a:p>
            <a:r>
              <a:rPr lang="en-US" dirty="0"/>
              <a:t>Highest peak in July (1,935 orders).</a:t>
            </a:r>
          </a:p>
          <a:p>
            <a:r>
              <a:rPr lang="en-US" dirty="0"/>
              <a:t>August follows closely (1,841 orders) before a sharp drop in September (1,661).</a:t>
            </a:r>
          </a:p>
          <a:p>
            <a:r>
              <a:rPr lang="en-US" dirty="0"/>
              <a:t>November rises again (1,792 orders) before December's decline (1,680).</a:t>
            </a:r>
          </a:p>
          <a:p>
            <a:r>
              <a:rPr lang="en-US" dirty="0"/>
              <a:t>Fluctuations with peaks in May, July, and November.</a:t>
            </a:r>
          </a:p>
          <a:p>
            <a:r>
              <a:rPr lang="en-US" dirty="0"/>
              <a:t>Seasonal demand affects order trends.</a:t>
            </a:r>
          </a:p>
          <a:p>
            <a:r>
              <a:rPr lang="en-US" dirty="0"/>
              <a:t>Peaks in mid-year and before the holiday season suggest strategic marketing opportunities.</a:t>
            </a:r>
          </a:p>
          <a:p>
            <a:r>
              <a:rPr lang="en-US" dirty="0"/>
              <a:t>November increase aligns with holiday shopping trends.</a:t>
            </a:r>
          </a:p>
        </p:txBody>
      </p:sp>
    </p:spTree>
    <p:extLst>
      <p:ext uri="{BB962C8B-B14F-4D97-AF65-F5344CB8AC3E}">
        <p14:creationId xmlns:p14="http://schemas.microsoft.com/office/powerpoint/2010/main" val="149496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2BFF-38F4-C676-63C8-AC1CF0BB063B}"/>
              </a:ext>
            </a:extLst>
          </p:cNvPr>
          <p:cNvSpPr>
            <a:spLocks noGrp="1"/>
          </p:cNvSpPr>
          <p:nvPr>
            <p:ph type="title"/>
          </p:nvPr>
        </p:nvSpPr>
        <p:spPr>
          <a:xfrm>
            <a:off x="1154954" y="973668"/>
            <a:ext cx="10009870" cy="706964"/>
          </a:xfrm>
        </p:spPr>
        <p:txBody>
          <a:bodyPr/>
          <a:lstStyle/>
          <a:p>
            <a:pPr algn="ctr"/>
            <a:r>
              <a:rPr lang="en-US" b="1" dirty="0">
                <a:solidFill>
                  <a:schemeClr val="bg1"/>
                </a:solidFill>
              </a:rPr>
              <a:t>Percentage of Sales by Pizza Category</a:t>
            </a:r>
          </a:p>
        </p:txBody>
      </p:sp>
      <p:pic>
        <p:nvPicPr>
          <p:cNvPr id="6" name="Content Placeholder 5">
            <a:extLst>
              <a:ext uri="{FF2B5EF4-FFF2-40B4-BE49-F238E27FC236}">
                <a16:creationId xmlns:a16="http://schemas.microsoft.com/office/drawing/2014/main" id="{5F2D6F1D-F38E-BF43-E824-B0B2207B61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1792" y="2340864"/>
            <a:ext cx="5184648" cy="3968496"/>
          </a:xfrm>
        </p:spPr>
      </p:pic>
      <p:sp>
        <p:nvSpPr>
          <p:cNvPr id="4" name="Content Placeholder 3">
            <a:extLst>
              <a:ext uri="{FF2B5EF4-FFF2-40B4-BE49-F238E27FC236}">
                <a16:creationId xmlns:a16="http://schemas.microsoft.com/office/drawing/2014/main" id="{A27A1F94-4F08-702A-2BC7-BD68C3389267}"/>
              </a:ext>
            </a:extLst>
          </p:cNvPr>
          <p:cNvSpPr>
            <a:spLocks noGrp="1"/>
          </p:cNvSpPr>
          <p:nvPr>
            <p:ph sz="half" idx="2"/>
          </p:nvPr>
        </p:nvSpPr>
        <p:spPr>
          <a:xfrm>
            <a:off x="6208712" y="2715768"/>
            <a:ext cx="5477192" cy="3776472"/>
          </a:xfrm>
        </p:spPr>
        <p:txBody>
          <a:bodyPr/>
          <a:lstStyle/>
          <a:p>
            <a:r>
              <a:rPr lang="en-US" dirty="0"/>
              <a:t>Classic category has the highest sales share at 26.91%.</a:t>
            </a:r>
          </a:p>
          <a:p>
            <a:r>
              <a:rPr lang="en-US" dirty="0"/>
              <a:t>Supreme follows closely with 25.46%.</a:t>
            </a:r>
          </a:p>
          <a:p>
            <a:r>
              <a:rPr lang="en-US" dirty="0"/>
              <a:t>Chicken contributes 23.96%.</a:t>
            </a:r>
          </a:p>
          <a:p>
            <a:r>
              <a:rPr lang="en-US" dirty="0"/>
              <a:t>Veggie has the lowest sales share at 23.68%.</a:t>
            </a:r>
          </a:p>
        </p:txBody>
      </p:sp>
    </p:spTree>
    <p:extLst>
      <p:ext uri="{BB962C8B-B14F-4D97-AF65-F5344CB8AC3E}">
        <p14:creationId xmlns:p14="http://schemas.microsoft.com/office/powerpoint/2010/main" val="344115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06BE-C507-72C4-89A9-B57DD7A4247D}"/>
              </a:ext>
            </a:extLst>
          </p:cNvPr>
          <p:cNvSpPr>
            <a:spLocks noGrp="1"/>
          </p:cNvSpPr>
          <p:nvPr>
            <p:ph type="title"/>
          </p:nvPr>
        </p:nvSpPr>
        <p:spPr>
          <a:xfrm>
            <a:off x="1154954" y="973668"/>
            <a:ext cx="9878917" cy="706964"/>
          </a:xfrm>
        </p:spPr>
        <p:txBody>
          <a:bodyPr/>
          <a:lstStyle/>
          <a:p>
            <a:pPr algn="ctr"/>
            <a:r>
              <a:rPr lang="en-US" b="1" dirty="0">
                <a:solidFill>
                  <a:schemeClr val="accent3"/>
                </a:solidFill>
              </a:rPr>
              <a:t>Percentage of Sales by Pizza Size</a:t>
            </a:r>
            <a:endParaRPr lang="en-US" dirty="0">
              <a:solidFill>
                <a:schemeClr val="accent3"/>
              </a:solidFill>
            </a:endParaRPr>
          </a:p>
        </p:txBody>
      </p:sp>
      <p:pic>
        <p:nvPicPr>
          <p:cNvPr id="6" name="Content Placeholder 5">
            <a:extLst>
              <a:ext uri="{FF2B5EF4-FFF2-40B4-BE49-F238E27FC236}">
                <a16:creationId xmlns:a16="http://schemas.microsoft.com/office/drawing/2014/main" id="{CFFC2B5F-FD0A-64BD-8222-C3B875F353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4632" y="2340864"/>
            <a:ext cx="5312664" cy="4160520"/>
          </a:xfrm>
        </p:spPr>
      </p:pic>
      <p:sp>
        <p:nvSpPr>
          <p:cNvPr id="4" name="Content Placeholder 3">
            <a:extLst>
              <a:ext uri="{FF2B5EF4-FFF2-40B4-BE49-F238E27FC236}">
                <a16:creationId xmlns:a16="http://schemas.microsoft.com/office/drawing/2014/main" id="{07D268D3-DF19-8C9D-2793-686E16F5ECC9}"/>
              </a:ext>
            </a:extLst>
          </p:cNvPr>
          <p:cNvSpPr>
            <a:spLocks noGrp="1"/>
          </p:cNvSpPr>
          <p:nvPr>
            <p:ph sz="half" idx="2"/>
          </p:nvPr>
        </p:nvSpPr>
        <p:spPr>
          <a:xfrm>
            <a:off x="6208712" y="2798064"/>
            <a:ext cx="5056696" cy="3392424"/>
          </a:xfrm>
        </p:spPr>
        <p:txBody>
          <a:bodyPr/>
          <a:lstStyle/>
          <a:p>
            <a:r>
              <a:rPr lang="en-US" dirty="0"/>
              <a:t>Large pizzas dominate sales (45.89%), followed by Medium (30.49%).</a:t>
            </a:r>
          </a:p>
          <a:p>
            <a:r>
              <a:rPr lang="en-US" dirty="0"/>
              <a:t>Regular pizzas (21.77%) have moderate sales.</a:t>
            </a:r>
          </a:p>
          <a:p>
            <a:r>
              <a:rPr lang="en-US" dirty="0"/>
              <a:t>X-Large (1.72%) &amp; XX-Large (0.12%) contribute very little to sales.</a:t>
            </a:r>
          </a:p>
        </p:txBody>
      </p:sp>
    </p:spTree>
    <p:extLst>
      <p:ext uri="{BB962C8B-B14F-4D97-AF65-F5344CB8AC3E}">
        <p14:creationId xmlns:p14="http://schemas.microsoft.com/office/powerpoint/2010/main" val="163446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AAD3-66D5-BF1E-A1F7-43C0F0986D88}"/>
              </a:ext>
            </a:extLst>
          </p:cNvPr>
          <p:cNvSpPr>
            <a:spLocks noGrp="1"/>
          </p:cNvSpPr>
          <p:nvPr>
            <p:ph type="title"/>
          </p:nvPr>
        </p:nvSpPr>
        <p:spPr/>
        <p:txBody>
          <a:bodyPr/>
          <a:lstStyle/>
          <a:p>
            <a:pPr algn="ctr"/>
            <a:r>
              <a:rPr lang="en-US" b="1" dirty="0">
                <a:solidFill>
                  <a:srgbClr val="FFFF00"/>
                </a:solidFill>
              </a:rPr>
              <a:t>Total Pizzas Sold by Category</a:t>
            </a:r>
          </a:p>
        </p:txBody>
      </p:sp>
      <p:pic>
        <p:nvPicPr>
          <p:cNvPr id="6" name="Content Placeholder 5">
            <a:extLst>
              <a:ext uri="{FF2B5EF4-FFF2-40B4-BE49-F238E27FC236}">
                <a16:creationId xmlns:a16="http://schemas.microsoft.com/office/drawing/2014/main" id="{45193980-BC80-A449-39E5-900F5990AE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1480" y="2350008"/>
            <a:ext cx="5571809" cy="4041648"/>
          </a:xfrm>
        </p:spPr>
      </p:pic>
      <p:sp>
        <p:nvSpPr>
          <p:cNvPr id="4" name="Content Placeholder 3">
            <a:extLst>
              <a:ext uri="{FF2B5EF4-FFF2-40B4-BE49-F238E27FC236}">
                <a16:creationId xmlns:a16="http://schemas.microsoft.com/office/drawing/2014/main" id="{E269A632-2D6C-E24D-34A8-D4A15ACA9E43}"/>
              </a:ext>
            </a:extLst>
          </p:cNvPr>
          <p:cNvSpPr>
            <a:spLocks noGrp="1"/>
          </p:cNvSpPr>
          <p:nvPr>
            <p:ph sz="half" idx="2"/>
          </p:nvPr>
        </p:nvSpPr>
        <p:spPr>
          <a:xfrm>
            <a:off x="6208712" y="2871216"/>
            <a:ext cx="4809808" cy="2807208"/>
          </a:xfrm>
        </p:spPr>
        <p:txBody>
          <a:bodyPr/>
          <a:lstStyle/>
          <a:p>
            <a:r>
              <a:rPr lang="en-US" dirty="0"/>
              <a:t>Classic is the best-selling pizza (14,888 units).</a:t>
            </a:r>
          </a:p>
          <a:p>
            <a:r>
              <a:rPr lang="en-US" dirty="0"/>
              <a:t>Supreme (11,987) &amp; Veggie (11,649) have nearly similar sales.</a:t>
            </a:r>
          </a:p>
          <a:p>
            <a:r>
              <a:rPr lang="en-US" dirty="0"/>
              <a:t>Chicken (11,050) has the lowest sales.</a:t>
            </a:r>
          </a:p>
        </p:txBody>
      </p:sp>
    </p:spTree>
    <p:extLst>
      <p:ext uri="{BB962C8B-B14F-4D97-AF65-F5344CB8AC3E}">
        <p14:creationId xmlns:p14="http://schemas.microsoft.com/office/powerpoint/2010/main" val="3110098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167</TotalTime>
  <Words>768</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 Boardroom</vt:lpstr>
      <vt:lpstr> Pizza Sales Report for Business Growth </vt:lpstr>
      <vt:lpstr>PowerPoint Presentation</vt:lpstr>
      <vt:lpstr>PowerPoint Presentation</vt:lpstr>
      <vt:lpstr>KPI’s Report</vt:lpstr>
      <vt:lpstr>Daily Trend for Total Orders</vt:lpstr>
      <vt:lpstr>Monthly Trend for Total Orders</vt:lpstr>
      <vt:lpstr>Percentage of Sales by Pizza Category</vt:lpstr>
      <vt:lpstr>Percentage of Sales by Pizza Size</vt:lpstr>
      <vt:lpstr>Total Pizzas Sold by Category</vt:lpstr>
      <vt:lpstr>5 Top &amp; Bottom Pizza by Revenue</vt:lpstr>
      <vt:lpstr>5 Top &amp; Bottom Pizza by Total Quantity</vt:lpstr>
      <vt:lpstr>5 Top &amp; Bottom Pizza by Total Orders</vt:lpstr>
      <vt:lpstr>Recommendations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Mwendwa</dc:creator>
  <cp:lastModifiedBy>John Mwendwa</cp:lastModifiedBy>
  <cp:revision>4</cp:revision>
  <dcterms:created xsi:type="dcterms:W3CDTF">2025-03-26T15:03:40Z</dcterms:created>
  <dcterms:modified xsi:type="dcterms:W3CDTF">2025-03-27T12:49:14Z</dcterms:modified>
</cp:coreProperties>
</file>