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659" r:id="rId2"/>
    <p:sldMasterId id="2147483698" r:id="rId3"/>
    <p:sldMasterId id="2147483707" r:id="rId4"/>
  </p:sldMasterIdLst>
  <p:notesMasterIdLst>
    <p:notesMasterId r:id="rId31"/>
  </p:notesMasterIdLst>
  <p:sldIdLst>
    <p:sldId id="293" r:id="rId5"/>
    <p:sldId id="326" r:id="rId6"/>
    <p:sldId id="315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8" r:id="rId15"/>
    <p:sldId id="336" r:id="rId16"/>
    <p:sldId id="335" r:id="rId17"/>
    <p:sldId id="337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7" r:id="rId26"/>
    <p:sldId id="346" r:id="rId27"/>
    <p:sldId id="349" r:id="rId28"/>
    <p:sldId id="350" r:id="rId29"/>
    <p:sldId id="348" r:id="rId30"/>
  </p:sldIdLst>
  <p:sldSz cx="12192000" cy="685800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609585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121917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828754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2438339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3047924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3657509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4267093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4876678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My Project" id="{09FD824D-4543-49CD-9DBB-1B41335F9F8D}">
          <p14:sldIdLst>
            <p14:sldId id="293"/>
            <p14:sldId id="326"/>
            <p14:sldId id="315"/>
            <p14:sldId id="328"/>
            <p14:sldId id="329"/>
            <p14:sldId id="330"/>
            <p14:sldId id="331"/>
            <p14:sldId id="332"/>
            <p14:sldId id="333"/>
            <p14:sldId id="334"/>
            <p14:sldId id="338"/>
            <p14:sldId id="336"/>
            <p14:sldId id="335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6"/>
            <p14:sldId id="349"/>
            <p14:sldId id="350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4" autoAdjust="0"/>
    <p:restoredTop sz="96623" autoAdjust="0"/>
  </p:normalViewPr>
  <p:slideViewPr>
    <p:cSldViewPr snapToGrid="0">
      <p:cViewPr varScale="1">
        <p:scale>
          <a:sx n="83" d="100"/>
          <a:sy n="83" d="100"/>
        </p:scale>
        <p:origin x="95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4/5/2022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31334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4011084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19685-E6C2-6F47-86C1-DB0E76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1217293"/>
            <a:ext cx="6477000" cy="49549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of point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84838"/>
            <a:ext cx="10972800" cy="944628"/>
          </a:xfrm>
        </p:spPr>
        <p:txBody>
          <a:bodyPr anchor="ctr"/>
          <a:lstStyle>
            <a:lvl1pPr algn="ctr">
              <a:lnSpc>
                <a:spcPct val="75000"/>
              </a:lnSpc>
              <a:defRPr/>
            </a:lvl1pPr>
          </a:lstStyle>
          <a:p>
            <a:r>
              <a:rPr lang="en-US" dirty="0"/>
              <a:t>Add proof point or impact statement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F6C46-15F3-B545-AF53-4A5BABBDC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6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7632"/>
            <a:ext cx="10972800" cy="466344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32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454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6290" y="3487783"/>
            <a:ext cx="2910053" cy="213105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86290" y="1456509"/>
            <a:ext cx="2910053" cy="18028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55849A2-94BA-1643-87B8-69D3986EC4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20DFFD-E348-3041-AC32-740571E04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7632"/>
            <a:ext cx="10972800" cy="466344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32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77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7632"/>
            <a:ext cx="5384800" cy="466344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4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27632"/>
            <a:ext cx="5384800" cy="466344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4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D8D29A-A45B-BE44-BF92-8A753DAB6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4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29791"/>
            <a:ext cx="10363200" cy="1470660"/>
          </a:xfrm>
        </p:spPr>
        <p:txBody>
          <a:bodyPr anchor="b">
            <a:noAutofit/>
          </a:bodyPr>
          <a:lstStyle>
            <a:lvl1pPr algn="ctr">
              <a:lnSpc>
                <a:spcPct val="70000"/>
              </a:lnSpc>
              <a:defRPr sz="66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9476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5A06-FCAE-1C40-A8D3-0BBD310709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52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of point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84838"/>
            <a:ext cx="10972800" cy="944628"/>
          </a:xfrm>
        </p:spPr>
        <p:txBody>
          <a:bodyPr anchor="ctr"/>
          <a:lstStyle>
            <a:lvl1pPr algn="ctr">
              <a:lnSpc>
                <a:spcPct val="75000"/>
              </a:lnSpc>
              <a:defRPr/>
            </a:lvl1pPr>
          </a:lstStyle>
          <a:p>
            <a:r>
              <a:rPr lang="en-US" dirty="0"/>
              <a:t>Add proof point or impact statement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F6C46-15F3-B545-AF53-4A5BABBDC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5029200"/>
            <a:ext cx="10363200" cy="107949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bg1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6C502-F7A2-B649-93D3-6F8B2B3B63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2360156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4011084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19685-E6C2-6F47-86C1-DB0E76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1217293"/>
            <a:ext cx="6477000" cy="49549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14847B-4A03-4144-94DF-94EE79EBA9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65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98B1BA-5842-E04F-95E0-0200320A35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99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4434" y="1651561"/>
            <a:ext cx="6342017" cy="1941615"/>
          </a:xfrm>
        </p:spPr>
        <p:txBody>
          <a:bodyPr>
            <a:noAutofit/>
          </a:bodyPr>
          <a:lstStyle>
            <a:lvl1pPr algn="l">
              <a:lnSpc>
                <a:spcPct val="70000"/>
              </a:lnSpc>
              <a:defRPr sz="6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434" y="3947161"/>
            <a:ext cx="5908766" cy="16110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02A37-CAA7-E74F-AF21-5A0BECEDB0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68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6290" y="3487783"/>
            <a:ext cx="2910053" cy="213105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86290" y="1456509"/>
            <a:ext cx="2910053" cy="18028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55849A2-94BA-1643-87B8-69D3986EC4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20DFFD-E348-3041-AC32-740571E04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87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2985648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2985648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0D07C0-2DEA-6D45-A637-A9A2D193F6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6BDF-1148-C346-B5FD-EFA96FEA2A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63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423DBBA-DD7D-2547-BAF6-F4F71C9DA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FA54-62B2-B048-B49A-5A39921224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image">
    <p:bg>
      <p:bgPr>
        <a:gradFill>
          <a:gsLst>
            <a:gs pos="0">
              <a:schemeClr val="bg2"/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982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9203-ADE1-364F-B985-1A88DDCDD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Systems Week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CF06E-8B6D-AB4E-B4E9-FEB2BAB02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6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98E-2FE4-4881-8301-53A57B22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C93184-24E7-4625-B977-8A1CFBB9C25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" y="1630351"/>
            <a:ext cx="10972800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0351"/>
            <a:ext cx="5384800" cy="46634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400"/>
            </a:lvl2pPr>
            <a:lvl3pPr>
              <a:defRPr sz="32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30351"/>
            <a:ext cx="5384800" cy="46634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400"/>
            </a:lvl2pPr>
            <a:lvl3pPr>
              <a:defRPr sz="2667"/>
            </a:lvl3pPr>
            <a:lvl4pPr>
              <a:defRPr sz="28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29791"/>
            <a:ext cx="10363200" cy="1470660"/>
          </a:xfrm>
        </p:spPr>
        <p:txBody>
          <a:bodyPr anchor="b">
            <a:noAutofit/>
          </a:bodyPr>
          <a:lstStyle>
            <a:lvl1pPr algn="ctr">
              <a:lnSpc>
                <a:spcPct val="70000"/>
              </a:lnSpc>
              <a:defRPr sz="6600" b="1" i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2509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of point -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91371"/>
            <a:ext cx="10972800" cy="944628"/>
          </a:xfrm>
        </p:spPr>
        <p:txBody>
          <a:bodyPr anchor="ctr"/>
          <a:lstStyle>
            <a:lvl1pPr algn="ctr">
              <a:lnSpc>
                <a:spcPct val="75000"/>
              </a:lnSpc>
              <a:defRPr/>
            </a:lvl1pPr>
          </a:lstStyle>
          <a:p>
            <a:r>
              <a:rPr lang="en-US" dirty="0"/>
              <a:t>Add proof point or impact statement here</a:t>
            </a:r>
          </a:p>
        </p:txBody>
      </p:sp>
    </p:spTree>
    <p:extLst>
      <p:ext uri="{BB962C8B-B14F-4D97-AF65-F5344CB8AC3E}">
        <p14:creationId xmlns:p14="http://schemas.microsoft.com/office/powerpoint/2010/main" val="8170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5029200"/>
            <a:ext cx="10363200" cy="107949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60400" y="1600200"/>
            <a:ext cx="10515600" cy="23368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EC574B-B3F8-5B46-BA1E-ACBB7E5D35B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181600"/>
            <a:ext cx="2222927" cy="10917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793E7E-FA0B-4EBF-9065-C6CA24C6F95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01" y="0"/>
            <a:ext cx="12168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696" r:id="rId3"/>
    <p:sldLayoutId id="2147483718" r:id="rId4"/>
  </p:sldLayoutIdLst>
  <p:hf sldNum="0" hdr="0" ftr="0" dt="0"/>
  <p:txStyles>
    <p:titleStyle>
      <a:lvl1pPr algn="l" defTabSz="1219170" rtl="0" eaLnBrk="1" latinLnBrk="0" hangingPunct="1">
        <a:lnSpc>
          <a:spcPts val="5333"/>
        </a:lnSpc>
        <a:spcBef>
          <a:spcPct val="0"/>
        </a:spcBef>
        <a:buNone/>
        <a:defRPr sz="6400" b="1" i="0" kern="800" cap="all" normalizeH="0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Font typeface="Arial"/>
        <a:buNone/>
        <a:defRPr sz="1867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0B74C3-EE13-4DE4-9D78-9E065A3A2963}"/>
              </a:ext>
            </a:extLst>
          </p:cNvPr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6126" y="-19050"/>
            <a:ext cx="12233526" cy="64674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1627632"/>
            <a:ext cx="1097280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  <a:p>
            <a:pPr lvl="1"/>
            <a:r>
              <a:rPr lang="en-US" dirty="0"/>
              <a:t>Second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622FF1EC-339C-B449-8595-EA92A0E66C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E0FE08A-E6A4-4382-AAA1-9B172998D19D}"/>
              </a:ext>
            </a:extLst>
          </p:cNvPr>
          <p:cNvSpPr txBox="1"/>
          <p:nvPr userDrawn="1"/>
        </p:nvSpPr>
        <p:spPr>
          <a:xfrm>
            <a:off x="155448" y="182880"/>
            <a:ext cx="411480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ACS54500 Spring 2022 Project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142E30-4BFB-41E7-9537-151BFFD599E8}"/>
              </a:ext>
            </a:extLst>
          </p:cNvPr>
          <p:cNvSpPr txBox="1"/>
          <p:nvPr userDrawn="1"/>
        </p:nvSpPr>
        <p:spPr>
          <a:xfrm>
            <a:off x="11612880" y="6556248"/>
            <a:ext cx="365760" cy="1554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B0732933-4F4D-4369-82EF-2BBF00E8B26C}" type="slidenum">
              <a:rPr lang="en-US" sz="1100" smtClean="0"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63" r:id="rId2"/>
    <p:sldLayoutId id="2147483660" r:id="rId3"/>
    <p:sldLayoutId id="2147483697" r:id="rId4"/>
    <p:sldLayoutId id="2147483662" r:id="rId5"/>
    <p:sldLayoutId id="2147483667" r:id="rId6"/>
    <p:sldLayoutId id="2147483668" r:id="rId7"/>
    <p:sldLayoutId id="2147483720" r:id="rId8"/>
    <p:sldLayoutId id="2147483721" r:id="rId9"/>
    <p:sldLayoutId id="2147483722" r:id="rId10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500" b="1" i="0" kern="1200" spc="-200" baseline="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274320" indent="-27432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274320" algn="l"/>
        </a:tabLst>
        <a:defRPr sz="36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34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32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4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ADFC9-EF72-3C4C-94E0-BD6A16B6B268}"/>
              </a:ext>
            </a:extLst>
          </p:cNvPr>
          <p:cNvSpPr/>
          <p:nvPr userDrawn="1"/>
        </p:nvSpPr>
        <p:spPr>
          <a:xfrm>
            <a:off x="0" y="545555"/>
            <a:ext cx="12192000" cy="58879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AF64FD7B-8EC9-492A-A8BB-C9CB3855A72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6127" y="-25398"/>
            <a:ext cx="12237697" cy="64719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12648"/>
            <a:ext cx="10972800" cy="94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1627632"/>
            <a:ext cx="1097280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  <a:p>
            <a:pPr lvl="1"/>
            <a:r>
              <a:rPr lang="en-US" dirty="0"/>
              <a:t>Second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80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Embedded Systems Week 1</a:t>
            </a:r>
            <a:endParaRPr lang="en-US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2E876CA2-84A4-CA4B-B6B6-45A80C02F25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F49718DE-9E1B-498E-A6BB-361C1EA7D109}"/>
              </a:ext>
            </a:extLst>
          </p:cNvPr>
          <p:cNvSpPr txBox="1"/>
          <p:nvPr userDrawn="1"/>
        </p:nvSpPr>
        <p:spPr>
          <a:xfrm>
            <a:off x="11612880" y="6556248"/>
            <a:ext cx="365760" cy="1554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B0732933-4F4D-4369-82EF-2BBF00E8B26C}" type="slidenum">
              <a:rPr lang="en-US" sz="1100" smtClean="0"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004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2" r:id="rId2"/>
    <p:sldLayoutId id="2147483699" r:id="rId3"/>
    <p:sldLayoutId id="2147483705" r:id="rId4"/>
    <p:sldLayoutId id="2147483701" r:id="rId5"/>
    <p:sldLayoutId id="2147483703" r:id="rId6"/>
    <p:sldLayoutId id="2147483704" r:id="rId7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500" b="1" i="0" kern="1200" spc="-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274320" indent="-27432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274320" algn="l"/>
        </a:tabLst>
        <a:defRPr sz="3600" kern="1200" spc="-50" baseline="0">
          <a:solidFill>
            <a:schemeClr val="bg1"/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3400" kern="1200" spc="-50" baseline="0">
          <a:solidFill>
            <a:schemeClr val="bg1"/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3200" kern="1200" spc="-50" baseline="0">
          <a:solidFill>
            <a:schemeClr val="bg1"/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400" kern="1200" spc="-50" baseline="0">
          <a:solidFill>
            <a:schemeClr val="bg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ADFC9-EF72-3C4C-94E0-BD6A16B6B268}"/>
              </a:ext>
            </a:extLst>
          </p:cNvPr>
          <p:cNvSpPr/>
          <p:nvPr userDrawn="1"/>
        </p:nvSpPr>
        <p:spPr>
          <a:xfrm>
            <a:off x="-1" y="526273"/>
            <a:ext cx="3984171" cy="59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100" y="1219326"/>
            <a:ext cx="3061063" cy="1066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05100" y="2455718"/>
            <a:ext cx="3061063" cy="339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08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Embedded Systems Week 1</a:t>
            </a:r>
            <a:endParaRPr lang="en-US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2E876CA2-84A4-CA4B-B6B6-45A80C02F2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9B9ECCA-1598-A248-873A-639362B39F50}"/>
              </a:ext>
            </a:extLst>
          </p:cNvPr>
          <p:cNvCxnSpPr/>
          <p:nvPr userDrawn="1"/>
        </p:nvCxnSpPr>
        <p:spPr>
          <a:xfrm>
            <a:off x="-16126" y="526274"/>
            <a:ext cx="12208126" cy="0"/>
          </a:xfrm>
          <a:prstGeom prst="line">
            <a:avLst/>
          </a:prstGeom>
          <a:ln>
            <a:solidFill>
              <a:srgbClr val="79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FE8943-F235-4C58-8BC4-FC0B8B7BB16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6126" y="-14286"/>
            <a:ext cx="12233526" cy="6486302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3BEEB40-E9CB-4858-8459-0270A3C0592D}"/>
              </a:ext>
            </a:extLst>
          </p:cNvPr>
          <p:cNvSpPr txBox="1"/>
          <p:nvPr userDrawn="1"/>
        </p:nvSpPr>
        <p:spPr>
          <a:xfrm>
            <a:off x="11612880" y="6556248"/>
            <a:ext cx="365760" cy="1554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B0732933-4F4D-4369-82EF-2BBF00E8B26C}" type="slidenum">
              <a:rPr lang="en-US" sz="1100" smtClean="0"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87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2" r:id="rId3"/>
    <p:sldLayoutId id="2147483714" r:id="rId4"/>
  </p:sldLayoutIdLst>
  <p:hf sldNum="0" hdr="0" ftr="0" dt="0"/>
  <p:txStyles>
    <p:titleStyle>
      <a:lvl1pPr algn="l" defTabSz="609585" rtl="0" eaLnBrk="1" latinLnBrk="0" hangingPunct="1">
        <a:lnSpc>
          <a:spcPct val="70000"/>
        </a:lnSpc>
        <a:spcBef>
          <a:spcPct val="0"/>
        </a:spcBef>
        <a:buNone/>
        <a:defRPr sz="3200" b="1" i="0" kern="1200" cap="all" spc="-200" baseline="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None/>
        <a:tabLst>
          <a:tab pos="274320" algn="l"/>
        </a:tabLst>
        <a:defRPr sz="2800" kern="1200" spc="-50" baseline="0">
          <a:solidFill>
            <a:schemeClr val="tx1"/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088604-F0BE-4BE9-8BC4-E1EAB540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 of Trust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4F37BA-A7A9-4085-B3A9-8329FF23233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April 2022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BCC73E-F81F-48A4-8383-2A3A8D3D43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Chawin</a:t>
            </a:r>
            <a:r>
              <a:rPr lang="en-US" dirty="0"/>
              <a:t> </a:t>
            </a:r>
            <a:r>
              <a:rPr lang="en-US" dirty="0" err="1"/>
              <a:t>Metah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1DD354-F84C-4B8C-9502-D71E246FC4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Computer Science Department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4A4C2E-0DE2-49A1-9256-476C256C9D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decentralized blockchain-based authentication system for IoT</a:t>
            </a:r>
          </a:p>
        </p:txBody>
      </p:sp>
    </p:spTree>
    <p:extLst>
      <p:ext uri="{BB962C8B-B14F-4D97-AF65-F5344CB8AC3E}">
        <p14:creationId xmlns:p14="http://schemas.microsoft.com/office/powerpoint/2010/main" val="283315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406E7-D3C0-458F-82D0-6547FFB2A52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291604" y="1630363"/>
            <a:ext cx="5608791" cy="4664075"/>
          </a:xfrm>
        </p:spPr>
      </p:pic>
    </p:spTree>
    <p:extLst>
      <p:ext uri="{BB962C8B-B14F-4D97-AF65-F5344CB8AC3E}">
        <p14:creationId xmlns:p14="http://schemas.microsoft.com/office/powerpoint/2010/main" val="10034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532F2-525F-4056-A11C-D6FE4D6B322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Unlimited device</a:t>
            </a:r>
          </a:p>
          <a:p>
            <a:pPr>
              <a:spcAft>
                <a:spcPts val="3000"/>
              </a:spcAft>
            </a:pPr>
            <a:r>
              <a:rPr lang="en-US" dirty="0"/>
              <a:t>Master can create only one bubble</a:t>
            </a:r>
          </a:p>
          <a:p>
            <a:pPr>
              <a:spcAft>
                <a:spcPts val="3000"/>
              </a:spcAft>
            </a:pPr>
            <a:r>
              <a:rPr lang="en-US" dirty="0"/>
              <a:t>If the Master is out of service, it does not affect the system apart from adding new devices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 phase: Ticket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9BDB3-44EC-4FD5-9A63-79E011DD7F6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Light weight certificate of 64 bytes</a:t>
            </a:r>
          </a:p>
          <a:p>
            <a:r>
              <a:rPr lang="en-US" dirty="0"/>
              <a:t>Utilize SHA-3 hash function</a:t>
            </a:r>
          </a:p>
          <a:p>
            <a:r>
              <a:rPr lang="en-US" dirty="0"/>
              <a:t>Signed using Master’s private key (ECDSA)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56AC99-0036-4B25-A15A-8179CC85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66" y="3429000"/>
            <a:ext cx="6953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 phase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470C0B-C107-42A1-AB8A-F9975516668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777969" y="1630363"/>
            <a:ext cx="4636062" cy="4664075"/>
          </a:xfrm>
        </p:spPr>
      </p:pic>
    </p:spTree>
    <p:extLst>
      <p:ext uri="{BB962C8B-B14F-4D97-AF65-F5344CB8AC3E}">
        <p14:creationId xmlns:p14="http://schemas.microsoft.com/office/powerpoint/2010/main" val="351033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 phase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7B9CC-9667-4CBC-9C1A-35CFC93B8F4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362031" y="1630363"/>
            <a:ext cx="5467937" cy="4664075"/>
          </a:xfrm>
        </p:spPr>
      </p:pic>
    </p:spTree>
    <p:extLst>
      <p:ext uri="{BB962C8B-B14F-4D97-AF65-F5344CB8AC3E}">
        <p14:creationId xmlns:p14="http://schemas.microsoft.com/office/powerpoint/2010/main" val="422029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 phase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73C1AD-5C94-4198-8170-EC31B50EBB69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267200"/>
          </a:xfrm>
        </p:spPr>
      </p:pic>
    </p:spTree>
    <p:extLst>
      <p:ext uri="{BB962C8B-B14F-4D97-AF65-F5344CB8AC3E}">
        <p14:creationId xmlns:p14="http://schemas.microsoft.com/office/powerpoint/2010/main" val="120096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creation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A6179-9664-46D8-B75C-4962008F518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660775" y="1630363"/>
            <a:ext cx="4870450" cy="4664075"/>
          </a:xfrm>
        </p:spPr>
      </p:pic>
    </p:spTree>
    <p:extLst>
      <p:ext uri="{BB962C8B-B14F-4D97-AF65-F5344CB8AC3E}">
        <p14:creationId xmlns:p14="http://schemas.microsoft.com/office/powerpoint/2010/main" val="202484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7EFC0C-1E8F-4625-85FA-6D927D4DBAF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1471994" y="1630363"/>
            <a:ext cx="9248011" cy="4664075"/>
          </a:xfrm>
        </p:spPr>
      </p:pic>
    </p:spTree>
    <p:extLst>
      <p:ext uri="{BB962C8B-B14F-4D97-AF65-F5344CB8AC3E}">
        <p14:creationId xmlns:p14="http://schemas.microsoft.com/office/powerpoint/2010/main" val="248726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association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FF736-F7B5-4052-AE7F-0D06A027018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561177" y="1630363"/>
            <a:ext cx="5069646" cy="4664075"/>
          </a:xfrm>
        </p:spPr>
      </p:pic>
    </p:spTree>
    <p:extLst>
      <p:ext uri="{BB962C8B-B14F-4D97-AF65-F5344CB8AC3E}">
        <p14:creationId xmlns:p14="http://schemas.microsoft.com/office/powerpoint/2010/main" val="98258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BBTrust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9682D0-575A-44FA-B659-CE23710B92D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2014537" y="1791277"/>
            <a:ext cx="8162925" cy="3695700"/>
          </a:xfrm>
        </p:spPr>
      </p:pic>
    </p:spTree>
    <p:extLst>
      <p:ext uri="{BB962C8B-B14F-4D97-AF65-F5344CB8AC3E}">
        <p14:creationId xmlns:p14="http://schemas.microsoft.com/office/powerpoint/2010/main" val="36613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AFBD56-2785-42FD-A5C8-808CCFA6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156C8-CB9F-4AC1-902B-FDFD35496B2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" y="1764145"/>
            <a:ext cx="10972800" cy="4529646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 and research problem</a:t>
            </a:r>
          </a:p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 applied and main contributions</a:t>
            </a:r>
          </a:p>
          <a:p>
            <a:pPr>
              <a:spcAft>
                <a:spcPts val="3000"/>
              </a:spcAft>
            </a:pPr>
            <a:r>
              <a:rPr lang="en-US" i="0" dirty="0">
                <a:effectLst/>
              </a:rPr>
              <a:t>Difficulties of the re-implementation</a:t>
            </a:r>
          </a:p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learning experience from the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2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i="0">
                <a:effectLst/>
              </a:rPr>
              <a:t>Communications within a bubble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8363D2-5E0C-4883-8E1E-2720C6ACE0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3999" y="1627632"/>
            <a:ext cx="9144001" cy="4663440"/>
          </a:xfrm>
          <a:noFill/>
        </p:spPr>
      </p:pic>
    </p:spTree>
    <p:extLst>
      <p:ext uri="{BB962C8B-B14F-4D97-AF65-F5344CB8AC3E}">
        <p14:creationId xmlns:p14="http://schemas.microsoft.com/office/powerpoint/2010/main" val="285999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i="0" dirty="0">
                <a:effectLst/>
              </a:rPr>
              <a:t>Smart Contract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1A32E-F62B-4CF7-8955-A4D2627781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47925" y="1749425"/>
            <a:ext cx="7296150" cy="4419600"/>
          </a:xfrm>
        </p:spPr>
      </p:pic>
    </p:spTree>
    <p:extLst>
      <p:ext uri="{BB962C8B-B14F-4D97-AF65-F5344CB8AC3E}">
        <p14:creationId xmlns:p14="http://schemas.microsoft.com/office/powerpoint/2010/main" val="312947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i="0" dirty="0">
                <a:effectLst/>
              </a:rPr>
              <a:t>Evaluation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1862-C4BF-4188-B89C-1E4DED256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C++ on Qt framework</a:t>
            </a:r>
          </a:p>
          <a:p>
            <a:r>
              <a:rPr lang="en-US" dirty="0"/>
              <a:t>A smart contract using Solidity language</a:t>
            </a:r>
          </a:p>
          <a:p>
            <a:r>
              <a:rPr lang="en-US" dirty="0"/>
              <a:t>JSON Remote Procedure Call (RPC)</a:t>
            </a:r>
          </a:p>
          <a:p>
            <a:r>
              <a:rPr lang="en-US" dirty="0"/>
              <a:t>Ethereum client </a:t>
            </a:r>
            <a:r>
              <a:rPr lang="en-US" dirty="0" err="1"/>
              <a:t>TestRPC</a:t>
            </a:r>
            <a:r>
              <a:rPr lang="en-US" dirty="0"/>
              <a:t> (Ganache)</a:t>
            </a:r>
          </a:p>
        </p:txBody>
      </p:sp>
    </p:spTree>
    <p:extLst>
      <p:ext uri="{BB962C8B-B14F-4D97-AF65-F5344CB8AC3E}">
        <p14:creationId xmlns:p14="http://schemas.microsoft.com/office/powerpoint/2010/main" val="143936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i="0" dirty="0">
                <a:effectLst/>
              </a:rPr>
              <a:t>Other results by the Author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8A11A7-6E26-40BA-B8BE-94BD08B3AD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2047" y="1627188"/>
            <a:ext cx="9047905" cy="4664075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6426A2-DE20-465F-8F4D-CC64F41ACB61}"/>
              </a:ext>
            </a:extLst>
          </p:cNvPr>
          <p:cNvCxnSpPr>
            <a:cxnSpLocks/>
          </p:cNvCxnSpPr>
          <p:nvPr/>
        </p:nvCxnSpPr>
        <p:spPr>
          <a:xfrm flipV="1">
            <a:off x="4036291" y="1911927"/>
            <a:ext cx="0" cy="3205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3D9AB-1287-48D0-BD0B-F483794BC9B8}"/>
              </a:ext>
            </a:extLst>
          </p:cNvPr>
          <p:cNvCxnSpPr>
            <a:cxnSpLocks/>
          </p:cNvCxnSpPr>
          <p:nvPr/>
        </p:nvCxnSpPr>
        <p:spPr>
          <a:xfrm flipV="1">
            <a:off x="9014691" y="1911930"/>
            <a:ext cx="0" cy="3205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9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 fontScale="90000"/>
          </a:bodyPr>
          <a:lstStyle/>
          <a:p>
            <a:pPr>
              <a:spcAft>
                <a:spcPts val="3000"/>
              </a:spcAft>
            </a:pPr>
            <a:r>
              <a:rPr lang="en-US" i="0" dirty="0">
                <a:effectLst/>
              </a:rPr>
              <a:t>Difficulties of the re-implementation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4D85E-90E8-44EC-9077-8EDB68F09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Outdated software and libraries</a:t>
            </a:r>
          </a:p>
          <a:p>
            <a:pPr>
              <a:spcAft>
                <a:spcPts val="3000"/>
              </a:spcAft>
            </a:pPr>
            <a:r>
              <a:rPr lang="en-US" dirty="0"/>
              <a:t>Software compatibility</a:t>
            </a:r>
          </a:p>
          <a:p>
            <a:pPr>
              <a:spcAft>
                <a:spcPts val="3000"/>
              </a:spcAft>
            </a:pPr>
            <a:r>
              <a:rPr lang="en-US" dirty="0"/>
              <a:t>New learning curve</a:t>
            </a:r>
          </a:p>
          <a:p>
            <a:pPr>
              <a:spcAft>
                <a:spcPts val="3000"/>
              </a:spcAft>
            </a:pPr>
            <a:r>
              <a:rPr lang="en-US" dirty="0"/>
              <a:t>Limited resources</a:t>
            </a:r>
          </a:p>
        </p:txBody>
      </p:sp>
    </p:spTree>
    <p:extLst>
      <p:ext uri="{BB962C8B-B14F-4D97-AF65-F5344CB8AC3E}">
        <p14:creationId xmlns:p14="http://schemas.microsoft.com/office/powerpoint/2010/main" val="268449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i="0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4D85E-90E8-44EC-9077-8EDB68F09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Concept of Blockchain</a:t>
            </a:r>
          </a:p>
          <a:p>
            <a:pPr>
              <a:spcAft>
                <a:spcPts val="3000"/>
              </a:spcAft>
            </a:pPr>
            <a:r>
              <a:rPr lang="en-US" dirty="0"/>
              <a:t>Decentralized Blockchain on IoT</a:t>
            </a:r>
          </a:p>
          <a:p>
            <a:pPr>
              <a:spcAft>
                <a:spcPts val="3000"/>
              </a:spcAft>
            </a:pPr>
            <a:r>
              <a:rPr lang="en-US" dirty="0"/>
              <a:t>New software and libraries </a:t>
            </a:r>
          </a:p>
        </p:txBody>
      </p:sp>
    </p:spTree>
    <p:extLst>
      <p:ext uri="{BB962C8B-B14F-4D97-AF65-F5344CB8AC3E}">
        <p14:creationId xmlns:p14="http://schemas.microsoft.com/office/powerpoint/2010/main" val="226663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i="0" dirty="0">
                <a:effectLst/>
              </a:rPr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A89BDD-F3BA-44F3-A79E-92868DCB6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https://github.com/MohamedTaharHAMMI/BubblesOfTrust-BBTrust-</a:t>
            </a:r>
          </a:p>
          <a:p>
            <a:r>
              <a:rPr lang="en-US" dirty="0"/>
              <a:t>https://www.youtube.com/watch?v=XE13QGR1czE</a:t>
            </a:r>
          </a:p>
          <a:p>
            <a:r>
              <a:rPr lang="en-US" dirty="0"/>
              <a:t>https://github.com/trufflesuite/ganache-cli-archive</a:t>
            </a:r>
          </a:p>
          <a:p>
            <a:r>
              <a:rPr lang="en-US" dirty="0"/>
              <a:t>https://bitbucket.org/devonit/qjsonrpc/src/master/</a:t>
            </a:r>
          </a:p>
          <a:p>
            <a:r>
              <a:rPr lang="en-US" dirty="0"/>
              <a:t>https://github.com/kmackay/micro-ecc</a:t>
            </a:r>
          </a:p>
          <a:p>
            <a:r>
              <a:rPr lang="en-US" dirty="0"/>
              <a:t>https://github.com/rhash/RHash/blob/master/librhash/sha3.c</a:t>
            </a:r>
          </a:p>
        </p:txBody>
      </p:sp>
    </p:spTree>
    <p:extLst>
      <p:ext uri="{BB962C8B-B14F-4D97-AF65-F5344CB8AC3E}">
        <p14:creationId xmlns:p14="http://schemas.microsoft.com/office/powerpoint/2010/main" val="1102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/>
              <a:t>Author</a:t>
            </a:r>
          </a:p>
          <a:p>
            <a:pPr lvl="1">
              <a:spcAft>
                <a:spcPts val="3000"/>
              </a:spcAft>
            </a:pPr>
            <a:r>
              <a:rPr lang="en-US" dirty="0"/>
              <a:t>Mohamed Tahar </a:t>
            </a:r>
            <a:r>
              <a:rPr lang="en-US" dirty="0" err="1"/>
              <a:t>Hammi</a:t>
            </a:r>
            <a:endParaRPr lang="en-US" dirty="0"/>
          </a:p>
          <a:p>
            <a:pPr lvl="1">
              <a:spcAft>
                <a:spcPts val="3000"/>
              </a:spcAft>
            </a:pPr>
            <a:r>
              <a:rPr lang="fr-FR" dirty="0"/>
              <a:t>LTCI, Télécom ParisTech, Université Paris-Saclay, Paris, France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Background: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 communication system for IoT</a:t>
            </a:r>
          </a:p>
          <a:p>
            <a:pPr lvl="1"/>
            <a:r>
              <a:rPr lang="en-US" dirty="0"/>
              <a:t>Bubbles of Trust – virtual zone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Ethereum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Decentralized system</a:t>
            </a:r>
          </a:p>
          <a:p>
            <a:pPr lvl="1"/>
            <a:r>
              <a:rPr lang="en-US" dirty="0"/>
              <a:t>Secure, high efficiency, low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7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639"/>
            <a:ext cx="10972800" cy="944628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i="0">
                <a:effectLst/>
              </a:rPr>
              <a:t>Research Problem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01024B-573E-4B92-90D1-0511B8E4761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09600" y="2125835"/>
            <a:ext cx="10972800" cy="3099815"/>
          </a:xfrm>
          <a:noFill/>
        </p:spPr>
      </p:pic>
    </p:spTree>
    <p:extLst>
      <p:ext uri="{BB962C8B-B14F-4D97-AF65-F5344CB8AC3E}">
        <p14:creationId xmlns:p14="http://schemas.microsoft.com/office/powerpoint/2010/main" val="28400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960FF-45BD-43DE-A6A1-3C8064D91FC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2071688" y="2013589"/>
            <a:ext cx="7210858" cy="3466606"/>
          </a:xfrm>
        </p:spPr>
      </p:pic>
    </p:spTree>
    <p:extLst>
      <p:ext uri="{BB962C8B-B14F-4D97-AF65-F5344CB8AC3E}">
        <p14:creationId xmlns:p14="http://schemas.microsoft.com/office/powerpoint/2010/main" val="281383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F2AA-F4FC-4557-B50C-2868F247490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Header</a:t>
            </a:r>
          </a:p>
          <a:p>
            <a:pPr lvl="1">
              <a:spcAft>
                <a:spcPts val="3000"/>
              </a:spcAft>
            </a:pPr>
            <a:r>
              <a:rPr lang="en-US" dirty="0"/>
              <a:t>Timestamp</a:t>
            </a:r>
          </a:p>
          <a:p>
            <a:pPr lvl="1">
              <a:spcAft>
                <a:spcPts val="3000"/>
              </a:spcAft>
            </a:pPr>
            <a:r>
              <a:rPr lang="en-US" dirty="0"/>
              <a:t>Hash value of the transactions</a:t>
            </a:r>
          </a:p>
          <a:p>
            <a:pPr lvl="1">
              <a:spcAft>
                <a:spcPts val="3000"/>
              </a:spcAft>
            </a:pPr>
            <a:r>
              <a:rPr lang="en-US" dirty="0"/>
              <a:t>Hash value of the pervious block</a:t>
            </a:r>
          </a:p>
          <a:p>
            <a:pPr>
              <a:spcAft>
                <a:spcPts val="3000"/>
              </a:spcAft>
            </a:pPr>
            <a:r>
              <a:rPr lang="en-US" dirty="0"/>
              <a:t>Transactions/facts</a:t>
            </a:r>
          </a:p>
        </p:txBody>
      </p:sp>
    </p:spTree>
    <p:extLst>
      <p:ext uri="{BB962C8B-B14F-4D97-AF65-F5344CB8AC3E}">
        <p14:creationId xmlns:p14="http://schemas.microsoft.com/office/powerpoint/2010/main" val="327168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/>
              <a:t>The transaction is grouped</a:t>
            </a:r>
          </a:p>
          <a:p>
            <a:pPr>
              <a:spcAft>
                <a:spcPts val="3000"/>
              </a:spcAft>
            </a:pPr>
            <a:r>
              <a:rPr lang="en-US" dirty="0"/>
              <a:t>Miners verify the transactions</a:t>
            </a:r>
          </a:p>
          <a:p>
            <a:pPr>
              <a:spcAft>
                <a:spcPts val="3000"/>
              </a:spcAft>
            </a:pPr>
            <a:r>
              <a:rPr lang="en-US" dirty="0"/>
              <a:t>Miners validate the added block</a:t>
            </a:r>
          </a:p>
          <a:p>
            <a:pPr lvl="1">
              <a:spcAft>
                <a:spcPts val="3000"/>
              </a:spcAft>
            </a:pPr>
            <a:r>
              <a:rPr lang="en-US" dirty="0"/>
              <a:t>A reward is given to the miner</a:t>
            </a:r>
          </a:p>
          <a:p>
            <a:pPr lvl="1">
              <a:spcAft>
                <a:spcPts val="3000"/>
              </a:spcAft>
            </a:pPr>
            <a:r>
              <a:rPr lang="en-US" dirty="0"/>
              <a:t>A validated block is added to the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0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public blockchain platform</a:t>
            </a:r>
          </a:p>
          <a:p>
            <a:pPr lvl="1"/>
            <a:r>
              <a:rPr lang="en-US" dirty="0"/>
              <a:t>Ether (ETH)</a:t>
            </a:r>
          </a:p>
          <a:p>
            <a:pPr lvl="1"/>
            <a:r>
              <a:rPr lang="en-US" dirty="0"/>
              <a:t>Smart contracts</a:t>
            </a:r>
          </a:p>
          <a:p>
            <a:pPr lvl="1"/>
            <a:r>
              <a:rPr lang="en-US" dirty="0"/>
              <a:t>Ethereum Virtual Machine (EVM)</a:t>
            </a:r>
          </a:p>
          <a:p>
            <a:r>
              <a:rPr lang="en-US" dirty="0"/>
              <a:t>Approximate validation time 13.5 seconds</a:t>
            </a:r>
          </a:p>
          <a:p>
            <a:r>
              <a:rPr lang="en-US" dirty="0"/>
              <a:t>Miners will receive a reward and transactional fees “Gas”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28652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Basic Black and Gol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Basic Dark backgroun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6-9 Thirds Pictures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6884</TotalTime>
  <Words>379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16-9 Cover</vt:lpstr>
      <vt:lpstr>16-9 Basic Black and Gold</vt:lpstr>
      <vt:lpstr>16-9 Basic Dark background</vt:lpstr>
      <vt:lpstr>16-9 Thirds Pictures</vt:lpstr>
      <vt:lpstr>Bubbles of Trust</vt:lpstr>
      <vt:lpstr>Outline</vt:lpstr>
      <vt:lpstr>Background</vt:lpstr>
      <vt:lpstr>Background: The system</vt:lpstr>
      <vt:lpstr>Research Problem</vt:lpstr>
      <vt:lpstr>Blockchain</vt:lpstr>
      <vt:lpstr>Blockchain (Cont.)</vt:lpstr>
      <vt:lpstr>Blockchain: Steps</vt:lpstr>
      <vt:lpstr>Ethereum</vt:lpstr>
      <vt:lpstr>Security requirements</vt:lpstr>
      <vt:lpstr>About the system</vt:lpstr>
      <vt:lpstr>Initialization phase: Ticket</vt:lpstr>
      <vt:lpstr>Initialization phase</vt:lpstr>
      <vt:lpstr>Initialization phase (Cont.)</vt:lpstr>
      <vt:lpstr>Initialization phase (Cont.)</vt:lpstr>
      <vt:lpstr>Group creation</vt:lpstr>
      <vt:lpstr>Communications</vt:lpstr>
      <vt:lpstr>Group association</vt:lpstr>
      <vt:lpstr>BBTrust environment</vt:lpstr>
      <vt:lpstr>Communications within a bubble</vt:lpstr>
      <vt:lpstr>Smart Contract</vt:lpstr>
      <vt:lpstr>Evaluation framework</vt:lpstr>
      <vt:lpstr>Other results by the Author</vt:lpstr>
      <vt:lpstr>Difficulties of the re-implementation</vt:lpstr>
      <vt:lpstr>Experiences</vt:lpstr>
      <vt:lpstr>Sources</vt:lpstr>
    </vt:vector>
  </TitlesOfParts>
  <Manager/>
  <Company>Purdue University Fort Wayne</Company>
  <LinksUpToDate>false</LinksUpToDate>
  <SharedDoc>false</SharedDoc>
  <HyperlinkBase>pfw.edu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Jamee Urrea</dc:creator>
  <cp:keywords/>
  <dc:description/>
  <cp:lastModifiedBy>ASUSGL552VX</cp:lastModifiedBy>
  <cp:revision>498</cp:revision>
  <cp:lastPrinted>2011-01-24T02:49:42Z</cp:lastPrinted>
  <dcterms:created xsi:type="dcterms:W3CDTF">2011-06-30T15:04:08Z</dcterms:created>
  <dcterms:modified xsi:type="dcterms:W3CDTF">2022-04-06T15:29:18Z</dcterms:modified>
  <cp:category/>
</cp:coreProperties>
</file>