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56" r:id="rId2"/>
    <p:sldId id="257" r:id="rId3"/>
    <p:sldId id="260" r:id="rId4"/>
    <p:sldId id="261" r:id="rId5"/>
    <p:sldId id="262" r:id="rId6"/>
    <p:sldId id="263" r:id="rId7"/>
    <p:sldId id="264" r:id="rId8"/>
    <p:sldId id="258" r:id="rId9"/>
    <p:sldId id="259" r:id="rId10"/>
    <p:sldId id="265" r:id="rId11"/>
    <p:sldId id="266" r:id="rId12"/>
    <p:sldId id="267" r:id="rId13"/>
    <p:sldId id="268" r:id="rId14"/>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127E1-7800-42A9-A2CE-A0DB7E9C5E5E}" v="1209" dt="2023-06-26T17:44:23.274"/>
    <p1510:client id="{6DCFA5A3-1DD4-4C75-BD7C-D6CB83167A96}" v="48" dt="2023-06-13T20:15:12.044"/>
    <p1510:client id="{E9B2190C-BD57-1532-F028-7715ACEB38FF}" v="102" dt="2023-06-28T13:19:28.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93" d="100"/>
          <a:sy n="93" d="100"/>
        </p:scale>
        <p:origin x="1104"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F48E0B0B-B232-4939-AB01-41D61349773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C7A32B28-3BE0-43C5-908E-8FFB4B68C0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5857BA-F4AF-4FDB-9BD7-33CC67AEAE19}" type="datetimeFigureOut">
              <a:rPr lang="it-IT" smtClean="0"/>
              <a:t>28/06/2023</a:t>
            </a:fld>
            <a:endParaRPr lang="it-IT"/>
          </a:p>
        </p:txBody>
      </p:sp>
      <p:sp>
        <p:nvSpPr>
          <p:cNvPr id="4" name="Segnaposto piè di pagina 3">
            <a:extLst>
              <a:ext uri="{FF2B5EF4-FFF2-40B4-BE49-F238E27FC236}">
                <a16:creationId xmlns:a16="http://schemas.microsoft.com/office/drawing/2014/main" id="{14BCFD60-E6F2-4135-971A-BDF50209AC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EF1741B2-45EB-4EA1-9B8F-CAC840FCE7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2371EC-7126-4B85-B35B-273BE539895F}" type="slidenum">
              <a:rPr lang="it-IT" smtClean="0"/>
              <a:t>‹N›</a:t>
            </a:fld>
            <a:endParaRPr lang="it-IT"/>
          </a:p>
        </p:txBody>
      </p:sp>
    </p:spTree>
    <p:extLst>
      <p:ext uri="{BB962C8B-B14F-4D97-AF65-F5344CB8AC3E}">
        <p14:creationId xmlns:p14="http://schemas.microsoft.com/office/powerpoint/2010/main" val="6655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C0C39-E717-4206-B48F-03024D75E04C}" type="datetimeFigureOut">
              <a:rPr lang="it-IT" noProof="0" smtClean="0"/>
              <a:t>28/06/2023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lo stile del titolo</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D1223-1307-400F-935F-0A02C086EAEB}" type="slidenum">
              <a:rPr lang="it-IT" noProof="0" smtClean="0"/>
              <a:t>‹N›</a:t>
            </a:fld>
            <a:endParaRPr lang="it-IT" noProof="0"/>
          </a:p>
        </p:txBody>
      </p:sp>
    </p:spTree>
    <p:extLst>
      <p:ext uri="{BB962C8B-B14F-4D97-AF65-F5344CB8AC3E}">
        <p14:creationId xmlns:p14="http://schemas.microsoft.com/office/powerpoint/2010/main" val="29308577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AED1223-1307-400F-935F-0A02C086EAEB}" type="slidenum">
              <a:rPr lang="it-IT" smtClean="0"/>
              <a:t>1</a:t>
            </a:fld>
            <a:endParaRPr lang="it-IT"/>
          </a:p>
        </p:txBody>
      </p:sp>
    </p:spTree>
    <p:extLst>
      <p:ext uri="{BB962C8B-B14F-4D97-AF65-F5344CB8AC3E}">
        <p14:creationId xmlns:p14="http://schemas.microsoft.com/office/powerpoint/2010/main" val="2545103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Immagin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uppo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ttangolo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igura a mano libera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igura a mano libera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ttangolo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igura a mano libera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igura a mano libera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igura a mano libera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igura a mano libera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igura a mano libera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igura a mano libera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igura a mano libera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igura a mano libera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igura a mano libera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igura a mano libera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igura a mano libera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igura a mano libera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igura a mano libera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igura a mano libera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igura a mano libera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igura a mano libera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igura a mano libera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igura a mano libera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igura a mano libera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igura a mano libera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igura a mano libera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igura a mano libera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igura a mano libera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igura a mano libera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ttangolo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igura a mano libera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igura a mano libera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igura a mano libera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igura a mano libera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igura a mano libera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igura a mano libera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igura a mano libera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igura a mano libera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igura a mano libera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igura a mano libera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igura a mano libera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ttangolo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igura a mano libera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igura a mano libera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igura a mano libera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igura a mano libera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igura a mano libera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igura a mano libera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igura a mano libera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igura a mano libera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igura a mano libera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igura a mano libera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igura a mano libera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igura a mano libera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igura a mano libera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o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it-IT" noProof="0"/>
              <a:t>Fare clic per modificare lo stile del titolo dello schema</a:t>
            </a:r>
          </a:p>
        </p:txBody>
      </p:sp>
      <p:sp>
        <p:nvSpPr>
          <p:cNvPr id="3" name="Sottotitolo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077511" y="5410201"/>
            <a:ext cx="2743200" cy="365125"/>
          </a:xfrm>
        </p:spPr>
        <p:txBody>
          <a:bodyPr rtlCol="0"/>
          <a:lstStyle/>
          <a:p>
            <a:pPr rtl="0"/>
            <a:fld id="{1C643BD2-0FF5-4D4F-A02E-7B8F55F6B93A}" type="datetime1">
              <a:rPr lang="it-IT" noProof="0" smtClean="0"/>
              <a:t>28/06/2023</a:t>
            </a:fld>
            <a:endParaRPr lang="it-IT" noProof="0"/>
          </a:p>
        </p:txBody>
      </p:sp>
      <p:sp>
        <p:nvSpPr>
          <p:cNvPr id="5" name="Segnaposto piè di pagina 4"/>
          <p:cNvSpPr>
            <a:spLocks noGrp="1"/>
          </p:cNvSpPr>
          <p:nvPr>
            <p:ph type="ftr" sz="quarter" idx="11"/>
          </p:nvPr>
        </p:nvSpPr>
        <p:spPr>
          <a:xfrm>
            <a:off x="1876424" y="5410201"/>
            <a:ext cx="5124886" cy="365125"/>
          </a:xfrm>
        </p:spPr>
        <p:txBody>
          <a:bodyPr rtlCol="0"/>
          <a:lstStyle/>
          <a:p>
            <a:pPr rtl="0"/>
            <a:endParaRPr lang="it-IT" noProof="0"/>
          </a:p>
        </p:txBody>
      </p:sp>
      <p:sp>
        <p:nvSpPr>
          <p:cNvPr id="6" name="Segnaposto numero diapositiva 5"/>
          <p:cNvSpPr>
            <a:spLocks noGrp="1"/>
          </p:cNvSpPr>
          <p:nvPr>
            <p:ph type="sldNum" sz="quarter" idx="12"/>
          </p:nvPr>
        </p:nvSpPr>
        <p:spPr>
          <a:xfrm>
            <a:off x="9896911" y="5410199"/>
            <a:ext cx="771089" cy="365125"/>
          </a:xfrm>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0" y="4304664"/>
            <a:ext cx="9912355" cy="819355"/>
          </a:xfrm>
        </p:spPr>
        <p:txBody>
          <a:bodyPr rtlCol="0" anchor="b">
            <a:normAutofit/>
          </a:bodyPr>
          <a:lstStyle>
            <a:lvl1pPr>
              <a:defRPr sz="3200"/>
            </a:lvl1pPr>
          </a:lstStyle>
          <a:p>
            <a:pPr rtl="0"/>
            <a:r>
              <a:rPr lang="it-IT" noProof="0"/>
              <a:t>Fare clic per modificare lo stile del titolo</a:t>
            </a:r>
          </a:p>
        </p:txBody>
      </p:sp>
      <p:sp>
        <p:nvSpPr>
          <p:cNvPr id="3" name="Segnaposto immagine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it-IT" noProof="0"/>
              <a:t>Fare clic sull'icona per inserire un'immagine</a:t>
            </a:r>
          </a:p>
        </p:txBody>
      </p:sp>
      <p:sp>
        <p:nvSpPr>
          <p:cNvPr id="4" name="Segnaposto testo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7BDB2C96-31DB-42CA-B735-888F8442C060}" type="datetime1">
              <a:rPr lang="it-IT" noProof="0" smtClean="0"/>
              <a:t>28/06/2023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56" y="609600"/>
            <a:ext cx="9905955" cy="3429000"/>
          </a:xfrm>
        </p:spPr>
        <p:txBody>
          <a:bodyPr rtlCol="0" anchor="ctr">
            <a:normAutofit/>
          </a:bodyPr>
          <a:lstStyle>
            <a:lvl1pPr>
              <a:defRPr sz="3600"/>
            </a:lvl1pPr>
          </a:lstStyle>
          <a:p>
            <a:pPr rtl="0"/>
            <a:r>
              <a:rPr lang="it-IT" noProof="0"/>
              <a:t>Fare clic per modificare lo stile del titolo</a:t>
            </a:r>
          </a:p>
        </p:txBody>
      </p:sp>
      <p:sp>
        <p:nvSpPr>
          <p:cNvPr id="4" name="Segnaposto testo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63AC5DE3-7A01-4B71-B097-42797CE89B2D}" type="datetime1">
              <a:rPr lang="it-IT" noProof="0" smtClean="0"/>
              <a:t>28/06/2023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446212" y="609599"/>
            <a:ext cx="9302752" cy="2748429"/>
          </a:xfrm>
        </p:spPr>
        <p:txBody>
          <a:bodyPr rtlCol="0" anchor="ctr">
            <a:normAutofit/>
          </a:bodyPr>
          <a:lstStyle>
            <a:lvl1pPr>
              <a:defRPr sz="3600"/>
            </a:lvl1pPr>
          </a:lstStyle>
          <a:p>
            <a:pPr rtl="0"/>
            <a:r>
              <a:rPr lang="it-IT" noProof="0"/>
              <a:t>Fare clic per modificare lo stile del titolo</a:t>
            </a:r>
          </a:p>
        </p:txBody>
      </p:sp>
      <p:sp>
        <p:nvSpPr>
          <p:cNvPr id="12" name="Segnaposto testo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4" name="Segnaposto testo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A8D57629-2414-43DF-8237-25F1839CB631}" type="datetime1">
              <a:rPr lang="it-IT" noProof="0" smtClean="0"/>
              <a:t>28/06/2023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
        <p:nvSpPr>
          <p:cNvPr id="60" name="Casella di tes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61" name="Casella di tes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ome scheda">
    <p:spTree>
      <p:nvGrpSpPr>
        <p:cNvPr id="1" name=""/>
        <p:cNvGrpSpPr/>
        <p:nvPr/>
      </p:nvGrpSpPr>
      <p:grpSpPr>
        <a:xfrm>
          <a:off x="0" y="0"/>
          <a:ext cx="0" cy="0"/>
          <a:chOff x="0" y="0"/>
          <a:chExt cx="0" cy="0"/>
        </a:xfrm>
      </p:grpSpPr>
      <p:sp>
        <p:nvSpPr>
          <p:cNvPr id="2" name="Titolo 1"/>
          <p:cNvSpPr>
            <a:spLocks noGrp="1"/>
          </p:cNvSpPr>
          <p:nvPr>
            <p:ph type="title"/>
          </p:nvPr>
        </p:nvSpPr>
        <p:spPr>
          <a:xfrm>
            <a:off x="1141410" y="2134041"/>
            <a:ext cx="9906001" cy="2511835"/>
          </a:xfrm>
        </p:spPr>
        <p:txBody>
          <a:bodyPr rtlCol="0" anchor="b">
            <a:normAutofit/>
          </a:bodyPr>
          <a:lstStyle>
            <a:lvl1pPr>
              <a:defRPr sz="3600"/>
            </a:lvl1pPr>
          </a:lstStyle>
          <a:p>
            <a:pPr rtl="0"/>
            <a:r>
              <a:rPr lang="it-IT" noProof="0"/>
              <a:t>Fare clic per modificare lo stile del titolo</a:t>
            </a:r>
          </a:p>
        </p:txBody>
      </p:sp>
      <p:sp>
        <p:nvSpPr>
          <p:cNvPr id="4" name="Segnaposto testo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E907D892-18C1-426B-8E91-57D4ECC7B2E5}" type="datetime1">
              <a:rPr lang="it-IT" noProof="0" smtClean="0"/>
              <a:t>28/06/2023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olo 1"/>
          <p:cNvSpPr>
            <a:spLocks noGrp="1"/>
          </p:cNvSpPr>
          <p:nvPr>
            <p:ph type="title"/>
          </p:nvPr>
        </p:nvSpPr>
        <p:spPr>
          <a:xfrm>
            <a:off x="1141413" y="609600"/>
            <a:ext cx="9905998" cy="1905000"/>
          </a:xfrm>
        </p:spPr>
        <p:txBody>
          <a:bodyPr rtlCol="0"/>
          <a:lstStyle/>
          <a:p>
            <a:pPr rtl="0"/>
            <a:r>
              <a:rPr lang="it-IT" noProof="0"/>
              <a:t>Fare clic per modificare lo stile del titolo</a:t>
            </a:r>
          </a:p>
        </p:txBody>
      </p:sp>
      <p:sp>
        <p:nvSpPr>
          <p:cNvPr id="7" name="Segnaposto testo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8" name="Segnaposto testo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9" name="Segnaposto testo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testo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11" name="Segnaposto testo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testo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3" name="Segnaposto data 2"/>
          <p:cNvSpPr>
            <a:spLocks noGrp="1"/>
          </p:cNvSpPr>
          <p:nvPr>
            <p:ph type="dt" sz="half" idx="10"/>
          </p:nvPr>
        </p:nvSpPr>
        <p:spPr/>
        <p:txBody>
          <a:bodyPr rtlCol="0"/>
          <a:lstStyle/>
          <a:p>
            <a:pPr rtl="0"/>
            <a:fld id="{E6F3975A-1E10-4491-8C70-639F2F2A236C}" type="datetime1">
              <a:rPr lang="it-IT" noProof="0" smtClean="0"/>
              <a:t>28/06/2023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magine colonna 3">
    <p:spTree>
      <p:nvGrpSpPr>
        <p:cNvPr id="1" name=""/>
        <p:cNvGrpSpPr/>
        <p:nvPr/>
      </p:nvGrpSpPr>
      <p:grpSpPr>
        <a:xfrm>
          <a:off x="0" y="0"/>
          <a:ext cx="0" cy="0"/>
          <a:chOff x="0" y="0"/>
          <a:chExt cx="0" cy="0"/>
        </a:xfrm>
      </p:grpSpPr>
      <p:sp>
        <p:nvSpPr>
          <p:cNvPr id="30" name="Titolo 1"/>
          <p:cNvSpPr>
            <a:spLocks noGrp="1"/>
          </p:cNvSpPr>
          <p:nvPr>
            <p:ph type="title"/>
          </p:nvPr>
        </p:nvSpPr>
        <p:spPr>
          <a:xfrm>
            <a:off x="1141411" y="609600"/>
            <a:ext cx="9905999" cy="1905000"/>
          </a:xfrm>
        </p:spPr>
        <p:txBody>
          <a:bodyPr rtlCol="0"/>
          <a:lstStyle/>
          <a:p>
            <a:pPr rtl="0"/>
            <a:r>
              <a:rPr lang="it-IT" noProof="0"/>
              <a:t>Fare clic per modificare lo stile del titolo</a:t>
            </a:r>
          </a:p>
        </p:txBody>
      </p:sp>
      <p:sp>
        <p:nvSpPr>
          <p:cNvPr id="19" name="Segnaposto testo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0" name="Segnaposto immagine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1" name="Segnaposto testo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22" name="Segnaposto testo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3" name="Segnaposto immagine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4" name="Segnaposto testo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25" name="Segnaposto testo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6" name="Segnaposto immagine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7" name="Segnaposto testo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3" name="Segnaposto data 2"/>
          <p:cNvSpPr>
            <a:spLocks noGrp="1"/>
          </p:cNvSpPr>
          <p:nvPr>
            <p:ph type="dt" sz="half" idx="10"/>
          </p:nvPr>
        </p:nvSpPr>
        <p:spPr/>
        <p:txBody>
          <a:bodyPr rtlCol="0"/>
          <a:lstStyle/>
          <a:p>
            <a:pPr rtl="0"/>
            <a:fld id="{655978AF-2AAC-45F8-B4E8-BD080C5AE218}" type="datetime1">
              <a:rPr lang="it-IT" noProof="0" smtClean="0"/>
              <a:t>28/06/2023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A00213E8-22E0-4CAA-B4A5-4C5A65A6E563}" type="datetime1">
              <a:rPr lang="it-IT" noProof="0" smtClean="0"/>
              <a:t>28/06/2023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042400" y="609599"/>
            <a:ext cx="2005011" cy="5181601"/>
          </a:xfrm>
        </p:spPr>
        <p:txBody>
          <a:bodyPr vert="eaVert"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a:xfrm>
            <a:off x="1141410" y="609599"/>
            <a:ext cx="7748590" cy="5181601"/>
          </a:xfrm>
        </p:spPr>
        <p:txBody>
          <a:bodyPr vert="eaVert"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4F953396-9004-4A95-948F-DB5075DA2AC2}" type="datetime1">
              <a:rPr lang="it-IT" noProof="0" smtClean="0"/>
              <a:t>28/06/2023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contenuto 2"/>
          <p:cNvSpPr>
            <a:spLocks noGrp="1"/>
          </p:cNvSpPr>
          <p:nvPr>
            <p:ph idx="1" hasCustomPrompt="1"/>
          </p:nvPr>
        </p:nvSpPr>
        <p:spPr/>
        <p:txBody>
          <a:bodyPr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146E65AB-92F5-4983-8174-D2B2E74CD341}" type="datetime1">
              <a:rPr lang="it-IT" noProof="0" smtClean="0"/>
              <a:t>28/06/2023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141411" y="1419226"/>
            <a:ext cx="9906000" cy="2852737"/>
          </a:xfrm>
        </p:spPr>
        <p:txBody>
          <a:bodyPr rtlCol="0" anchor="b">
            <a:normAutofit/>
          </a:bodyPr>
          <a:lstStyle>
            <a:lvl1pPr>
              <a:defRPr sz="3600"/>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BDD99849-EBEA-4C92-B61C-4AB17C743731}" type="datetime1">
              <a:rPr lang="it-IT" noProof="0" smtClean="0"/>
              <a:t>28/06/2023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contenuto 2"/>
          <p:cNvSpPr>
            <a:spLocks noGrp="1"/>
          </p:cNvSpPr>
          <p:nvPr>
            <p:ph sz="half" idx="1" hasCustomPrompt="1"/>
          </p:nvPr>
        </p:nvSpPr>
        <p:spPr>
          <a:xfrm>
            <a:off x="1141410" y="2249486"/>
            <a:ext cx="4878389" cy="3541714"/>
          </a:xfrm>
        </p:spPr>
        <p:txBody>
          <a:bodyPr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6172200" y="2249486"/>
            <a:ext cx="4875211" cy="3541714"/>
          </a:xfrm>
        </p:spPr>
        <p:txBody>
          <a:bodyPr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6AB888AF-CA50-4E35-B7D8-9B94D32E80F5}" type="datetime1">
              <a:rPr lang="it-IT" noProof="0" smtClean="0"/>
              <a:t>28/06/2023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141411" y="619126"/>
            <a:ext cx="9906000" cy="1477961"/>
          </a:xfrm>
        </p:spPr>
        <p:txBody>
          <a:bodyPr rtlCol="0"/>
          <a:lstStyle/>
          <a:p>
            <a:pPr rtl="0"/>
            <a:r>
              <a:rPr lang="it-IT" noProof="0"/>
              <a:t>Fare clic per modificare lo stile del titolo</a:t>
            </a:r>
          </a:p>
        </p:txBody>
      </p:sp>
      <p:sp>
        <p:nvSpPr>
          <p:cNvPr id="3" name="Segnaposto testo 2"/>
          <p:cNvSpPr>
            <a:spLocks noGrp="1"/>
          </p:cNvSpPr>
          <p:nvPr>
            <p:ph type="body" idx="1" hasCustomPrompt="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1141410" y="3073397"/>
            <a:ext cx="4878391" cy="2717801"/>
          </a:xfrm>
        </p:spPr>
        <p:txBody>
          <a:bodyPr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p:cNvSpPr>
            <a:spLocks noGrp="1"/>
          </p:cNvSpPr>
          <p:nvPr>
            <p:ph sz="quarter" idx="4" hasCustomPrompt="1"/>
          </p:nvPr>
        </p:nvSpPr>
        <p:spPr>
          <a:xfrm>
            <a:off x="6172200" y="3073397"/>
            <a:ext cx="4875210" cy="2717801"/>
          </a:xfrm>
        </p:spPr>
        <p:txBody>
          <a:bodyPr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666996B5-87C7-422E-83A8-2A30A42CE6B5}" type="datetime1">
              <a:rPr lang="it-IT" noProof="0" smtClean="0"/>
              <a:t>28/06/2023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data 2"/>
          <p:cNvSpPr>
            <a:spLocks noGrp="1"/>
          </p:cNvSpPr>
          <p:nvPr>
            <p:ph type="dt" sz="half" idx="10"/>
          </p:nvPr>
        </p:nvSpPr>
        <p:spPr/>
        <p:txBody>
          <a:bodyPr rtlCol="0"/>
          <a:lstStyle/>
          <a:p>
            <a:pPr rtl="0"/>
            <a:fld id="{6E20A04D-C6B1-464E-A9D6-9B6756A0049A}" type="datetime1">
              <a:rPr lang="it-IT" noProof="0" smtClean="0"/>
              <a:t>28/06/2023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05A4C22A-DE1A-451D-93AE-EA558C0F4942}" type="datetime1">
              <a:rPr lang="it-IT" noProof="0" smtClean="0"/>
              <a:t>28/06/2023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6705" y="609601"/>
            <a:ext cx="3856037" cy="1639884"/>
          </a:xfrm>
        </p:spPr>
        <p:txBody>
          <a:bodyPr rtlCol="0" anchor="b"/>
          <a:lstStyle>
            <a:lvl1pPr>
              <a:defRPr sz="3200"/>
            </a:lvl1pPr>
          </a:lstStyle>
          <a:p>
            <a:pPr rtl="0"/>
            <a:r>
              <a:rPr lang="it-IT" noProof="0"/>
              <a:t>Fare clic per modificare lo stile del titolo</a:t>
            </a:r>
          </a:p>
        </p:txBody>
      </p:sp>
      <p:sp>
        <p:nvSpPr>
          <p:cNvPr id="3" name="Segnaposto contenuto 2"/>
          <p:cNvSpPr>
            <a:spLocks noGrp="1"/>
          </p:cNvSpPr>
          <p:nvPr>
            <p:ph idx="1" hasCustomPrompt="1"/>
          </p:nvPr>
        </p:nvSpPr>
        <p:spPr>
          <a:xfrm>
            <a:off x="5156200" y="592666"/>
            <a:ext cx="5891209" cy="5198534"/>
          </a:xfrm>
        </p:spPr>
        <p:txBody>
          <a:bodyPr rtlCol="0" anchor="ct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3C1B4CC0-02D2-4A1D-8A93-18C863BC4CD3}" type="datetime1">
              <a:rPr lang="it-IT" noProof="0" smtClean="0"/>
              <a:t>28/06/2023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609600"/>
            <a:ext cx="5934508" cy="1639886"/>
          </a:xfrm>
        </p:spPr>
        <p:txBody>
          <a:bodyPr rtlCol="0" anchor="b"/>
          <a:lstStyle>
            <a:lvl1pPr>
              <a:defRPr sz="3200"/>
            </a:lvl1pPr>
          </a:lstStyle>
          <a:p>
            <a:pPr rtl="0"/>
            <a:r>
              <a:rPr lang="it-IT" noProof="0"/>
              <a:t>Fare clic per modificare lo stile del titolo</a:t>
            </a:r>
          </a:p>
        </p:txBody>
      </p:sp>
      <p:sp>
        <p:nvSpPr>
          <p:cNvPr id="3" name="Segnaposto immagine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1296209C-E3CA-4BD4-9EB9-5055B35BD855}" type="datetime1">
              <a:rPr lang="it-IT" noProof="0" smtClean="0"/>
              <a:t>28/06/2023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magin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uppo 7"/>
          <p:cNvGrpSpPr/>
          <p:nvPr/>
        </p:nvGrpSpPr>
        <p:grpSpPr>
          <a:xfrm>
            <a:off x="-14288" y="0"/>
            <a:ext cx="12053888" cy="6858001"/>
            <a:chOff x="-14288" y="0"/>
            <a:chExt cx="12053888" cy="6858001"/>
          </a:xfrm>
        </p:grpSpPr>
        <p:grpSp>
          <p:nvGrpSpPr>
            <p:cNvPr id="9" name="Gruppo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ttangolo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igura a mano libera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igura a mano libera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igura a mano libera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igura a mano libera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igura a mano libera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igura a mano libera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igura a mano libera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igura a mano libera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igura a mano libera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igura a mano libera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igura a mano libera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igura a mano libera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igura a mano libera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igura a mano libera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ttangolo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igura a mano libera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igura a mano libera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igura a mano libera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igura a mano libera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igura a mano libera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igura a mano libera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igura a mano libera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igura a mano libera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igura a mano libera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igura a mano libera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uppo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igura a mano libera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igura a mano libera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igura a mano libera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igura a mano libera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igura a mano libera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igura a mano libera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igura a mano libera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igura a mano libera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igura a mano libera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ttangolo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Segnaposto tito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it-IT" noProof="0"/>
          </a:p>
        </p:txBody>
      </p:sp>
      <p:sp>
        <p:nvSpPr>
          <p:cNvPr id="3" name="Segnaposto tes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D4E36D17-AA2F-4AF1-BF53-7374B6B48AA3}" type="datetime1">
              <a:rPr lang="it-IT" noProof="0" smtClean="0"/>
              <a:t>28/06/2023</a:t>
            </a:fld>
            <a:endParaRPr lang="it-IT" noProof="0" dirty="0"/>
          </a:p>
        </p:txBody>
      </p:sp>
      <p:sp>
        <p:nvSpPr>
          <p:cNvPr id="5" name="Segnaposto piè di pa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it-IT" noProof="0"/>
          </a:p>
        </p:txBody>
      </p:sp>
      <p:sp>
        <p:nvSpPr>
          <p:cNvPr id="6" name="Segnaposto numero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it-IT" noProof="0" smtClean="0"/>
              <a:pPr/>
              <a:t>‹N›</a:t>
            </a:fld>
            <a:endParaRPr lang="it-IT"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876424" y="1122363"/>
            <a:ext cx="8791575" cy="978619"/>
          </a:xfrm>
        </p:spPr>
        <p:txBody>
          <a:bodyPr rtlCol="0">
            <a:normAutofit/>
          </a:bodyPr>
          <a:lstStyle/>
          <a:p>
            <a:pPr algn="ctr" rtl="0"/>
            <a:r>
              <a:rPr lang="it-IT" sz="6000" dirty="0"/>
              <a:t>METALPHOENIX</a:t>
            </a:r>
            <a:endParaRPr lang="it-IT" sz="6000"/>
          </a:p>
        </p:txBody>
      </p:sp>
      <p:sp>
        <p:nvSpPr>
          <p:cNvPr id="3" name="Sottotitolo 2"/>
          <p:cNvSpPr>
            <a:spLocks noGrp="1"/>
          </p:cNvSpPr>
          <p:nvPr>
            <p:ph type="subTitle" idx="1"/>
          </p:nvPr>
        </p:nvSpPr>
        <p:spPr>
          <a:xfrm>
            <a:off x="639972" y="3602038"/>
            <a:ext cx="10919423" cy="2892215"/>
          </a:xfrm>
        </p:spPr>
        <p:txBody>
          <a:bodyPr vert="horz" lIns="91440" tIns="45720" rIns="91440" bIns="45720" rtlCol="0" anchor="t">
            <a:normAutofit lnSpcReduction="10000"/>
          </a:bodyPr>
          <a:lstStyle/>
          <a:p>
            <a:pPr algn="ctr"/>
            <a:r>
              <a:rPr lang="it-IT" sz="2800" err="1">
                <a:solidFill>
                  <a:schemeClr val="tx1"/>
                </a:solidFill>
              </a:rPr>
              <a:t>Freenove</a:t>
            </a:r>
            <a:r>
              <a:rPr lang="it-IT" sz="2800" dirty="0">
                <a:solidFill>
                  <a:schemeClr val="tx1"/>
                </a:solidFill>
              </a:rPr>
              <a:t> Hardware </a:t>
            </a:r>
            <a:r>
              <a:rPr lang="it-IT" sz="2800" err="1">
                <a:solidFill>
                  <a:schemeClr val="tx1"/>
                </a:solidFill>
              </a:rPr>
              <a:t>documentation</a:t>
            </a:r>
            <a:endParaRPr lang="it-IT" sz="2800">
              <a:solidFill>
                <a:schemeClr val="tx1"/>
              </a:solidFill>
            </a:endParaRPr>
          </a:p>
          <a:p>
            <a:pPr algn="ctr"/>
            <a:endParaRPr lang="it-IT" dirty="0">
              <a:solidFill>
                <a:schemeClr val="tx1"/>
              </a:solidFill>
            </a:endParaRPr>
          </a:p>
          <a:p>
            <a:pPr algn="ctr"/>
            <a:endParaRPr lang="it-IT" dirty="0">
              <a:solidFill>
                <a:schemeClr val="tx1"/>
              </a:solidFill>
            </a:endParaRPr>
          </a:p>
          <a:p>
            <a:pPr algn="ctr"/>
            <a:endParaRPr lang="it-IT" dirty="0">
              <a:solidFill>
                <a:schemeClr val="tx1"/>
              </a:solidFill>
              <a:ea typeface="+mn-lt"/>
              <a:cs typeface="+mn-lt"/>
            </a:endParaRPr>
          </a:p>
          <a:p>
            <a:pPr algn="r"/>
            <a:r>
              <a:rPr lang="it-IT" dirty="0">
                <a:solidFill>
                  <a:schemeClr val="tx1"/>
                </a:solidFill>
                <a:ea typeface="+mn-lt"/>
                <a:cs typeface="+mn-lt"/>
              </a:rPr>
              <a:t>MARCO PINORI 274319</a:t>
            </a:r>
            <a:endParaRPr lang="it-IT" dirty="0">
              <a:solidFill>
                <a:schemeClr val="tx1"/>
              </a:solidFill>
            </a:endParaRPr>
          </a:p>
          <a:p>
            <a:pPr algn="r"/>
            <a:r>
              <a:rPr lang="it-IT" dirty="0">
                <a:solidFill>
                  <a:schemeClr val="tx1"/>
                </a:solidFill>
              </a:rPr>
              <a:t>STEFANO FATTORE 259869</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 name="Rectangle 11">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olo 1">
            <a:extLst>
              <a:ext uri="{FF2B5EF4-FFF2-40B4-BE49-F238E27FC236}">
                <a16:creationId xmlns:a16="http://schemas.microsoft.com/office/drawing/2014/main" id="{F83CD52F-607C-EE5F-01E2-3B43B89496B1}"/>
              </a:ext>
            </a:extLst>
          </p:cNvPr>
          <p:cNvSpPr>
            <a:spLocks noGrp="1"/>
          </p:cNvSpPr>
          <p:nvPr>
            <p:ph type="title"/>
          </p:nvPr>
        </p:nvSpPr>
        <p:spPr>
          <a:xfrm>
            <a:off x="4996697" y="618518"/>
            <a:ext cx="6050713" cy="1478570"/>
          </a:xfrm>
        </p:spPr>
        <p:txBody>
          <a:bodyPr>
            <a:normAutofit/>
          </a:bodyPr>
          <a:lstStyle/>
          <a:p>
            <a:r>
              <a:rPr lang="it-IT" dirty="0"/>
              <a:t>RUOTE OMNIDIREZIONALI</a:t>
            </a:r>
          </a:p>
        </p:txBody>
      </p:sp>
      <p:pic>
        <p:nvPicPr>
          <p:cNvPr id="4" name="Immagine 4" descr="Immagine che contiene giocattolo, luce&#10;&#10;Descrizione generata automaticamente">
            <a:extLst>
              <a:ext uri="{FF2B5EF4-FFF2-40B4-BE49-F238E27FC236}">
                <a16:creationId xmlns:a16="http://schemas.microsoft.com/office/drawing/2014/main" id="{07A0FD1F-BE18-5565-92FC-44244E748559}"/>
              </a:ext>
            </a:extLst>
          </p:cNvPr>
          <p:cNvPicPr>
            <a:picLocks noChangeAspect="1"/>
          </p:cNvPicPr>
          <p:nvPr/>
        </p:nvPicPr>
        <p:blipFill rotWithShape="1">
          <a:blip r:embed="rId4"/>
          <a:srcRect l="20394" r="28911"/>
          <a:stretch/>
        </p:blipFill>
        <p:spPr>
          <a:xfrm>
            <a:off x="-5597" y="10"/>
            <a:ext cx="4635583" cy="6857990"/>
          </a:xfrm>
          <a:prstGeom prst="rect">
            <a:avLst/>
          </a:prstGeom>
        </p:spPr>
      </p:pic>
      <p:grpSp>
        <p:nvGrpSpPr>
          <p:cNvPr id="15" name="Group 14">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6" name="Rectangle 15">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Rectangle 18">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0"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Rectangle 43">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5"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Rectangle 55">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7"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8" name="Content Placeholder 7">
            <a:extLst>
              <a:ext uri="{FF2B5EF4-FFF2-40B4-BE49-F238E27FC236}">
                <a16:creationId xmlns:a16="http://schemas.microsoft.com/office/drawing/2014/main" id="{5EEC7281-9734-792B-961C-84DA6B717CA4}"/>
              </a:ext>
            </a:extLst>
          </p:cNvPr>
          <p:cNvSpPr>
            <a:spLocks noGrp="1"/>
          </p:cNvSpPr>
          <p:nvPr>
            <p:ph idx="1"/>
          </p:nvPr>
        </p:nvSpPr>
        <p:spPr>
          <a:xfrm>
            <a:off x="4968958" y="2249487"/>
            <a:ext cx="6078453" cy="3541714"/>
          </a:xfrm>
        </p:spPr>
        <p:txBody>
          <a:bodyPr vert="horz" lIns="91440" tIns="45720" rIns="91440" bIns="45720" rtlCol="0" anchor="t">
            <a:normAutofit/>
          </a:bodyPr>
          <a:lstStyle/>
          <a:p>
            <a:r>
              <a:rPr lang="it-IT" noProof="1"/>
              <a:t>Il robot è dotato di ruote omnidirezionali capaci di direzionarlo su ogni lato, limitando I movimenti del robot stesso</a:t>
            </a:r>
          </a:p>
        </p:txBody>
      </p:sp>
    </p:spTree>
    <p:extLst>
      <p:ext uri="{BB962C8B-B14F-4D97-AF65-F5344CB8AC3E}">
        <p14:creationId xmlns:p14="http://schemas.microsoft.com/office/powerpoint/2010/main" val="394224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olo 1">
            <a:extLst>
              <a:ext uri="{FF2B5EF4-FFF2-40B4-BE49-F238E27FC236}">
                <a16:creationId xmlns:a16="http://schemas.microsoft.com/office/drawing/2014/main" id="{B3DAE088-315A-0B82-392C-532D390C8009}"/>
              </a:ext>
            </a:extLst>
          </p:cNvPr>
          <p:cNvSpPr>
            <a:spLocks noGrp="1"/>
          </p:cNvSpPr>
          <p:nvPr>
            <p:ph type="title"/>
          </p:nvPr>
        </p:nvSpPr>
        <p:spPr>
          <a:xfrm>
            <a:off x="1141413" y="215952"/>
            <a:ext cx="4459286" cy="1119136"/>
          </a:xfrm>
        </p:spPr>
        <p:txBody>
          <a:bodyPr>
            <a:normAutofit/>
          </a:bodyPr>
          <a:lstStyle/>
          <a:p>
            <a:r>
              <a:rPr lang="it-IT" sz="3200"/>
              <a:t>REMOTE CONTROLLER</a:t>
            </a:r>
          </a:p>
        </p:txBody>
      </p:sp>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Immagine 5">
            <a:extLst>
              <a:ext uri="{FF2B5EF4-FFF2-40B4-BE49-F238E27FC236}">
                <a16:creationId xmlns:a16="http://schemas.microsoft.com/office/drawing/2014/main" id="{D0027B56-EAB1-57FC-23F5-01C596E1DF15}"/>
              </a:ext>
            </a:extLst>
          </p:cNvPr>
          <p:cNvPicPr>
            <a:picLocks noGrp="1" noChangeAspect="1"/>
          </p:cNvPicPr>
          <p:nvPr>
            <p:ph idx="1"/>
          </p:nvPr>
        </p:nvPicPr>
        <p:blipFill>
          <a:blip r:embed="rId4"/>
          <a:stretch>
            <a:fillRect/>
          </a:stretch>
        </p:blipFill>
        <p:spPr>
          <a:xfrm>
            <a:off x="8470346" y="216054"/>
            <a:ext cx="3086100" cy="3086100"/>
          </a:xfrm>
        </p:spPr>
      </p:pic>
      <p:sp>
        <p:nvSpPr>
          <p:cNvPr id="6" name="CasellaDiTesto 5">
            <a:extLst>
              <a:ext uri="{FF2B5EF4-FFF2-40B4-BE49-F238E27FC236}">
                <a16:creationId xmlns:a16="http://schemas.microsoft.com/office/drawing/2014/main" id="{379343B5-72ED-B67B-45D5-5A9216953FE7}"/>
              </a:ext>
            </a:extLst>
          </p:cNvPr>
          <p:cNvSpPr txBox="1"/>
          <p:nvPr/>
        </p:nvSpPr>
        <p:spPr>
          <a:xfrm>
            <a:off x="1219200" y="1336774"/>
            <a:ext cx="448605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dirty="0">
                <a:ea typeface="+mn-lt"/>
                <a:cs typeface="+mn-lt"/>
              </a:rPr>
              <a:t>Per ovviare alle problematiche relative al modulo giroscopio MPU6050, si è pensato alla realizzazione di un modulo DIY per controllare la rotazione del robot. </a:t>
            </a:r>
            <a:endParaRPr lang="it-IT" dirty="0"/>
          </a:p>
          <a:p>
            <a:endParaRPr lang="it-IT" sz="2400" dirty="0">
              <a:ea typeface="+mn-lt"/>
              <a:cs typeface="+mn-lt"/>
            </a:endParaRPr>
          </a:p>
          <a:p>
            <a:r>
              <a:rPr lang="it-IT" sz="2400" dirty="0">
                <a:ea typeface="+mn-lt"/>
                <a:cs typeface="+mn-lt"/>
              </a:rPr>
              <a:t>Composto da:</a:t>
            </a:r>
            <a:endParaRPr lang="it-IT" dirty="0"/>
          </a:p>
          <a:p>
            <a:pPr marL="342900" indent="-342900">
              <a:buFont typeface="Arial"/>
              <a:buChar char="•"/>
            </a:pPr>
            <a:r>
              <a:rPr lang="it-IT" sz="2400" dirty="0"/>
              <a:t>Dev board ESP-12 AMICA 1.0</a:t>
            </a:r>
          </a:p>
          <a:p>
            <a:pPr marL="342900" indent="-342900">
              <a:buFont typeface="Arial"/>
              <a:buChar char="•"/>
            </a:pPr>
            <a:r>
              <a:rPr lang="it-IT" sz="2400" dirty="0"/>
              <a:t>Push Button</a:t>
            </a:r>
          </a:p>
          <a:p>
            <a:pPr marL="342900" indent="-342900">
              <a:buFont typeface="Arial"/>
              <a:buChar char="•"/>
            </a:pPr>
            <a:r>
              <a:rPr lang="it-IT" sz="2400" dirty="0"/>
              <a:t>Potenziometro</a:t>
            </a:r>
          </a:p>
          <a:p>
            <a:pPr marL="342900" indent="-342900">
              <a:buFont typeface="Arial"/>
              <a:buChar char="•"/>
            </a:pPr>
            <a:r>
              <a:rPr lang="it-IT" sz="2400" dirty="0"/>
              <a:t>Strip led</a:t>
            </a:r>
          </a:p>
          <a:p>
            <a:endParaRPr lang="it-IT" sz="2400" dirty="0"/>
          </a:p>
        </p:txBody>
      </p:sp>
      <p:pic>
        <p:nvPicPr>
          <p:cNvPr id="7" name="Immagine 8" descr="Immagine che contiene interno, elettronica&#10;&#10;Descrizione generata automaticamente">
            <a:extLst>
              <a:ext uri="{FF2B5EF4-FFF2-40B4-BE49-F238E27FC236}">
                <a16:creationId xmlns:a16="http://schemas.microsoft.com/office/drawing/2014/main" id="{74634F4B-8BA4-9586-D0EC-FF56FA5078C4}"/>
              </a:ext>
            </a:extLst>
          </p:cNvPr>
          <p:cNvPicPr>
            <a:picLocks noChangeAspect="1"/>
          </p:cNvPicPr>
          <p:nvPr/>
        </p:nvPicPr>
        <p:blipFill>
          <a:blip r:embed="rId5"/>
          <a:stretch>
            <a:fillRect/>
          </a:stretch>
        </p:blipFill>
        <p:spPr>
          <a:xfrm rot="-1080000">
            <a:off x="5385758" y="869665"/>
            <a:ext cx="6021237" cy="6096332"/>
          </a:xfrm>
          <a:prstGeom prst="rect">
            <a:avLst/>
          </a:prstGeom>
        </p:spPr>
      </p:pic>
    </p:spTree>
    <p:extLst>
      <p:ext uri="{BB962C8B-B14F-4D97-AF65-F5344CB8AC3E}">
        <p14:creationId xmlns:p14="http://schemas.microsoft.com/office/powerpoint/2010/main" val="228591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 name="Rectangle 11">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olo 1">
            <a:extLst>
              <a:ext uri="{FF2B5EF4-FFF2-40B4-BE49-F238E27FC236}">
                <a16:creationId xmlns:a16="http://schemas.microsoft.com/office/drawing/2014/main" id="{5AECA82F-9A27-3D81-A353-2AB79F95392B}"/>
              </a:ext>
            </a:extLst>
          </p:cNvPr>
          <p:cNvSpPr>
            <a:spLocks noGrp="1"/>
          </p:cNvSpPr>
          <p:nvPr>
            <p:ph type="title"/>
          </p:nvPr>
        </p:nvSpPr>
        <p:spPr>
          <a:xfrm>
            <a:off x="4684482" y="618518"/>
            <a:ext cx="6362928" cy="831589"/>
          </a:xfrm>
        </p:spPr>
        <p:txBody>
          <a:bodyPr>
            <a:normAutofit/>
          </a:bodyPr>
          <a:lstStyle/>
          <a:p>
            <a:r>
              <a:rPr lang="it-IT" sz="3200">
                <a:ea typeface="+mj-lt"/>
                <a:cs typeface="+mj-lt"/>
              </a:rPr>
              <a:t>ESP-12 AMICA 1.0</a:t>
            </a:r>
            <a:endParaRPr lang="it-IT" sz="3200"/>
          </a:p>
        </p:txBody>
      </p:sp>
      <p:pic>
        <p:nvPicPr>
          <p:cNvPr id="4" name="Immagine 4" descr="Immagine che contiene testo, elettronica, circuito&#10;&#10;Descrizione generata automaticamente">
            <a:extLst>
              <a:ext uri="{FF2B5EF4-FFF2-40B4-BE49-F238E27FC236}">
                <a16:creationId xmlns:a16="http://schemas.microsoft.com/office/drawing/2014/main" id="{DCAD0412-B2FA-C25B-1162-2A01C9600B3E}"/>
              </a:ext>
            </a:extLst>
          </p:cNvPr>
          <p:cNvPicPr>
            <a:picLocks noChangeAspect="1"/>
          </p:cNvPicPr>
          <p:nvPr/>
        </p:nvPicPr>
        <p:blipFill rotWithShape="1">
          <a:blip r:embed="rId4"/>
          <a:srcRect t="6161" r="-2" b="3105"/>
          <a:stretch/>
        </p:blipFill>
        <p:spPr>
          <a:xfrm>
            <a:off x="368214" y="762009"/>
            <a:ext cx="5545711" cy="5032066"/>
          </a:xfrm>
          <a:prstGeom prst="rect">
            <a:avLst/>
          </a:prstGeom>
        </p:spPr>
      </p:pic>
      <p:grpSp>
        <p:nvGrpSpPr>
          <p:cNvPr id="15" name="Group 14">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6" name="Rectangle 15">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Rectangle 18">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0"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Rectangle 43">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5"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Rectangle 55">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7"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8" name="Content Placeholder 7">
            <a:extLst>
              <a:ext uri="{FF2B5EF4-FFF2-40B4-BE49-F238E27FC236}">
                <a16:creationId xmlns:a16="http://schemas.microsoft.com/office/drawing/2014/main" id="{5584FF00-F571-3FDA-5A5A-CC9B06B0A87A}"/>
              </a:ext>
            </a:extLst>
          </p:cNvPr>
          <p:cNvSpPr>
            <a:spLocks noGrp="1"/>
          </p:cNvSpPr>
          <p:nvPr>
            <p:ph idx="1"/>
          </p:nvPr>
        </p:nvSpPr>
        <p:spPr>
          <a:xfrm>
            <a:off x="6093463" y="1616884"/>
            <a:ext cx="5945985" cy="4620015"/>
          </a:xfrm>
        </p:spPr>
        <p:txBody>
          <a:bodyPr vert="horz" lIns="91440" tIns="45720" rIns="91440" bIns="45720" rtlCol="0" anchor="t">
            <a:noAutofit/>
          </a:bodyPr>
          <a:lstStyle/>
          <a:p>
            <a:r>
              <a:rPr lang="it-IT" noProof="1">
                <a:ea typeface="+mn-lt"/>
                <a:cs typeface="+mn-lt"/>
              </a:rPr>
              <a:t>Dotata di 32 GPIO, è stata programmata nell’ambiente di sviluppo ‘ArduinoIDE’ in C++ usufruendo delle librerie rilasciate dalla casa produttrice Espressif. </a:t>
            </a:r>
          </a:p>
          <a:p>
            <a:r>
              <a:rPr lang="it-IT" noProof="1">
                <a:ea typeface="+mn-lt"/>
                <a:cs typeface="+mn-lt"/>
              </a:rPr>
              <a:t>Tramite seriale UART è in grado di comunicare gli stati dei pushbutton e del potenziometro ad una interfaccia wrapper in Python deputata all’invio degli appositi messaggi in formato JSON verso il PhysicalBody. </a:t>
            </a:r>
            <a:endParaRPr lang="it-IT" noProof="1"/>
          </a:p>
        </p:txBody>
      </p:sp>
    </p:spTree>
    <p:extLst>
      <p:ext uri="{BB962C8B-B14F-4D97-AF65-F5344CB8AC3E}">
        <p14:creationId xmlns:p14="http://schemas.microsoft.com/office/powerpoint/2010/main" val="4272935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F7D5F-0F57-D0A1-3CBD-36818C63CA21}"/>
              </a:ext>
            </a:extLst>
          </p:cNvPr>
          <p:cNvSpPr>
            <a:spLocks noGrp="1"/>
          </p:cNvSpPr>
          <p:nvPr>
            <p:ph type="title"/>
          </p:nvPr>
        </p:nvSpPr>
        <p:spPr>
          <a:xfrm>
            <a:off x="1141413" y="618518"/>
            <a:ext cx="9905998" cy="659061"/>
          </a:xfrm>
        </p:spPr>
        <p:txBody>
          <a:bodyPr/>
          <a:lstStyle/>
          <a:p>
            <a:r>
              <a:rPr lang="it-IT" dirty="0"/>
              <a:t>PUSHBUTTON e potenziometro</a:t>
            </a:r>
          </a:p>
        </p:txBody>
      </p:sp>
      <p:pic>
        <p:nvPicPr>
          <p:cNvPr id="4" name="Immagine 4" descr="Immagine che contiene semaforo, luce&#10;&#10;Descrizione generata automaticamente">
            <a:extLst>
              <a:ext uri="{FF2B5EF4-FFF2-40B4-BE49-F238E27FC236}">
                <a16:creationId xmlns:a16="http://schemas.microsoft.com/office/drawing/2014/main" id="{E5402B57-CCE0-286F-0E7E-EDBA4435F96F}"/>
              </a:ext>
            </a:extLst>
          </p:cNvPr>
          <p:cNvPicPr>
            <a:picLocks noGrp="1" noChangeAspect="1"/>
          </p:cNvPicPr>
          <p:nvPr>
            <p:ph idx="1"/>
          </p:nvPr>
        </p:nvPicPr>
        <p:blipFill>
          <a:blip r:embed="rId2"/>
          <a:stretch>
            <a:fillRect/>
          </a:stretch>
        </p:blipFill>
        <p:spPr>
          <a:xfrm>
            <a:off x="8651140" y="739865"/>
            <a:ext cx="3541714" cy="3541714"/>
          </a:xfrm>
        </p:spPr>
      </p:pic>
      <p:pic>
        <p:nvPicPr>
          <p:cNvPr id="5" name="Immagine 5">
            <a:extLst>
              <a:ext uri="{FF2B5EF4-FFF2-40B4-BE49-F238E27FC236}">
                <a16:creationId xmlns:a16="http://schemas.microsoft.com/office/drawing/2014/main" id="{14C4C441-20D9-0844-E891-79AE24089A8F}"/>
              </a:ext>
            </a:extLst>
          </p:cNvPr>
          <p:cNvPicPr>
            <a:picLocks noChangeAspect="1"/>
          </p:cNvPicPr>
          <p:nvPr/>
        </p:nvPicPr>
        <p:blipFill>
          <a:blip r:embed="rId3"/>
          <a:stretch>
            <a:fillRect/>
          </a:stretch>
        </p:blipFill>
        <p:spPr>
          <a:xfrm>
            <a:off x="6881004" y="2848154"/>
            <a:ext cx="3548332" cy="3548332"/>
          </a:xfrm>
          <a:prstGeom prst="rect">
            <a:avLst/>
          </a:prstGeom>
        </p:spPr>
      </p:pic>
      <p:sp>
        <p:nvSpPr>
          <p:cNvPr id="6" name="CasellaDiTesto 5">
            <a:extLst>
              <a:ext uri="{FF2B5EF4-FFF2-40B4-BE49-F238E27FC236}">
                <a16:creationId xmlns:a16="http://schemas.microsoft.com/office/drawing/2014/main" id="{1BDCE79D-7916-F25F-9EAE-6E47BA376F7B}"/>
              </a:ext>
            </a:extLst>
          </p:cNvPr>
          <p:cNvSpPr txBox="1"/>
          <p:nvPr/>
        </p:nvSpPr>
        <p:spPr>
          <a:xfrm>
            <a:off x="1134533" y="1456905"/>
            <a:ext cx="687365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it-IT" sz="2400" dirty="0"/>
              <a:t>Sono stati adottati 5 </a:t>
            </a:r>
            <a:r>
              <a:rPr lang="it-IT" sz="2400" dirty="0" err="1">
                <a:ea typeface="+mn-lt"/>
                <a:cs typeface="+mn-lt"/>
              </a:rPr>
              <a:t>pushbutton</a:t>
            </a:r>
            <a:r>
              <a:rPr lang="it-IT" sz="2400" dirty="0">
                <a:ea typeface="+mn-lt"/>
                <a:cs typeface="+mn-lt"/>
              </a:rPr>
              <a:t>, quattro dei quali sono utilizzati per il movimento del robot (su, giù, destra, sinistra). Il quinto è utilizzato per confermare l’avvenuta rotazione.</a:t>
            </a:r>
            <a:endParaRPr lang="it-IT" sz="2400" dirty="0"/>
          </a:p>
        </p:txBody>
      </p:sp>
      <p:sp>
        <p:nvSpPr>
          <p:cNvPr id="7" name="CasellaDiTesto 6">
            <a:extLst>
              <a:ext uri="{FF2B5EF4-FFF2-40B4-BE49-F238E27FC236}">
                <a16:creationId xmlns:a16="http://schemas.microsoft.com/office/drawing/2014/main" id="{3F0995E6-7A40-0C0B-E364-3884EDB93D72}"/>
              </a:ext>
            </a:extLst>
          </p:cNvPr>
          <p:cNvSpPr txBox="1"/>
          <p:nvPr/>
        </p:nvSpPr>
        <p:spPr>
          <a:xfrm>
            <a:off x="1142201" y="4110008"/>
            <a:ext cx="517297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it-IT" sz="2400" dirty="0"/>
              <a:t>Il</a:t>
            </a:r>
            <a:r>
              <a:rPr lang="it-IT" sz="2400" dirty="0">
                <a:ea typeface="+mn-lt"/>
                <a:cs typeface="+mn-lt"/>
              </a:rPr>
              <a:t> potenziometro logaritmico da un 1kΩ regola la velocità della rotazione </a:t>
            </a:r>
            <a:endParaRPr lang="it-IT" sz="2400" dirty="0"/>
          </a:p>
        </p:txBody>
      </p:sp>
    </p:spTree>
    <p:extLst>
      <p:ext uri="{BB962C8B-B14F-4D97-AF65-F5344CB8AC3E}">
        <p14:creationId xmlns:p14="http://schemas.microsoft.com/office/powerpoint/2010/main" val="315683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olo 1">
            <a:extLst>
              <a:ext uri="{FF2B5EF4-FFF2-40B4-BE49-F238E27FC236}">
                <a16:creationId xmlns:a16="http://schemas.microsoft.com/office/drawing/2014/main" id="{3798C9C5-E433-C58B-C5E8-E2956B08BDE2}"/>
              </a:ext>
            </a:extLst>
          </p:cNvPr>
          <p:cNvSpPr>
            <a:spLocks noGrp="1"/>
          </p:cNvSpPr>
          <p:nvPr>
            <p:ph type="title"/>
          </p:nvPr>
        </p:nvSpPr>
        <p:spPr>
          <a:xfrm>
            <a:off x="1141413" y="388481"/>
            <a:ext cx="4459286" cy="1076004"/>
          </a:xfrm>
        </p:spPr>
        <p:txBody>
          <a:bodyPr>
            <a:normAutofit/>
          </a:bodyPr>
          <a:lstStyle/>
          <a:p>
            <a:r>
              <a:rPr lang="it-IT" dirty="0"/>
              <a:t>Robot</a:t>
            </a:r>
          </a:p>
        </p:txBody>
      </p:sp>
      <p:sp>
        <p:nvSpPr>
          <p:cNvPr id="11" name="Content Placeholder 10">
            <a:extLst>
              <a:ext uri="{FF2B5EF4-FFF2-40B4-BE49-F238E27FC236}">
                <a16:creationId xmlns:a16="http://schemas.microsoft.com/office/drawing/2014/main" id="{3DD687CB-1A96-72FE-12D1-59DE7547F615}"/>
              </a:ext>
            </a:extLst>
          </p:cNvPr>
          <p:cNvSpPr>
            <a:spLocks noGrp="1"/>
          </p:cNvSpPr>
          <p:nvPr>
            <p:ph idx="1"/>
          </p:nvPr>
        </p:nvSpPr>
        <p:spPr>
          <a:xfrm>
            <a:off x="1141412" y="1156809"/>
            <a:ext cx="4459287" cy="5431535"/>
          </a:xfrm>
        </p:spPr>
        <p:txBody>
          <a:bodyPr vert="horz" lIns="91440" tIns="45720" rIns="91440" bIns="45720" rtlCol="0" anchor="t">
            <a:normAutofit/>
          </a:bodyPr>
          <a:lstStyle/>
          <a:p>
            <a:r>
              <a:rPr lang="en-US" dirty="0"/>
              <a:t>Attuatori</a:t>
            </a:r>
          </a:p>
          <a:p>
            <a:pPr lvl="1"/>
            <a:r>
              <a:rPr lang="en-US" dirty="0"/>
              <a:t>Motori</a:t>
            </a:r>
          </a:p>
          <a:p>
            <a:pPr lvl="1"/>
            <a:r>
              <a:rPr lang="en-US" dirty="0"/>
              <a:t>Buzzer</a:t>
            </a:r>
          </a:p>
          <a:p>
            <a:pPr lvl="1"/>
            <a:r>
              <a:rPr lang="en-US" dirty="0"/>
              <a:t>Leds</a:t>
            </a:r>
          </a:p>
          <a:p>
            <a:r>
              <a:rPr lang="en-US" err="1"/>
              <a:t>Sensori</a:t>
            </a:r>
            <a:endParaRPr lang="en-US"/>
          </a:p>
          <a:p>
            <a:pPr lvl="1"/>
            <a:r>
              <a:rPr lang="en-US" dirty="0">
                <a:ea typeface="+mn-lt"/>
                <a:cs typeface="+mn-lt"/>
              </a:rPr>
              <a:t>HC-SR04 </a:t>
            </a:r>
            <a:r>
              <a:rPr lang="en-US" dirty="0" err="1">
                <a:ea typeface="+mn-lt"/>
                <a:cs typeface="+mn-lt"/>
              </a:rPr>
              <a:t>Ultrasuoni</a:t>
            </a:r>
            <a:endParaRPr lang="en-US"/>
          </a:p>
          <a:p>
            <a:pPr lvl="1"/>
            <a:r>
              <a:rPr lang="en-US" dirty="0" err="1">
                <a:ea typeface="+mn-lt"/>
                <a:cs typeface="+mn-lt"/>
              </a:rPr>
              <a:t>Infrarossi</a:t>
            </a:r>
            <a:endParaRPr lang="en-US"/>
          </a:p>
          <a:p>
            <a:pPr lvl="1"/>
            <a:r>
              <a:rPr lang="en-US" err="1">
                <a:ea typeface="+mn-lt"/>
                <a:cs typeface="+mn-lt"/>
              </a:rPr>
              <a:t>Fotoresistori</a:t>
            </a:r>
            <a:endParaRPr lang="en-US" err="1"/>
          </a:p>
          <a:p>
            <a:r>
              <a:rPr lang="en-US" dirty="0"/>
              <a:t>Development Board</a:t>
            </a:r>
          </a:p>
          <a:p>
            <a:pPr lvl="1"/>
            <a:r>
              <a:rPr lang="en-US" dirty="0"/>
              <a:t>Raspberry Pi4 Model B+</a:t>
            </a:r>
          </a:p>
          <a:p>
            <a:r>
              <a:rPr lang="en-US" dirty="0" err="1"/>
              <a:t>Pianale</a:t>
            </a:r>
            <a:endParaRPr lang="en-US"/>
          </a:p>
        </p:txBody>
      </p:sp>
      <p:grpSp>
        <p:nvGrpSpPr>
          <p:cNvPr id="18" name="Group 1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8" name="Immagine 8" descr="Immagine che contiene elettronica, proiettore&#10;&#10;Descrizione generata automaticamente">
            <a:extLst>
              <a:ext uri="{FF2B5EF4-FFF2-40B4-BE49-F238E27FC236}">
                <a16:creationId xmlns:a16="http://schemas.microsoft.com/office/drawing/2014/main" id="{55CAFB5C-0ADC-149C-5F8D-013388143CD9}"/>
              </a:ext>
            </a:extLst>
          </p:cNvPr>
          <p:cNvPicPr>
            <a:picLocks noChangeAspect="1"/>
          </p:cNvPicPr>
          <p:nvPr/>
        </p:nvPicPr>
        <p:blipFill>
          <a:blip r:embed="rId4"/>
          <a:stretch>
            <a:fillRect/>
          </a:stretch>
        </p:blipFill>
        <p:spPr>
          <a:xfrm>
            <a:off x="5615796" y="3121324"/>
            <a:ext cx="2743200" cy="2743200"/>
          </a:xfrm>
          <a:prstGeom prst="rect">
            <a:avLst/>
          </a:prstGeom>
        </p:spPr>
      </p:pic>
      <p:pic>
        <p:nvPicPr>
          <p:cNvPr id="13" name="Immagine 14" descr="Immagine che contiene giallo, giocattolo&#10;&#10;Descrizione generata automaticamente">
            <a:extLst>
              <a:ext uri="{FF2B5EF4-FFF2-40B4-BE49-F238E27FC236}">
                <a16:creationId xmlns:a16="http://schemas.microsoft.com/office/drawing/2014/main" id="{32463183-B254-229E-9347-0740D80127DE}"/>
              </a:ext>
            </a:extLst>
          </p:cNvPr>
          <p:cNvPicPr>
            <a:picLocks noChangeAspect="1"/>
          </p:cNvPicPr>
          <p:nvPr/>
        </p:nvPicPr>
        <p:blipFill>
          <a:blip r:embed="rId5"/>
          <a:stretch>
            <a:fillRect/>
          </a:stretch>
        </p:blipFill>
        <p:spPr>
          <a:xfrm>
            <a:off x="3200400" y="-1313"/>
            <a:ext cx="5259237" cy="3970777"/>
          </a:xfrm>
          <a:prstGeom prst="rect">
            <a:avLst/>
          </a:prstGeom>
        </p:spPr>
      </p:pic>
      <p:pic>
        <p:nvPicPr>
          <p:cNvPr id="15" name="Immagine 16" descr="Immagine che contiene giallo&#10;&#10;Descrizione generata automaticamente">
            <a:extLst>
              <a:ext uri="{FF2B5EF4-FFF2-40B4-BE49-F238E27FC236}">
                <a16:creationId xmlns:a16="http://schemas.microsoft.com/office/drawing/2014/main" id="{EAA4C125-687D-8ACD-C86D-B5E7A6269B45}"/>
              </a:ext>
            </a:extLst>
          </p:cNvPr>
          <p:cNvPicPr>
            <a:picLocks noChangeAspect="1"/>
          </p:cNvPicPr>
          <p:nvPr/>
        </p:nvPicPr>
        <p:blipFill>
          <a:blip r:embed="rId6"/>
          <a:stretch>
            <a:fillRect/>
          </a:stretch>
        </p:blipFill>
        <p:spPr>
          <a:xfrm>
            <a:off x="7384212" y="3682042"/>
            <a:ext cx="3476445" cy="3476445"/>
          </a:xfrm>
          <a:prstGeom prst="rect">
            <a:avLst/>
          </a:prstGeom>
        </p:spPr>
      </p:pic>
      <p:pic>
        <p:nvPicPr>
          <p:cNvPr id="12" name="Immagine 12">
            <a:extLst>
              <a:ext uri="{FF2B5EF4-FFF2-40B4-BE49-F238E27FC236}">
                <a16:creationId xmlns:a16="http://schemas.microsoft.com/office/drawing/2014/main" id="{21424173-8A89-4742-600A-1EA2E60A3C48}"/>
              </a:ext>
            </a:extLst>
          </p:cNvPr>
          <p:cNvPicPr>
            <a:picLocks noChangeAspect="1"/>
          </p:cNvPicPr>
          <p:nvPr/>
        </p:nvPicPr>
        <p:blipFill>
          <a:blip r:embed="rId7"/>
          <a:stretch>
            <a:fillRect/>
          </a:stretch>
        </p:blipFill>
        <p:spPr>
          <a:xfrm rot="-5400000">
            <a:off x="7354882" y="250052"/>
            <a:ext cx="5259237" cy="4142579"/>
          </a:xfrm>
          <a:prstGeom prst="rect">
            <a:avLst/>
          </a:prstGeom>
        </p:spPr>
      </p:pic>
    </p:spTree>
    <p:extLst>
      <p:ext uri="{BB962C8B-B14F-4D97-AF65-F5344CB8AC3E}">
        <p14:creationId xmlns:p14="http://schemas.microsoft.com/office/powerpoint/2010/main" val="1403865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ED54C2-01AA-0D90-D5C7-18A8498E50BB}"/>
              </a:ext>
            </a:extLst>
          </p:cNvPr>
          <p:cNvSpPr>
            <a:spLocks noGrp="1"/>
          </p:cNvSpPr>
          <p:nvPr>
            <p:ph type="title"/>
          </p:nvPr>
        </p:nvSpPr>
        <p:spPr>
          <a:xfrm>
            <a:off x="1141413" y="618518"/>
            <a:ext cx="9905998" cy="1478570"/>
          </a:xfrm>
        </p:spPr>
        <p:txBody>
          <a:bodyPr>
            <a:normAutofit/>
          </a:bodyPr>
          <a:lstStyle/>
          <a:p>
            <a:pPr algn="ctr"/>
            <a:r>
              <a:rPr lang="it-IT" dirty="0"/>
              <a:t>Motori</a:t>
            </a:r>
            <a:endParaRPr lang="it-IT"/>
          </a:p>
        </p:txBody>
      </p:sp>
      <p:sp>
        <p:nvSpPr>
          <p:cNvPr id="9" name="Content Placeholder 8">
            <a:extLst>
              <a:ext uri="{FF2B5EF4-FFF2-40B4-BE49-F238E27FC236}">
                <a16:creationId xmlns:a16="http://schemas.microsoft.com/office/drawing/2014/main" id="{8926EAC6-360B-AC75-05D8-86197D27941B}"/>
              </a:ext>
            </a:extLst>
          </p:cNvPr>
          <p:cNvSpPr>
            <a:spLocks noGrp="1"/>
          </p:cNvSpPr>
          <p:nvPr>
            <p:ph idx="1"/>
          </p:nvPr>
        </p:nvSpPr>
        <p:spPr>
          <a:xfrm>
            <a:off x="6204479" y="2220733"/>
            <a:ext cx="4858898" cy="2520921"/>
          </a:xfrm>
        </p:spPr>
        <p:txBody>
          <a:bodyPr anchor="ctr">
            <a:normAutofit/>
          </a:bodyPr>
          <a:lstStyle/>
          <a:p>
            <a:r>
              <a:rPr lang="it-IT" dirty="0">
                <a:ea typeface="+mn-lt"/>
                <a:cs typeface="+mn-lt"/>
              </a:rPr>
              <a:t>Il robot è dotato di quattro motori DC da 3V-6V connessi a degli appositi </a:t>
            </a:r>
            <a:r>
              <a:rPr lang="it-IT" err="1">
                <a:ea typeface="+mn-lt"/>
                <a:cs typeface="+mn-lt"/>
              </a:rPr>
              <a:t>gear</a:t>
            </a:r>
            <a:r>
              <a:rPr lang="it-IT" dirty="0">
                <a:ea typeface="+mn-lt"/>
                <a:cs typeface="+mn-lt"/>
              </a:rPr>
              <a:t> per modulare la forza e la velocità di rotazione</a:t>
            </a:r>
            <a:endParaRPr lang="en-US" dirty="0">
              <a:ea typeface="+mn-lt"/>
              <a:cs typeface="+mn-lt"/>
            </a:endParaRPr>
          </a:p>
          <a:p>
            <a:endParaRPr lang="en-US" dirty="0"/>
          </a:p>
        </p:txBody>
      </p:sp>
      <p:sp>
        <p:nvSpPr>
          <p:cNvPr id="5" name="CasellaDiTesto 4">
            <a:extLst>
              <a:ext uri="{FF2B5EF4-FFF2-40B4-BE49-F238E27FC236}">
                <a16:creationId xmlns:a16="http://schemas.microsoft.com/office/drawing/2014/main" id="{A37C1B4B-C731-4A65-C3DF-A40AEBAE8B8D}"/>
              </a:ext>
            </a:extLst>
          </p:cNvPr>
          <p:cNvSpPr txBox="1"/>
          <p:nvPr/>
        </p:nvSpPr>
        <p:spPr>
          <a:xfrm>
            <a:off x="1269999" y="1777999"/>
            <a:ext cx="382693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it-IT" sz="2200" dirty="0"/>
          </a:p>
        </p:txBody>
      </p:sp>
      <p:pic>
        <p:nvPicPr>
          <p:cNvPr id="6" name="Immagine 6" descr="Immagine che contiene giallo&#10;&#10;Descrizione generata automaticamente">
            <a:extLst>
              <a:ext uri="{FF2B5EF4-FFF2-40B4-BE49-F238E27FC236}">
                <a16:creationId xmlns:a16="http://schemas.microsoft.com/office/drawing/2014/main" id="{485EB588-7BB7-06A9-EED2-3ED00F06121B}"/>
              </a:ext>
            </a:extLst>
          </p:cNvPr>
          <p:cNvPicPr>
            <a:picLocks noChangeAspect="1"/>
          </p:cNvPicPr>
          <p:nvPr/>
        </p:nvPicPr>
        <p:blipFill>
          <a:blip r:embed="rId3"/>
          <a:stretch>
            <a:fillRect/>
          </a:stretch>
        </p:blipFill>
        <p:spPr>
          <a:xfrm>
            <a:off x="669985" y="1180381"/>
            <a:ext cx="4597879" cy="4612256"/>
          </a:xfrm>
          <a:prstGeom prst="rect">
            <a:avLst/>
          </a:prstGeom>
        </p:spPr>
      </p:pic>
    </p:spTree>
    <p:extLst>
      <p:ext uri="{BB962C8B-B14F-4D97-AF65-F5344CB8AC3E}">
        <p14:creationId xmlns:p14="http://schemas.microsoft.com/office/powerpoint/2010/main" val="616539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olo 1">
            <a:extLst>
              <a:ext uri="{FF2B5EF4-FFF2-40B4-BE49-F238E27FC236}">
                <a16:creationId xmlns:a16="http://schemas.microsoft.com/office/drawing/2014/main" id="{68F9484F-B3F2-282B-00C1-777424214507}"/>
              </a:ext>
            </a:extLst>
          </p:cNvPr>
          <p:cNvSpPr>
            <a:spLocks noGrp="1"/>
          </p:cNvSpPr>
          <p:nvPr>
            <p:ph type="title"/>
          </p:nvPr>
        </p:nvSpPr>
        <p:spPr>
          <a:xfrm>
            <a:off x="1141413" y="618518"/>
            <a:ext cx="4459286" cy="932231"/>
          </a:xfrm>
        </p:spPr>
        <p:txBody>
          <a:bodyPr>
            <a:normAutofit/>
          </a:bodyPr>
          <a:lstStyle/>
          <a:p>
            <a:r>
              <a:rPr lang="it-IT" sz="3200"/>
              <a:t>BUZZER</a:t>
            </a:r>
          </a:p>
        </p:txBody>
      </p:sp>
      <p:sp>
        <p:nvSpPr>
          <p:cNvPr id="8" name="Content Placeholder 7">
            <a:extLst>
              <a:ext uri="{FF2B5EF4-FFF2-40B4-BE49-F238E27FC236}">
                <a16:creationId xmlns:a16="http://schemas.microsoft.com/office/drawing/2014/main" id="{DEA66974-E6B9-9A69-05F1-52DAC57B05C9}"/>
              </a:ext>
            </a:extLst>
          </p:cNvPr>
          <p:cNvSpPr>
            <a:spLocks noGrp="1"/>
          </p:cNvSpPr>
          <p:nvPr>
            <p:ph idx="1"/>
          </p:nvPr>
        </p:nvSpPr>
        <p:spPr>
          <a:xfrm>
            <a:off x="1141412" y="1559374"/>
            <a:ext cx="4459287" cy="4655159"/>
          </a:xfrm>
        </p:spPr>
        <p:txBody>
          <a:bodyPr vert="horz" lIns="91440" tIns="45720" rIns="91440" bIns="45720" rtlCol="0" anchor="t">
            <a:noAutofit/>
          </a:bodyPr>
          <a:lstStyle/>
          <a:p>
            <a:r>
              <a:rPr lang="it-IT" dirty="0">
                <a:ea typeface="+mn-lt"/>
                <a:cs typeface="+mn-lt"/>
              </a:rPr>
              <a:t>Buzzer o cicalino passivo controllato tramite un segnale modulato </a:t>
            </a:r>
            <a:r>
              <a:rPr lang="it-IT" err="1">
                <a:ea typeface="+mn-lt"/>
                <a:cs typeface="+mn-lt"/>
              </a:rPr>
              <a:t>Pulse-Width</a:t>
            </a:r>
            <a:r>
              <a:rPr lang="it-IT" dirty="0">
                <a:ea typeface="+mn-lt"/>
                <a:cs typeface="+mn-lt"/>
              </a:rPr>
              <a:t> </a:t>
            </a:r>
            <a:r>
              <a:rPr lang="it-IT" err="1">
                <a:ea typeface="+mn-lt"/>
                <a:cs typeface="+mn-lt"/>
              </a:rPr>
              <a:t>Modulation</a:t>
            </a:r>
            <a:r>
              <a:rPr lang="it-IT">
                <a:ea typeface="+mn-lt"/>
                <a:cs typeface="+mn-lt"/>
              </a:rPr>
              <a:t> (PWM).</a:t>
            </a:r>
            <a:endParaRPr lang="it-IT"/>
          </a:p>
          <a:p>
            <a:r>
              <a:rPr lang="it-IT" dirty="0">
                <a:ea typeface="+mn-lt"/>
                <a:cs typeface="+mn-lt"/>
              </a:rPr>
              <a:t>In base alla frequenza, duty </a:t>
            </a:r>
            <a:r>
              <a:rPr lang="it-IT" dirty="0" err="1">
                <a:ea typeface="+mn-lt"/>
                <a:cs typeface="+mn-lt"/>
              </a:rPr>
              <a:t>cycle</a:t>
            </a:r>
            <a:r>
              <a:rPr lang="it-IT" dirty="0">
                <a:ea typeface="+mn-lt"/>
                <a:cs typeface="+mn-lt"/>
              </a:rPr>
              <a:t> e fase attiva si otterrà un suono di diverse frequenze, incluse le note musicali.</a:t>
            </a:r>
            <a:endParaRPr lang="it-IT" dirty="0"/>
          </a:p>
        </p:txBody>
      </p:sp>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Immagine 5" descr="Immagine che contiene interno, scuro&#10;&#10;Descrizione generata automaticamente">
            <a:extLst>
              <a:ext uri="{FF2B5EF4-FFF2-40B4-BE49-F238E27FC236}">
                <a16:creationId xmlns:a16="http://schemas.microsoft.com/office/drawing/2014/main" id="{0E282788-31F2-14C3-AD25-C913C037399C}"/>
              </a:ext>
            </a:extLst>
          </p:cNvPr>
          <p:cNvPicPr>
            <a:picLocks noChangeAspect="1"/>
          </p:cNvPicPr>
          <p:nvPr/>
        </p:nvPicPr>
        <p:blipFill>
          <a:blip r:embed="rId4"/>
          <a:stretch>
            <a:fillRect/>
          </a:stretch>
        </p:blipFill>
        <p:spPr>
          <a:xfrm>
            <a:off x="5615796" y="1299656"/>
            <a:ext cx="5877464" cy="4028652"/>
          </a:xfrm>
          <a:prstGeom prst="rect">
            <a:avLst/>
          </a:prstGeom>
        </p:spPr>
      </p:pic>
    </p:spTree>
    <p:extLst>
      <p:ext uri="{BB962C8B-B14F-4D97-AF65-F5344CB8AC3E}">
        <p14:creationId xmlns:p14="http://schemas.microsoft.com/office/powerpoint/2010/main" val="1539642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4251F1-786F-8744-A488-A503EF63DA6B}"/>
              </a:ext>
            </a:extLst>
          </p:cNvPr>
          <p:cNvSpPr>
            <a:spLocks noGrp="1"/>
          </p:cNvSpPr>
          <p:nvPr>
            <p:ph type="title"/>
          </p:nvPr>
        </p:nvSpPr>
        <p:spPr>
          <a:xfrm>
            <a:off x="1141413" y="618518"/>
            <a:ext cx="9905998" cy="1478570"/>
          </a:xfrm>
        </p:spPr>
        <p:txBody>
          <a:bodyPr>
            <a:normAutofit/>
          </a:bodyPr>
          <a:lstStyle/>
          <a:p>
            <a:pPr algn="ctr"/>
            <a:r>
              <a:rPr lang="it-IT" dirty="0"/>
              <a:t>STRIP LED</a:t>
            </a:r>
            <a:endParaRPr lang="it-IT"/>
          </a:p>
        </p:txBody>
      </p:sp>
      <p:sp>
        <p:nvSpPr>
          <p:cNvPr id="8" name="Content Placeholder 7">
            <a:extLst>
              <a:ext uri="{FF2B5EF4-FFF2-40B4-BE49-F238E27FC236}">
                <a16:creationId xmlns:a16="http://schemas.microsoft.com/office/drawing/2014/main" id="{D441B7F6-68FC-6F10-E613-3716973D48C2}"/>
              </a:ext>
            </a:extLst>
          </p:cNvPr>
          <p:cNvSpPr>
            <a:spLocks noGrp="1"/>
          </p:cNvSpPr>
          <p:nvPr>
            <p:ph idx="1"/>
          </p:nvPr>
        </p:nvSpPr>
        <p:spPr>
          <a:xfrm>
            <a:off x="1141412" y="610469"/>
            <a:ext cx="4844521" cy="5180732"/>
          </a:xfrm>
        </p:spPr>
        <p:txBody>
          <a:bodyPr anchor="ctr">
            <a:normAutofit/>
          </a:bodyPr>
          <a:lstStyle/>
          <a:p>
            <a:r>
              <a:rPr lang="it-IT">
                <a:ea typeface="+mn-lt"/>
                <a:cs typeface="+mn-lt"/>
              </a:rPr>
              <a:t>Strip Led Adafruit composta da 8 elementi, collocata sul pianale/governatore dei motori dc e servo</a:t>
            </a:r>
            <a:endParaRPr lang="it-IT"/>
          </a:p>
        </p:txBody>
      </p:sp>
      <p:pic>
        <p:nvPicPr>
          <p:cNvPr id="5" name="Immagine 5" descr="Immagine che contiene testo, elettronica, circuito&#10;&#10;Descrizione generata automaticamente">
            <a:extLst>
              <a:ext uri="{FF2B5EF4-FFF2-40B4-BE49-F238E27FC236}">
                <a16:creationId xmlns:a16="http://schemas.microsoft.com/office/drawing/2014/main" id="{3A553C6A-AF2F-9FF0-1D6C-7CC5E7228CF6}"/>
              </a:ext>
            </a:extLst>
          </p:cNvPr>
          <p:cNvPicPr>
            <a:picLocks noChangeAspect="1"/>
          </p:cNvPicPr>
          <p:nvPr/>
        </p:nvPicPr>
        <p:blipFill>
          <a:blip r:embed="rId3"/>
          <a:stretch>
            <a:fillRect/>
          </a:stretch>
        </p:blipFill>
        <p:spPr>
          <a:xfrm>
            <a:off x="6546461" y="2215371"/>
            <a:ext cx="4677493" cy="3577446"/>
          </a:xfrm>
          <a:prstGeom prst="rect">
            <a:avLst/>
          </a:prstGeom>
        </p:spPr>
      </p:pic>
    </p:spTree>
    <p:extLst>
      <p:ext uri="{BB962C8B-B14F-4D97-AF65-F5344CB8AC3E}">
        <p14:creationId xmlns:p14="http://schemas.microsoft.com/office/powerpoint/2010/main" val="133108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 name="Rectangle 11">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olo 1">
            <a:extLst>
              <a:ext uri="{FF2B5EF4-FFF2-40B4-BE49-F238E27FC236}">
                <a16:creationId xmlns:a16="http://schemas.microsoft.com/office/drawing/2014/main" id="{4B634181-C0F3-62AB-31A8-4A8FB0E9070E}"/>
              </a:ext>
            </a:extLst>
          </p:cNvPr>
          <p:cNvSpPr>
            <a:spLocks noGrp="1"/>
          </p:cNvSpPr>
          <p:nvPr>
            <p:ph type="title"/>
          </p:nvPr>
        </p:nvSpPr>
        <p:spPr>
          <a:xfrm>
            <a:off x="5173312" y="618518"/>
            <a:ext cx="5874098" cy="1478570"/>
          </a:xfrm>
        </p:spPr>
        <p:txBody>
          <a:bodyPr>
            <a:normAutofit/>
          </a:bodyPr>
          <a:lstStyle/>
          <a:p>
            <a:r>
              <a:rPr lang="it-IT" sz="3200"/>
              <a:t>MODULO ULTRASUONI</a:t>
            </a:r>
          </a:p>
        </p:txBody>
      </p:sp>
      <p:pic>
        <p:nvPicPr>
          <p:cNvPr id="4" name="Immagine 4" descr="Immagine che contiene elettronica, proiettore&#10;&#10;Descrizione generata automaticamente">
            <a:extLst>
              <a:ext uri="{FF2B5EF4-FFF2-40B4-BE49-F238E27FC236}">
                <a16:creationId xmlns:a16="http://schemas.microsoft.com/office/drawing/2014/main" id="{E2CD1BEA-09C8-A6A2-E7F6-BA9A596BDC87}"/>
              </a:ext>
            </a:extLst>
          </p:cNvPr>
          <p:cNvPicPr>
            <a:picLocks noChangeAspect="1"/>
          </p:cNvPicPr>
          <p:nvPr/>
        </p:nvPicPr>
        <p:blipFill rotWithShape="1">
          <a:blip r:embed="rId4"/>
          <a:srcRect t="1758" r="-2" b="7509"/>
          <a:stretch/>
        </p:blipFill>
        <p:spPr>
          <a:xfrm>
            <a:off x="-63106" y="805142"/>
            <a:ext cx="5373183" cy="4873915"/>
          </a:xfrm>
          <a:prstGeom prst="rect">
            <a:avLst/>
          </a:prstGeom>
        </p:spPr>
      </p:pic>
      <p:grpSp>
        <p:nvGrpSpPr>
          <p:cNvPr id="15" name="Group 14">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6" name="Rectangle 15">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Rectangle 18">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0"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Rectangle 43">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5"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Rectangle 55">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7"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10" name="Content Placeholder 7">
            <a:extLst>
              <a:ext uri="{FF2B5EF4-FFF2-40B4-BE49-F238E27FC236}">
                <a16:creationId xmlns:a16="http://schemas.microsoft.com/office/drawing/2014/main" id="{35D75265-95D4-4820-F498-76B801C03C7A}"/>
              </a:ext>
            </a:extLst>
          </p:cNvPr>
          <p:cNvSpPr>
            <a:spLocks noGrp="1"/>
          </p:cNvSpPr>
          <p:nvPr>
            <p:ph idx="1"/>
          </p:nvPr>
        </p:nvSpPr>
        <p:spPr>
          <a:xfrm>
            <a:off x="5173312" y="2249487"/>
            <a:ext cx="5874099" cy="3541714"/>
          </a:xfrm>
        </p:spPr>
        <p:txBody>
          <a:bodyPr vert="horz" lIns="91440" tIns="45720" rIns="91440" bIns="45720" rtlCol="0" anchor="t">
            <a:noAutofit/>
          </a:bodyPr>
          <a:lstStyle/>
          <a:p>
            <a:r>
              <a:rPr lang="it-IT" noProof="1">
                <a:ea typeface="+mn-lt"/>
                <a:cs typeface="+mn-lt"/>
              </a:rPr>
              <a:t>Sensore a ultrasuoni, modulo HC-SR04, dotato di trigger o emittente e di echo o ricevitore. Facendo partire l’impulso ad ultrasuoni dal trigger si attende il suo ritorno, viene misurato il tempo per compiere questa tratta in modo da poter calcolare con precisione la distanza dell’oggetto posto davanti al modulo</a:t>
            </a:r>
            <a:endParaRPr lang="it-IT" noProof="1"/>
          </a:p>
        </p:txBody>
      </p:sp>
    </p:spTree>
    <p:extLst>
      <p:ext uri="{BB962C8B-B14F-4D97-AF65-F5344CB8AC3E}">
        <p14:creationId xmlns:p14="http://schemas.microsoft.com/office/powerpoint/2010/main" val="73504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olo 1">
            <a:extLst>
              <a:ext uri="{FF2B5EF4-FFF2-40B4-BE49-F238E27FC236}">
                <a16:creationId xmlns:a16="http://schemas.microsoft.com/office/drawing/2014/main" id="{2EB1E4A8-8650-049D-72BE-072A599B96C4}"/>
              </a:ext>
            </a:extLst>
          </p:cNvPr>
          <p:cNvSpPr>
            <a:spLocks noGrp="1"/>
          </p:cNvSpPr>
          <p:nvPr>
            <p:ph type="title"/>
          </p:nvPr>
        </p:nvSpPr>
        <p:spPr>
          <a:xfrm>
            <a:off x="1141413" y="618518"/>
            <a:ext cx="4459286" cy="1478570"/>
          </a:xfrm>
        </p:spPr>
        <p:txBody>
          <a:bodyPr>
            <a:normAutofit/>
          </a:bodyPr>
          <a:lstStyle/>
          <a:p>
            <a:r>
              <a:rPr lang="it-IT" sz="3200"/>
              <a:t>MODULO INFRAROSSI</a:t>
            </a:r>
          </a:p>
        </p:txBody>
      </p:sp>
      <p:sp>
        <p:nvSpPr>
          <p:cNvPr id="8" name="Content Placeholder 7">
            <a:extLst>
              <a:ext uri="{FF2B5EF4-FFF2-40B4-BE49-F238E27FC236}">
                <a16:creationId xmlns:a16="http://schemas.microsoft.com/office/drawing/2014/main" id="{3FE603C1-D3BB-2CED-EFDB-EC147286CE99}"/>
              </a:ext>
            </a:extLst>
          </p:cNvPr>
          <p:cNvSpPr>
            <a:spLocks noGrp="1"/>
          </p:cNvSpPr>
          <p:nvPr>
            <p:ph idx="1"/>
          </p:nvPr>
        </p:nvSpPr>
        <p:spPr>
          <a:xfrm>
            <a:off x="1141412" y="2249487"/>
            <a:ext cx="4459287" cy="3965046"/>
          </a:xfrm>
        </p:spPr>
        <p:txBody>
          <a:bodyPr vert="horz" lIns="91440" tIns="45720" rIns="91440" bIns="45720" rtlCol="0" anchor="t">
            <a:normAutofit/>
          </a:bodyPr>
          <a:lstStyle/>
          <a:p>
            <a:r>
              <a:rPr lang="it-IT" noProof="1">
                <a:ea typeface="+mn-lt"/>
                <a:cs typeface="+mn-lt"/>
              </a:rPr>
              <a:t>Sensore di tracciamento di linea. Un modulo di produzione proprietaria FreeNove, il quale incorpora tre elementi trasmettitore-ricevitore a infrarossi capaci di rilevare una linea di colore scuro tendente al nero posta sul pavimento</a:t>
            </a:r>
            <a:endParaRPr lang="it-IT" noProof="1"/>
          </a:p>
        </p:txBody>
      </p:sp>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Immagine 5" descr="Immagine che contiene testo, aria aperta, parcheggio, nero&#10;&#10;Descrizione generata automaticamente">
            <a:extLst>
              <a:ext uri="{FF2B5EF4-FFF2-40B4-BE49-F238E27FC236}">
                <a16:creationId xmlns:a16="http://schemas.microsoft.com/office/drawing/2014/main" id="{2E34AFC5-5986-EF6C-6017-21B3D5E3CF74}"/>
              </a:ext>
            </a:extLst>
          </p:cNvPr>
          <p:cNvPicPr>
            <a:picLocks noChangeAspect="1"/>
          </p:cNvPicPr>
          <p:nvPr/>
        </p:nvPicPr>
        <p:blipFill>
          <a:blip r:embed="rId4"/>
          <a:stretch>
            <a:fillRect/>
          </a:stretch>
        </p:blipFill>
        <p:spPr>
          <a:xfrm>
            <a:off x="6753494" y="809536"/>
            <a:ext cx="4464708" cy="5325193"/>
          </a:xfrm>
          <a:prstGeom prst="rect">
            <a:avLst/>
          </a:prstGeom>
        </p:spPr>
      </p:pic>
    </p:spTree>
    <p:extLst>
      <p:ext uri="{BB962C8B-B14F-4D97-AF65-F5344CB8AC3E}">
        <p14:creationId xmlns:p14="http://schemas.microsoft.com/office/powerpoint/2010/main" val="124823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4B9CBD-9820-428C-AEE4-708B16DFC86E}"/>
              </a:ext>
            </a:extLst>
          </p:cNvPr>
          <p:cNvSpPr>
            <a:spLocks noGrp="1"/>
          </p:cNvSpPr>
          <p:nvPr>
            <p:ph type="title"/>
          </p:nvPr>
        </p:nvSpPr>
        <p:spPr>
          <a:xfrm>
            <a:off x="5339601" y="632895"/>
            <a:ext cx="5693433" cy="702193"/>
          </a:xfrm>
        </p:spPr>
        <p:txBody>
          <a:bodyPr>
            <a:normAutofit/>
          </a:bodyPr>
          <a:lstStyle/>
          <a:p>
            <a:r>
              <a:rPr lang="it-IT"/>
              <a:t>Development board</a:t>
            </a:r>
          </a:p>
        </p:txBody>
      </p:sp>
      <p:sp>
        <p:nvSpPr>
          <p:cNvPr id="46" name="Content Placeholder 45">
            <a:extLst>
              <a:ext uri="{FF2B5EF4-FFF2-40B4-BE49-F238E27FC236}">
                <a16:creationId xmlns:a16="http://schemas.microsoft.com/office/drawing/2014/main" id="{EA161DC6-1655-794E-6AEF-A56EBA248898}"/>
              </a:ext>
            </a:extLst>
          </p:cNvPr>
          <p:cNvSpPr>
            <a:spLocks noGrp="1"/>
          </p:cNvSpPr>
          <p:nvPr>
            <p:ph idx="1"/>
          </p:nvPr>
        </p:nvSpPr>
        <p:spPr>
          <a:xfrm>
            <a:off x="5344690" y="2321373"/>
            <a:ext cx="5702720" cy="3901148"/>
          </a:xfrm>
        </p:spPr>
        <p:txBody>
          <a:bodyPr vert="horz" lIns="91440" tIns="45720" rIns="91440" bIns="45720" rtlCol="0" anchor="t">
            <a:normAutofit/>
          </a:bodyPr>
          <a:lstStyle/>
          <a:p>
            <a:r>
              <a:rPr lang="en-US" dirty="0">
                <a:ea typeface="+mn-lt"/>
                <a:cs typeface="+mn-lt"/>
              </a:rPr>
              <a:t>Il robot è </a:t>
            </a:r>
            <a:r>
              <a:rPr lang="en-US" err="1">
                <a:ea typeface="+mn-lt"/>
                <a:cs typeface="+mn-lt"/>
              </a:rPr>
              <a:t>pensato</a:t>
            </a:r>
            <a:r>
              <a:rPr lang="en-US" dirty="0">
                <a:ea typeface="+mn-lt"/>
                <a:cs typeface="+mn-lt"/>
              </a:rPr>
              <a:t> per </a:t>
            </a:r>
            <a:r>
              <a:rPr lang="en-US" err="1">
                <a:ea typeface="+mn-lt"/>
                <a:cs typeface="+mn-lt"/>
              </a:rPr>
              <a:t>funzionare</a:t>
            </a:r>
            <a:r>
              <a:rPr lang="en-US" dirty="0">
                <a:ea typeface="+mn-lt"/>
                <a:cs typeface="+mn-lt"/>
              </a:rPr>
              <a:t> con </a:t>
            </a:r>
            <a:r>
              <a:rPr lang="en-US" err="1">
                <a:ea typeface="+mn-lt"/>
                <a:cs typeface="+mn-lt"/>
              </a:rPr>
              <a:t>una</a:t>
            </a:r>
            <a:r>
              <a:rPr lang="en-US" dirty="0">
                <a:ea typeface="+mn-lt"/>
                <a:cs typeface="+mn-lt"/>
              </a:rPr>
              <a:t> </a:t>
            </a:r>
            <a:r>
              <a:rPr lang="en-US" err="1">
                <a:ea typeface="+mn-lt"/>
                <a:cs typeface="+mn-lt"/>
              </a:rPr>
              <a:t>scheda</a:t>
            </a:r>
            <a:r>
              <a:rPr lang="en-US" dirty="0">
                <a:ea typeface="+mn-lt"/>
                <a:cs typeface="+mn-lt"/>
              </a:rPr>
              <a:t> </a:t>
            </a:r>
            <a:r>
              <a:rPr lang="en-US" err="1">
                <a:ea typeface="+mn-lt"/>
                <a:cs typeface="+mn-lt"/>
              </a:rPr>
              <a:t>RaspberryPi</a:t>
            </a:r>
            <a:r>
              <a:rPr lang="en-US" dirty="0">
                <a:ea typeface="+mn-lt"/>
                <a:cs typeface="+mn-lt"/>
              </a:rPr>
              <a:t> Model B+, </a:t>
            </a:r>
            <a:r>
              <a:rPr lang="en-US" err="1">
                <a:ea typeface="+mn-lt"/>
                <a:cs typeface="+mn-lt"/>
              </a:rPr>
              <a:t>dunque</a:t>
            </a:r>
            <a:r>
              <a:rPr lang="en-US" dirty="0">
                <a:ea typeface="+mn-lt"/>
                <a:cs typeface="+mn-lt"/>
              </a:rPr>
              <a:t> è </a:t>
            </a:r>
            <a:r>
              <a:rPr lang="en-US" err="1">
                <a:ea typeface="+mn-lt"/>
                <a:cs typeface="+mn-lt"/>
              </a:rPr>
              <a:t>stato</a:t>
            </a:r>
            <a:r>
              <a:rPr lang="en-US" dirty="0">
                <a:ea typeface="+mn-lt"/>
                <a:cs typeface="+mn-lt"/>
              </a:rPr>
              <a:t> </a:t>
            </a:r>
            <a:r>
              <a:rPr lang="en-US" err="1">
                <a:ea typeface="+mn-lt"/>
                <a:cs typeface="+mn-lt"/>
              </a:rPr>
              <a:t>adottato</a:t>
            </a:r>
            <a:r>
              <a:rPr lang="en-US" dirty="0">
                <a:ea typeface="+mn-lt"/>
                <a:cs typeface="+mn-lt"/>
              </a:rPr>
              <a:t> un SoC RPi4 </a:t>
            </a:r>
            <a:r>
              <a:rPr lang="en-US" err="1">
                <a:ea typeface="+mn-lt"/>
                <a:cs typeface="+mn-lt"/>
              </a:rPr>
              <a:t>dotato</a:t>
            </a:r>
            <a:r>
              <a:rPr lang="en-US" dirty="0">
                <a:ea typeface="+mn-lt"/>
                <a:cs typeface="+mn-lt"/>
              </a:rPr>
              <a:t> di 4GB di RAM e CPU 4-Core 1.5 GHz.</a:t>
            </a:r>
          </a:p>
          <a:p>
            <a:r>
              <a:rPr lang="en-US" dirty="0" err="1"/>
              <a:t>Programmato</a:t>
            </a:r>
            <a:r>
              <a:rPr lang="en-US" dirty="0"/>
              <a:t> in python3.9 </a:t>
            </a:r>
            <a:r>
              <a:rPr lang="en-US" dirty="0" err="1"/>
              <a:t>permette</a:t>
            </a:r>
            <a:r>
              <a:rPr lang="en-US" dirty="0"/>
              <a:t> di </a:t>
            </a:r>
            <a:r>
              <a:rPr lang="en-US" dirty="0" err="1"/>
              <a:t>interfacciarsi</a:t>
            </a:r>
            <a:r>
              <a:rPr lang="en-US" dirty="0"/>
              <a:t> con tutti </a:t>
            </a:r>
            <a:r>
              <a:rPr lang="en-US" dirty="0" err="1"/>
              <a:t>i</a:t>
            </a:r>
            <a:r>
              <a:rPr lang="en-US" dirty="0"/>
              <a:t> </a:t>
            </a:r>
            <a:r>
              <a:rPr lang="en-US" dirty="0" err="1"/>
              <a:t>componenti</a:t>
            </a:r>
            <a:r>
              <a:rPr lang="en-US" dirty="0"/>
              <a:t> </a:t>
            </a:r>
            <a:r>
              <a:rPr lang="en-US" dirty="0" err="1"/>
              <a:t>connessi</a:t>
            </a:r>
            <a:r>
              <a:rPr lang="en-US" dirty="0"/>
              <a:t> ai </a:t>
            </a:r>
            <a:r>
              <a:rPr lang="en-US" dirty="0" err="1"/>
              <a:t>suoi</a:t>
            </a:r>
            <a:r>
              <a:rPr lang="en-US" dirty="0"/>
              <a:t> GPIO.</a:t>
            </a:r>
          </a:p>
        </p:txBody>
      </p:sp>
      <p:pic>
        <p:nvPicPr>
          <p:cNvPr id="6" name="Immagine 6" descr="Immagine che contiene testo, elettronica, circuito&#10;&#10;Descrizione generata automaticamente">
            <a:extLst>
              <a:ext uri="{FF2B5EF4-FFF2-40B4-BE49-F238E27FC236}">
                <a16:creationId xmlns:a16="http://schemas.microsoft.com/office/drawing/2014/main" id="{97A31702-0E29-30FC-FF04-19D3C0EABE6E}"/>
              </a:ext>
            </a:extLst>
          </p:cNvPr>
          <p:cNvPicPr>
            <a:picLocks noChangeAspect="1"/>
          </p:cNvPicPr>
          <p:nvPr/>
        </p:nvPicPr>
        <p:blipFill>
          <a:blip r:embed="rId3"/>
          <a:stretch>
            <a:fillRect/>
          </a:stretch>
        </p:blipFill>
        <p:spPr>
          <a:xfrm>
            <a:off x="623977" y="1256671"/>
            <a:ext cx="3812875" cy="5451714"/>
          </a:xfrm>
          <a:prstGeom prst="rect">
            <a:avLst/>
          </a:prstGeom>
        </p:spPr>
      </p:pic>
      <p:pic>
        <p:nvPicPr>
          <p:cNvPr id="7" name="Immagine 8">
            <a:extLst>
              <a:ext uri="{FF2B5EF4-FFF2-40B4-BE49-F238E27FC236}">
                <a16:creationId xmlns:a16="http://schemas.microsoft.com/office/drawing/2014/main" id="{27205005-B4FB-56E7-5955-10CF1BC59BE8}"/>
              </a:ext>
            </a:extLst>
          </p:cNvPr>
          <p:cNvPicPr>
            <a:picLocks noChangeAspect="1"/>
          </p:cNvPicPr>
          <p:nvPr/>
        </p:nvPicPr>
        <p:blipFill>
          <a:blip r:embed="rId4"/>
          <a:stretch>
            <a:fillRect/>
          </a:stretch>
        </p:blipFill>
        <p:spPr>
          <a:xfrm>
            <a:off x="3315419" y="208449"/>
            <a:ext cx="1549880" cy="1869103"/>
          </a:xfrm>
          <a:prstGeom prst="rect">
            <a:avLst/>
          </a:prstGeom>
        </p:spPr>
      </p:pic>
    </p:spTree>
    <p:extLst>
      <p:ext uri="{BB962C8B-B14F-4D97-AF65-F5344CB8AC3E}">
        <p14:creationId xmlns:p14="http://schemas.microsoft.com/office/powerpoint/2010/main" val="165118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olo 1">
            <a:extLst>
              <a:ext uri="{FF2B5EF4-FFF2-40B4-BE49-F238E27FC236}">
                <a16:creationId xmlns:a16="http://schemas.microsoft.com/office/drawing/2014/main" id="{A1461321-8510-203F-3178-12A8510D92E4}"/>
              </a:ext>
            </a:extLst>
          </p:cNvPr>
          <p:cNvSpPr>
            <a:spLocks noGrp="1"/>
          </p:cNvSpPr>
          <p:nvPr>
            <p:ph type="title"/>
          </p:nvPr>
        </p:nvSpPr>
        <p:spPr>
          <a:xfrm>
            <a:off x="1141413" y="618518"/>
            <a:ext cx="4459286" cy="500910"/>
          </a:xfrm>
        </p:spPr>
        <p:txBody>
          <a:bodyPr>
            <a:normAutofit fontScale="90000"/>
          </a:bodyPr>
          <a:lstStyle/>
          <a:p>
            <a:r>
              <a:rPr lang="it-IT" sz="3200" dirty="0"/>
              <a:t>MOTOR GOVERNOR</a:t>
            </a:r>
          </a:p>
        </p:txBody>
      </p:sp>
      <p:pic>
        <p:nvPicPr>
          <p:cNvPr id="4" name="Immagine 4" descr="Immagine che contiene testo, elettronica&#10;&#10;Descrizione generata automaticamente">
            <a:extLst>
              <a:ext uri="{FF2B5EF4-FFF2-40B4-BE49-F238E27FC236}">
                <a16:creationId xmlns:a16="http://schemas.microsoft.com/office/drawing/2014/main" id="{86AB4CDE-7808-3C4E-EAED-C09CD37F091F}"/>
              </a:ext>
            </a:extLst>
          </p:cNvPr>
          <p:cNvPicPr>
            <a:picLocks noChangeAspect="1"/>
          </p:cNvPicPr>
          <p:nvPr/>
        </p:nvPicPr>
        <p:blipFill>
          <a:blip r:embed="rId4"/>
          <a:stretch>
            <a:fillRect/>
          </a:stretch>
        </p:blipFill>
        <p:spPr>
          <a:xfrm>
            <a:off x="7215580" y="1826216"/>
            <a:ext cx="4137269" cy="437393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CasellaDiTesto 5">
            <a:extLst>
              <a:ext uri="{FF2B5EF4-FFF2-40B4-BE49-F238E27FC236}">
                <a16:creationId xmlns:a16="http://schemas.microsoft.com/office/drawing/2014/main" id="{5EA08A91-B7CE-59FC-4B91-8F05161157DA}"/>
              </a:ext>
            </a:extLst>
          </p:cNvPr>
          <p:cNvSpPr txBox="1"/>
          <p:nvPr/>
        </p:nvSpPr>
        <p:spPr>
          <a:xfrm>
            <a:off x="1216964" y="1178944"/>
            <a:ext cx="497168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t>Una versione proprietaria dell'open hardware PCA9685 (chip blue).</a:t>
            </a:r>
          </a:p>
          <a:p>
            <a:endParaRPr lang="it-IT" dirty="0">
              <a:ea typeface="+mn-lt"/>
              <a:cs typeface="+mn-lt"/>
            </a:endParaRPr>
          </a:p>
          <a:p>
            <a:r>
              <a:rPr lang="it-IT" dirty="0">
                <a:ea typeface="+mn-lt"/>
                <a:cs typeface="+mn-lt"/>
              </a:rPr>
              <a:t>Si presenta come un pianale dotato di modulo PCA9685 16-Channel 12-Bit driver per la gestione dei motori dc e servo, modulo PCF8591, una chip per acquisizione dati CMOS a 8 bit, dotato di quattro ingressi analogici, un'uscita analogica e un'interfaccia seriale I2C. </a:t>
            </a:r>
            <a:endParaRPr lang="it-IT">
              <a:ea typeface="+mn-lt"/>
              <a:cs typeface="+mn-lt"/>
            </a:endParaRPr>
          </a:p>
          <a:p>
            <a:endParaRPr lang="it-IT" dirty="0">
              <a:ea typeface="+mn-lt"/>
              <a:cs typeface="+mn-lt"/>
            </a:endParaRPr>
          </a:p>
          <a:p>
            <a:r>
              <a:rPr lang="it-IT" dirty="0">
                <a:ea typeface="+mn-lt"/>
                <a:cs typeface="+mn-lt"/>
              </a:rPr>
              <a:t>Su tale board sono presenti due switch che permettono rispettivamente l’accensione/spegnimento del </a:t>
            </a:r>
            <a:r>
              <a:rPr lang="it-IT" dirty="0" err="1">
                <a:ea typeface="+mn-lt"/>
                <a:cs typeface="+mn-lt"/>
              </a:rPr>
              <a:t>Raspberry</a:t>
            </a:r>
            <a:r>
              <a:rPr lang="it-IT" dirty="0">
                <a:ea typeface="+mn-lt"/>
                <a:cs typeface="+mn-lt"/>
              </a:rPr>
              <a:t> Pi4B+ e dei componenti.</a:t>
            </a:r>
            <a:endParaRPr lang="it-IT"/>
          </a:p>
        </p:txBody>
      </p:sp>
      <p:pic>
        <p:nvPicPr>
          <p:cNvPr id="5" name="Immagine 5" descr="Immagine che contiene elettronica, circuito&#10;&#10;Descrizione generata automaticamente">
            <a:extLst>
              <a:ext uri="{FF2B5EF4-FFF2-40B4-BE49-F238E27FC236}">
                <a16:creationId xmlns:a16="http://schemas.microsoft.com/office/drawing/2014/main" id="{B8F4D3D9-5819-8738-4F55-83633FF66FB6}"/>
              </a:ext>
            </a:extLst>
          </p:cNvPr>
          <p:cNvPicPr>
            <a:picLocks noGrp="1" noChangeAspect="1"/>
          </p:cNvPicPr>
          <p:nvPr>
            <p:ph idx="1"/>
          </p:nvPr>
        </p:nvPicPr>
        <p:blipFill>
          <a:blip r:embed="rId5"/>
          <a:stretch>
            <a:fillRect/>
          </a:stretch>
        </p:blipFill>
        <p:spPr>
          <a:xfrm>
            <a:off x="6101601" y="-657445"/>
            <a:ext cx="4459287" cy="4459287"/>
          </a:xfrm>
        </p:spPr>
      </p:pic>
      <p:sp>
        <p:nvSpPr>
          <p:cNvPr id="7" name="Freccia a destra 6">
            <a:extLst>
              <a:ext uri="{FF2B5EF4-FFF2-40B4-BE49-F238E27FC236}">
                <a16:creationId xmlns:a16="http://schemas.microsoft.com/office/drawing/2014/main" id="{E1AFA12D-3CAB-50D5-AF5F-8D9092414186}"/>
              </a:ext>
            </a:extLst>
          </p:cNvPr>
          <p:cNvSpPr/>
          <p:nvPr/>
        </p:nvSpPr>
        <p:spPr>
          <a:xfrm>
            <a:off x="3725333" y="5367866"/>
            <a:ext cx="3206150" cy="4456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04119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1</Words>
  <Application>Microsoft Office PowerPoint</Application>
  <PresentationFormat>Widescreen</PresentationFormat>
  <Paragraphs>1</Paragraphs>
  <Slides>13</Slides>
  <Notes>1</Notes>
  <HiddenSlides>0</HiddenSlides>
  <MMClips>0</MMClips>
  <ScaleCrop>false</ScaleCrop>
  <HeadingPairs>
    <vt:vector size="4" baseType="variant">
      <vt:variant>
        <vt:lpstr>Tema</vt:lpstr>
      </vt:variant>
      <vt:variant>
        <vt:i4>1</vt:i4>
      </vt:variant>
      <vt:variant>
        <vt:lpstr>Titoli diapositive</vt:lpstr>
      </vt:variant>
      <vt:variant>
        <vt:i4>13</vt:i4>
      </vt:variant>
    </vt:vector>
  </HeadingPairs>
  <TitlesOfParts>
    <vt:vector size="14" baseType="lpstr">
      <vt:lpstr>Circuito</vt:lpstr>
      <vt:lpstr>METALPHOENIX</vt:lpstr>
      <vt:lpstr>Robot</vt:lpstr>
      <vt:lpstr>Motori</vt:lpstr>
      <vt:lpstr>BUZZER</vt:lpstr>
      <vt:lpstr>STRIP LED</vt:lpstr>
      <vt:lpstr>MODULO ULTRASUONI</vt:lpstr>
      <vt:lpstr>MODULO INFRAROSSI</vt:lpstr>
      <vt:lpstr>Development board</vt:lpstr>
      <vt:lpstr>MOTOR GOVERNOR</vt:lpstr>
      <vt:lpstr>RUOTE OMNIDIREZIONALI</vt:lpstr>
      <vt:lpstr>REMOTE CONTROLLER</vt:lpstr>
      <vt:lpstr>ESP-12 AMICA 1.0</vt:lpstr>
      <vt:lpstr>PUSHBUTTON e potenziometro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
  <cp:revision>344</cp:revision>
  <dcterms:created xsi:type="dcterms:W3CDTF">2023-06-13T20:13:06Z</dcterms:created>
  <dcterms:modified xsi:type="dcterms:W3CDTF">2023-06-28T13:19:43Z</dcterms:modified>
</cp:coreProperties>
</file>