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it-IT"/>
              <a:t>Intelligent Systems and Robotics Laboratory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/>
              <a:t>Progetto:</a:t>
            </a:r>
            <a:r>
              <a:rPr lang="it-IT"/>
              <a:t> </a:t>
            </a:r>
            <a:endParaRPr lang="it-IT"/>
          </a:p>
          <a:p>
            <a:pPr>
              <a:defRPr/>
            </a:pPr>
            <a:r>
              <a:rPr lang="it-IT" sz="2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Esplorazione e risoluzione del labirinto</a:t>
            </a:r>
            <a:endParaRPr sz="2600" b="0" i="1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il Robot Freenove4WD</a:t>
            </a:r>
            <a:endParaRPr sz="2600" i="1"/>
          </a:p>
        </p:txBody>
      </p:sp>
      <p:sp>
        <p:nvSpPr>
          <p:cNvPr id="1256658008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65BA325-6059-C798-F498-B32E2850D502}" type="slidenum">
              <a:rPr lang="it-IT"/>
              <a:t/>
            </a:fld>
            <a:endParaRPr/>
          </a:p>
        </p:txBody>
      </p:sp>
      <p:sp>
        <p:nvSpPr>
          <p:cNvPr id="617930404" name=""/>
          <p:cNvSpPr txBox="1"/>
          <p:nvPr/>
        </p:nvSpPr>
        <p:spPr bwMode="auto">
          <a:xfrm flipH="0" flipV="0">
            <a:off x="7364744" y="5490059"/>
            <a:ext cx="398941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latin typeface="FreeMono"/>
                <a:ea typeface="FreeMono"/>
                <a:cs typeface="FreeMono"/>
              </a:rPr>
              <a:t>Marco Pinori    274319</a:t>
            </a:r>
            <a:endParaRPr b="1">
              <a:latin typeface="FreeMono"/>
              <a:cs typeface="FreeMono"/>
            </a:endParaRPr>
          </a:p>
          <a:p>
            <a:pPr>
              <a:defRPr/>
            </a:pPr>
            <a:r>
              <a:rPr b="1">
                <a:latin typeface="FreeMono"/>
                <a:ea typeface="FreeMono"/>
                <a:cs typeface="FreeMono"/>
              </a:rPr>
              <a:t>Stefano Fattore 259869</a:t>
            </a:r>
            <a:endParaRPr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505129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Esempio: </a:t>
            </a: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priority_list = &lt;SOUTH, WEST, EAST, NORTH</a:t>
            </a:r>
            <a:r>
              <a:rPr lang="it-IT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endParaRPr sz="2400"/>
          </a:p>
        </p:txBody>
      </p:sp>
      <p:pic>
        <p:nvPicPr>
          <p:cNvPr id="4167179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68374" y="1754187"/>
            <a:ext cx="4724399" cy="4705349"/>
          </a:xfrm>
          <a:prstGeom prst="rect">
            <a:avLst/>
          </a:prstGeom>
        </p:spPr>
      </p:pic>
      <p:pic>
        <p:nvPicPr>
          <p:cNvPr id="1243230483" name=""/>
          <p:cNvPicPr/>
          <p:nvPr/>
        </p:nvPicPr>
        <p:blipFill>
          <a:blip r:embed="rId3"/>
          <a:stretch/>
        </p:blipFill>
        <p:spPr bwMode="auto">
          <a:xfrm rot="0" flipH="0" flipV="0">
            <a:off x="6255749" y="1472612"/>
            <a:ext cx="5098050" cy="5098050"/>
          </a:xfrm>
          <a:prstGeom prst="rect">
            <a:avLst/>
          </a:prstGeom>
        </p:spPr>
      </p:pic>
      <p:sp>
        <p:nvSpPr>
          <p:cNvPr id="476734702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A1DCAC-49AE-445B-1499-4DC132DED8EA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153476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Labirinto + Albero</a:t>
            </a:r>
            <a:endParaRPr/>
          </a:p>
        </p:txBody>
      </p:sp>
      <p:sp>
        <p:nvSpPr>
          <p:cNvPr id="682575351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F7E4FBB-F33B-91BA-79B2-B3DE99D64287}" type="slidenum">
              <a:rPr lang="it-IT"/>
              <a:t/>
            </a:fld>
            <a:endParaRPr/>
          </a:p>
        </p:txBody>
      </p:sp>
      <p:pic>
        <p:nvPicPr>
          <p:cNvPr id="18074571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568518" y="1690687"/>
            <a:ext cx="5054962" cy="4649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48383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Labirinto + Albero</a:t>
            </a:r>
            <a:endParaRPr sz="4400"/>
          </a:p>
        </p:txBody>
      </p:sp>
      <p:sp>
        <p:nvSpPr>
          <p:cNvPr id="2026646281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B96135-607D-373D-9E11-78D4B6AAB41B}" type="slidenum">
              <a:rPr lang="it-IT"/>
              <a:t/>
            </a:fld>
            <a:endParaRPr/>
          </a:p>
        </p:txBody>
      </p:sp>
      <p:pic>
        <p:nvPicPr>
          <p:cNvPr id="9339724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576033" y="1690687"/>
            <a:ext cx="5039932" cy="4649162"/>
          </a:xfrm>
          <a:prstGeom prst="rect">
            <a:avLst/>
          </a:prstGeom>
        </p:spPr>
      </p:pic>
      <p:sp>
        <p:nvSpPr>
          <p:cNvPr id="1402672499" name=""/>
          <p:cNvSpPr txBox="1"/>
          <p:nvPr/>
        </p:nvSpPr>
        <p:spPr bwMode="auto">
          <a:xfrm flipH="0" flipV="0">
            <a:off x="406551" y="1690687"/>
            <a:ext cx="2713053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/>
              <a:t>Verde scuro: ROOT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Verde: EXPLORED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Giallo: OBSERVED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Rosso: DEAD_END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Blu: FINAL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48571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Obiettivo del progetto</a:t>
            </a:r>
            <a:endParaRPr/>
          </a:p>
        </p:txBody>
      </p:sp>
      <p:sp>
        <p:nvSpPr>
          <p:cNvPr id="919023581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sz="2800"/>
              <a:t>Esplorazione e risoluzione del labirinto con il robot FreeNove4WD</a:t>
            </a:r>
            <a:r>
              <a:rPr sz="2800"/>
              <a:t> usando il simulatore di robotica 3D CoppeliaSim</a:t>
            </a:r>
            <a:endParaRPr sz="2800"/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endParaRPr sz="2800"/>
          </a:p>
          <a:p>
            <a:pPr>
              <a:lnSpc>
                <a:spcPct val="100000"/>
              </a:lnSpc>
              <a:defRPr/>
            </a:pPr>
            <a:r>
              <a:rPr sz="2800"/>
              <a:t>Struttura non nota al robot</a:t>
            </a:r>
            <a:endParaRPr sz="2800"/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endParaRPr sz="2800"/>
          </a:p>
          <a:p>
            <a:pPr>
              <a:lnSpc>
                <a:spcPct val="100000"/>
              </a:lnSpc>
              <a:defRPr/>
            </a:pPr>
            <a:r>
              <a:rPr sz="2800"/>
              <a:t>Algoritmo realizzato simile al DFS </a:t>
            </a:r>
            <a:endParaRPr sz="2800"/>
          </a:p>
          <a:p>
            <a:pPr>
              <a:lnSpc>
                <a:spcPct val="100000"/>
              </a:lnSpc>
              <a:defRPr/>
            </a:pPr>
            <a:endParaRPr sz="1400"/>
          </a:p>
          <a:p>
            <a:pPr marL="0" indent="0">
              <a:buFont typeface="Arial"/>
              <a:buNone/>
              <a:defRPr/>
            </a:pPr>
            <a:endParaRPr sz="1400"/>
          </a:p>
        </p:txBody>
      </p:sp>
      <p:pic>
        <p:nvPicPr>
          <p:cNvPr id="6160309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12164" y="3005758"/>
            <a:ext cx="3284459" cy="3271215"/>
          </a:xfrm>
          <a:prstGeom prst="rect">
            <a:avLst/>
          </a:prstGeom>
        </p:spPr>
      </p:pic>
      <p:sp>
        <p:nvSpPr>
          <p:cNvPr id="1230265120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6149BE-25E2-5AAD-0725-B734E9E446D5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2634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Vincoli del progetto: Labirinto</a:t>
            </a:r>
            <a:endParaRPr/>
          </a:p>
        </p:txBody>
      </p:sp>
      <p:sp>
        <p:nvSpPr>
          <p:cNvPr id="2136549005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sz="2000"/>
              <a:t>Un solo punto iniziale (root)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/>
              <a:t>Un solo punto finale  (final)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/>
              <a:t>Rappresentato da un albero semplice</a:t>
            </a:r>
            <a:endParaRPr sz="2000"/>
          </a:p>
          <a:p>
            <a:pPr lvl="1">
              <a:lnSpc>
                <a:spcPct val="100000"/>
              </a:lnSpc>
              <a:defRPr/>
            </a:pPr>
            <a:r>
              <a:rPr sz="2000"/>
              <a:t>No cicli</a:t>
            </a:r>
            <a:endParaRPr sz="2000"/>
          </a:p>
          <a:p>
            <a:pPr lvl="1">
              <a:lnSpc>
                <a:spcPct val="100000"/>
              </a:lnSpc>
              <a:defRPr/>
            </a:pPr>
            <a:r>
              <a:rPr sz="2000"/>
              <a:t>Non si può passare per uno stesso punto se si esplora in profondità</a:t>
            </a:r>
            <a:endParaRPr sz="2000"/>
          </a:p>
          <a:p>
            <a:pPr lvl="0">
              <a:lnSpc>
                <a:spcPct val="100000"/>
              </a:lnSpc>
              <a:defRPr/>
            </a:pPr>
            <a:r>
              <a:rPr sz="2000"/>
              <a:t>Muri che formano angoli di 90° e 180°</a:t>
            </a:r>
            <a:endParaRPr sz="2000"/>
          </a:p>
          <a:p>
            <a:pPr lvl="0">
              <a:lnSpc>
                <a:spcPct val="100000"/>
              </a:lnSpc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Muro con lunghezza minima di 0.45m e massima di 0.50m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Spessore del muro deve essere almeno di 0.10m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Distanza tra due muri deve essere almeno di 0.45m e massima di</a:t>
            </a: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0.50m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1422352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B77A4B-16DB-4675-2192-A20DE0329B2A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1667134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Vincoli del progetto: Robot</a:t>
            </a:r>
            <a:endParaRPr/>
          </a:p>
        </p:txBody>
      </p:sp>
      <p:sp>
        <p:nvSpPr>
          <p:cNvPr id="907373743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sz="2000"/>
              <a:t>Labirinto sconosciuto e </a:t>
            </a:r>
            <a:r>
              <a:rPr sz="2000"/>
              <a:t>uscita sconosciuta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/>
              <a:t>Deve essere in grado di osservare ciò che è attorno a lui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/>
              <a:t>Sensori di prossimità</a:t>
            </a:r>
            <a:r>
              <a:rPr sz="2000"/>
              <a:t>: Front, Left, Right</a:t>
            </a:r>
            <a:endParaRPr sz="2000"/>
          </a:p>
        </p:txBody>
      </p:sp>
      <p:pic>
        <p:nvPicPr>
          <p:cNvPr id="4872308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342174" y="3314699"/>
            <a:ext cx="7507649" cy="3043853"/>
          </a:xfrm>
          <a:prstGeom prst="rect">
            <a:avLst/>
          </a:prstGeom>
        </p:spPr>
      </p:pic>
      <p:sp>
        <p:nvSpPr>
          <p:cNvPr id="101276218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F0E03D-20B7-E651-3423-8A258A4301BA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647125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Algoritmo</a:t>
            </a:r>
            <a:endParaRPr/>
          </a:p>
        </p:txBody>
      </p:sp>
      <p:sp>
        <p:nvSpPr>
          <p:cNvPr id="757642503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sz="2000"/>
              <a:t>Inizio esplorazione da un punto iniziale (root/stato iniziale)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sz="2000"/>
              <a:t>Lettura sensori di prossimità ed elaborazione dei dati (tra cui lo stato del robot)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sz="2000"/>
              <a:t>Decide il verso e direzione in cui si deve muovere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sz="2000"/>
              <a:t>Se incontra un vicolo cieco: ripercorre il percorso intrapreso fino a quando non trova un nuovo percorso da esplorare</a:t>
            </a:r>
            <a:endParaRPr sz="2000"/>
          </a:p>
          <a:p>
            <a:pPr>
              <a:lnSpc>
                <a:spcPct val="200000"/>
              </a:lnSpc>
              <a:defRPr/>
            </a:pPr>
            <a:r>
              <a:rPr sz="2000"/>
              <a:t>Esplorazione si conclude quando il robot trova il punto finale ovvero l’uscita (final)</a:t>
            </a:r>
            <a:endParaRPr sz="2000"/>
          </a:p>
        </p:txBody>
      </p:sp>
      <p:sp>
        <p:nvSpPr>
          <p:cNvPr id="867426297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85E7F5-8198-55E8-86FF-91E67C547C70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3290468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Algoritmo</a:t>
            </a:r>
            <a:r>
              <a:rPr/>
              <a:t>: il Controller</a:t>
            </a:r>
            <a:endParaRPr/>
          </a:p>
        </p:txBody>
      </p:sp>
      <p:sp>
        <p:nvSpPr>
          <p:cNvPr id="46966377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Contiene l’algoritmo principale</a:t>
            </a:r>
            <a:endParaRPr/>
          </a:p>
          <a:p>
            <a:pPr lvl="0"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Architettura Sense-Think-Act</a:t>
            </a:r>
            <a:endParaRPr sz="2800" i="0"/>
          </a:p>
          <a:p>
            <a:pPr>
              <a:defRPr/>
            </a:pPr>
            <a:r>
              <a:rPr/>
              <a:t>Prende decisioni e invia comandi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al PhysicalBody</a:t>
            </a:r>
            <a:endParaRPr/>
          </a:p>
          <a:p>
            <a:pPr>
              <a:defRPr/>
            </a:pPr>
            <a:r>
              <a:rPr/>
              <a:t>Decisioni prese in base a:</a:t>
            </a:r>
            <a:endParaRPr/>
          </a:p>
          <a:p>
            <a:pPr lvl="1">
              <a:defRPr/>
            </a:pPr>
            <a:r>
              <a:rPr/>
              <a:t>Valori dei sensori: Front, Left, Right</a:t>
            </a:r>
            <a:endParaRPr/>
          </a:p>
          <a:p>
            <a:pPr lvl="1">
              <a:defRPr/>
            </a:pPr>
            <a:r>
              <a:rPr/>
              <a:t>Lista di priorità</a:t>
            </a:r>
            <a:endParaRPr/>
          </a:p>
          <a:p>
            <a:pPr lvl="1">
              <a:defRPr/>
            </a:pPr>
            <a:r>
              <a:rPr/>
              <a:t>Stato </a:t>
            </a:r>
            <a:r>
              <a:rPr/>
              <a:t>del Robot: </a:t>
            </a:r>
            <a:r>
              <a:rPr lang="it-IT" sz="24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endParaRPr/>
          </a:p>
          <a:p>
            <a:pPr lvl="1">
              <a:defRPr/>
            </a:pPr>
            <a:r>
              <a:rPr/>
              <a:t>Posizione: </a:t>
            </a:r>
            <a:r>
              <a:rPr i="1"/>
              <a:t>Position</a:t>
            </a:r>
            <a:endParaRPr/>
          </a:p>
          <a:p>
            <a:pPr lvl="1">
              <a:defRPr/>
            </a:pPr>
            <a:r>
              <a:rPr/>
              <a:t>Modalità di esplorazione: </a:t>
            </a:r>
            <a:r>
              <a:rPr i="1"/>
              <a:t>Mode</a:t>
            </a:r>
            <a:endParaRPr i="1"/>
          </a:p>
          <a:p>
            <a:pPr lvl="1">
              <a:defRPr/>
            </a:pPr>
            <a:r>
              <a:rPr i="0"/>
              <a:t>Albero del labirinto: </a:t>
            </a:r>
            <a:r>
              <a:rPr i="1"/>
              <a:t>Tree</a:t>
            </a:r>
            <a:endParaRPr i="1"/>
          </a:p>
        </p:txBody>
      </p:sp>
      <p:pic>
        <p:nvPicPr>
          <p:cNvPr id="5250808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65549" y="1690687"/>
            <a:ext cx="4688249" cy="4429450"/>
          </a:xfrm>
          <a:prstGeom prst="rect">
            <a:avLst/>
          </a:prstGeom>
        </p:spPr>
      </p:pic>
      <p:sp>
        <p:nvSpPr>
          <p:cNvPr id="360638719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B04344-8894-0F3E-FFAF-E7662316CE65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150869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Lista di priorità</a:t>
            </a:r>
            <a:endParaRPr/>
          </a:p>
        </p:txBody>
      </p:sp>
      <p:sp>
        <p:nvSpPr>
          <p:cNvPr id="1083844048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Lista costituita dai 4 punti cardinali: NORTH, SOUTH, EAST, WEST</a:t>
            </a:r>
            <a:endParaRPr/>
          </a:p>
          <a:p>
            <a:pPr>
              <a:defRPr/>
            </a:pPr>
            <a:r>
              <a:rPr/>
              <a:t>La posizione nella lista di ciascun punto cardinale determina la priorità: </a:t>
            </a:r>
            <a:r>
              <a:rPr/>
              <a:t>punto cardinale in prima posizione ha priorità più alta, ultima posizione priorità più bassa</a:t>
            </a:r>
            <a:endParaRPr/>
          </a:p>
          <a:p>
            <a:pPr>
              <a:defRPr/>
            </a:pPr>
            <a:r>
              <a:rPr/>
              <a:t>La ControlPolicy genera coppie di comandi e azioni </a:t>
            </a:r>
            <a:r>
              <a:rPr i="1"/>
              <a:t>[command, action]</a:t>
            </a:r>
            <a:r>
              <a:rPr/>
              <a:t>. Una di queste coppie deve essere eseguita dal robot</a:t>
            </a:r>
            <a:endParaRPr/>
          </a:p>
          <a:p>
            <a:pPr>
              <a:defRPr/>
            </a:pPr>
            <a:r>
              <a:rPr/>
              <a:t>La coppia che deve essere eseguita viene scelta dalla DecisionMakingPolicy in base alla lista di priorità</a:t>
            </a:r>
            <a:endParaRPr/>
          </a:p>
        </p:txBody>
      </p:sp>
      <p:pic>
        <p:nvPicPr>
          <p:cNvPr id="672367552" name=""/>
          <p:cNvPicPr/>
          <p:nvPr/>
        </p:nvPicPr>
        <p:blipFill>
          <a:blip r:embed="rId2"/>
          <a:stretch/>
        </p:blipFill>
        <p:spPr bwMode="auto">
          <a:xfrm rot="0" flipH="0" flipV="0">
            <a:off x="10479449" y="-53893"/>
            <a:ext cx="1693499" cy="1744581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608686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Lista di priorità</a:t>
            </a:r>
            <a:r>
              <a:rPr/>
              <a:t>: Esempio</a:t>
            </a:r>
            <a:endParaRPr/>
          </a:p>
        </p:txBody>
      </p:sp>
      <p:sp>
        <p:nvSpPr>
          <p:cNvPr id="1033412489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priority_list = &lt;SOUTH, WEST, EAST, NORTH</a:t>
            </a:r>
            <a:r>
              <a:rPr/>
              <a:t>&gt;</a:t>
            </a:r>
            <a:endParaRPr/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Dalla lista di priorità si può dedurre che la DMP sceglierà di andare a  SOUTH </a:t>
            </a: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dato che ha priorità più alta e, se non fosse possibile, sceglierà  </a:t>
            </a: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WEST e poi preferirà  EAST prima di NORTH.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445778216" name=""/>
          <p:cNvPicPr/>
          <p:nvPr/>
        </p:nvPicPr>
        <p:blipFill>
          <a:blip r:embed="rId2"/>
          <a:stretch/>
        </p:blipFill>
        <p:spPr bwMode="auto">
          <a:xfrm rot="0" flipH="0" flipV="0">
            <a:off x="10479449" y="-53893"/>
            <a:ext cx="1693499" cy="1744581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86306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Imparare dalle esperienze passate: Albero</a:t>
            </a:r>
            <a:endParaRPr/>
          </a:p>
        </p:txBody>
      </p:sp>
      <p:sp>
        <p:nvSpPr>
          <p:cNvPr id="166516617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 struttura dell’albero del labirinto dipende da come esso viene esplorato</a:t>
            </a:r>
            <a:endParaRPr/>
          </a:p>
          <a:p>
            <a:pPr>
              <a:defRPr/>
            </a:pPr>
            <a:r>
              <a:rPr/>
              <a:t>Robot potrebbe non esplorare l’intero labirinto ma solo una parte di esso</a:t>
            </a:r>
            <a:endParaRPr/>
          </a:p>
          <a:p>
            <a:pPr>
              <a:defRPr/>
            </a:pPr>
            <a:r>
              <a:rPr/>
              <a:t>Dipende dalla lista di priorità scelta</a:t>
            </a:r>
            <a:endParaRPr/>
          </a:p>
          <a:p>
            <a:pPr>
              <a:defRPr/>
            </a:pPr>
            <a:r>
              <a:rPr/>
              <a:t>Nell’esplorazione genera nodi in parti specifiche del labirinto</a:t>
            </a:r>
            <a:endParaRPr/>
          </a:p>
          <a:p>
            <a:pPr>
              <a:defRPr/>
            </a:pPr>
            <a:r>
              <a:rPr/>
              <a:t>Ogni nodo ha diversi attributi:</a:t>
            </a:r>
            <a:endParaRPr/>
          </a:p>
          <a:p>
            <a:pPr lvl="1">
              <a:defRPr/>
            </a:pPr>
            <a:r>
              <a:rPr/>
              <a:t>Name, Action, Type, Parent, Left, Mid, Right</a:t>
            </a:r>
            <a:endParaRPr/>
          </a:p>
        </p:txBody>
      </p:sp>
      <p:sp>
        <p:nvSpPr>
          <p:cNvPr id="1613753215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85A004-CF9D-1E6A-B415-EE4E7349CD9D}" type="slidenum">
              <a:rPr lang="it-IT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2023-06-23T17:06:47Z</dcterms:modified>
  <cp:category/>
  <cp:contentStatus/>
  <cp:version/>
</cp:coreProperties>
</file>