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wmf" ContentType="image/x-wmf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1"/>
  </p:handoutMasterIdLst>
  <p:sldIdLst>
    <p:sldId id="759" r:id="rId3"/>
    <p:sldId id="768" r:id="rId5"/>
    <p:sldId id="627" r:id="rId6"/>
    <p:sldId id="628" r:id="rId7"/>
    <p:sldId id="774" r:id="rId8"/>
    <p:sldId id="631" r:id="rId9"/>
    <p:sldId id="705" r:id="rId10"/>
    <p:sldId id="633" r:id="rId11"/>
    <p:sldId id="769" r:id="rId12"/>
    <p:sldId id="770" r:id="rId13"/>
    <p:sldId id="634" r:id="rId14"/>
    <p:sldId id="635" r:id="rId15"/>
    <p:sldId id="636" r:id="rId16"/>
    <p:sldId id="637" r:id="rId17"/>
    <p:sldId id="706" r:id="rId18"/>
    <p:sldId id="638" r:id="rId19"/>
    <p:sldId id="707" r:id="rId20"/>
    <p:sldId id="778" r:id="rId21"/>
    <p:sldId id="639" r:id="rId22"/>
    <p:sldId id="640" r:id="rId23"/>
    <p:sldId id="641" r:id="rId24"/>
    <p:sldId id="643" r:id="rId25"/>
    <p:sldId id="773" r:id="rId26"/>
    <p:sldId id="644" r:id="rId27"/>
    <p:sldId id="645" r:id="rId28"/>
    <p:sldId id="763" r:id="rId29"/>
    <p:sldId id="776" r:id="rId30"/>
    <p:sldId id="777" r:id="rId31"/>
    <p:sldId id="775" r:id="rId32"/>
    <p:sldId id="658" r:id="rId33"/>
    <p:sldId id="659" r:id="rId34"/>
    <p:sldId id="660" r:id="rId35"/>
    <p:sldId id="661" r:id="rId36"/>
    <p:sldId id="662" r:id="rId37"/>
    <p:sldId id="663" r:id="rId38"/>
    <p:sldId id="664" r:id="rId39"/>
    <p:sldId id="665" r:id="rId40"/>
    <p:sldId id="666" r:id="rId41"/>
    <p:sldId id="667" r:id="rId42"/>
    <p:sldId id="668" r:id="rId43"/>
    <p:sldId id="669" r:id="rId44"/>
    <p:sldId id="670" r:id="rId45"/>
    <p:sldId id="771" r:id="rId46"/>
    <p:sldId id="671" r:id="rId47"/>
    <p:sldId id="764" r:id="rId48"/>
    <p:sldId id="672" r:id="rId49"/>
    <p:sldId id="673" r:id="rId50"/>
    <p:sldId id="676" r:id="rId51"/>
    <p:sldId id="677" r:id="rId52"/>
    <p:sldId id="678" r:id="rId53"/>
    <p:sldId id="679" r:id="rId54"/>
    <p:sldId id="680" r:id="rId55"/>
    <p:sldId id="681" r:id="rId56"/>
    <p:sldId id="682" r:id="rId57"/>
    <p:sldId id="722" r:id="rId58"/>
    <p:sldId id="723" r:id="rId59"/>
    <p:sldId id="683" r:id="rId60"/>
    <p:sldId id="684" r:id="rId61"/>
    <p:sldId id="685" r:id="rId62"/>
    <p:sldId id="686" r:id="rId63"/>
    <p:sldId id="762" r:id="rId64"/>
    <p:sldId id="718" r:id="rId65"/>
    <p:sldId id="713" r:id="rId66"/>
    <p:sldId id="714" r:id="rId67"/>
    <p:sldId id="715" r:id="rId68"/>
    <p:sldId id="716" r:id="rId69"/>
    <p:sldId id="717" r:id="rId70"/>
    <p:sldId id="719" r:id="rId71"/>
    <p:sldId id="720" r:id="rId72"/>
    <p:sldId id="687" r:id="rId73"/>
    <p:sldId id="688" r:id="rId74"/>
    <p:sldId id="689" r:id="rId75"/>
    <p:sldId id="690" r:id="rId76"/>
    <p:sldId id="691" r:id="rId77"/>
    <p:sldId id="692" r:id="rId78"/>
    <p:sldId id="724" r:id="rId79"/>
    <p:sldId id="693" r:id="rId80"/>
    <p:sldId id="694" r:id="rId81"/>
    <p:sldId id="695" r:id="rId82"/>
    <p:sldId id="696" r:id="rId83"/>
    <p:sldId id="697" r:id="rId84"/>
    <p:sldId id="710" r:id="rId85"/>
    <p:sldId id="698" r:id="rId86"/>
    <p:sldId id="699" r:id="rId87"/>
    <p:sldId id="700" r:id="rId88"/>
    <p:sldId id="701" r:id="rId89"/>
    <p:sldId id="702" r:id="rId90"/>
    <p:sldId id="703" r:id="rId91"/>
    <p:sldId id="746" r:id="rId92"/>
    <p:sldId id="747" r:id="rId93"/>
    <p:sldId id="748" r:id="rId94"/>
    <p:sldId id="749" r:id="rId95"/>
    <p:sldId id="750" r:id="rId96"/>
    <p:sldId id="751" r:id="rId97"/>
    <p:sldId id="752" r:id="rId98"/>
    <p:sldId id="753" r:id="rId99"/>
    <p:sldId id="754" r:id="rId100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9900FF"/>
    <a:srgbClr val="660066"/>
    <a:srgbClr val="00CC00"/>
    <a:srgbClr val="FF3300"/>
    <a:srgbClr val="66FF33"/>
    <a:srgbClr val="00FFFF"/>
    <a:srgbClr val="00CC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68"/>
    <p:restoredTop sz="94590"/>
  </p:normalViewPr>
  <p:slideViewPr>
    <p:cSldViewPr showGuides="1">
      <p:cViewPr varScale="1">
        <p:scale>
          <a:sx n="67" d="100"/>
          <a:sy n="67" d="100"/>
        </p:scale>
        <p:origin x="1458" y="72"/>
      </p:cViewPr>
      <p:guideLst>
        <p:guide orient="horz" pos="21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4" Type="http://schemas.openxmlformats.org/officeDocument/2006/relationships/tableStyles" Target="tableStyles.xml"/><Relationship Id="rId103" Type="http://schemas.openxmlformats.org/officeDocument/2006/relationships/viewProps" Target="viewProps.xml"/><Relationship Id="rId102" Type="http://schemas.openxmlformats.org/officeDocument/2006/relationships/presProps" Target="presProps.xml"/><Relationship Id="rId101" Type="http://schemas.openxmlformats.org/officeDocument/2006/relationships/handoutMaster" Target="handoutMasters/handoutMaster1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emf"/><Relationship Id="rId4" Type="http://schemas.openxmlformats.org/officeDocument/2006/relationships/image" Target="../media/image29.emf"/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emf"/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.emf"/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7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spcBef>
                <a:spcPct val="20000"/>
              </a:spcBef>
              <a:buNone/>
            </a:pPr>
            <a:endParaRPr lang="zh-CN" altLang="en-US" sz="1200" strike="noStrike" noProof="1" dirty="0">
              <a:effectLst>
                <a:outerShdw blurRad="38100" dist="38100" dir="2700000">
                  <a:srgbClr val="C0C0C0"/>
                </a:outerShdw>
              </a:effectLst>
              <a:ea typeface="SimSun" panose="02010600030101010101" pitchFamily="2" charset="-122"/>
            </a:endParaRPr>
          </a:p>
        </p:txBody>
      </p:sp>
      <p:sp>
        <p:nvSpPr>
          <p:cNvPr id="676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>
              <a:spcBef>
                <a:spcPct val="20000"/>
              </a:spcBef>
              <a:buNone/>
            </a:pPr>
            <a:endParaRPr lang="en-US" altLang="zh-CN" sz="1200" strike="noStrike" noProof="1" dirty="0">
              <a:effectLst>
                <a:outerShdw blurRad="38100" dist="38100" dir="2700000">
                  <a:srgbClr val="C0C0C0"/>
                </a:outerShdw>
              </a:effectLst>
              <a:ea typeface="SimSun" panose="02010600030101010101" pitchFamily="2" charset="-122"/>
            </a:endParaRPr>
          </a:p>
        </p:txBody>
      </p:sp>
      <p:sp>
        <p:nvSpPr>
          <p:cNvPr id="676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spcBef>
                <a:spcPct val="20000"/>
              </a:spcBef>
              <a:buNone/>
            </a:pPr>
            <a:endParaRPr lang="en-US" altLang="zh-CN" sz="1200" strike="noStrike" noProof="1" dirty="0">
              <a:effectLst>
                <a:outerShdw blurRad="38100" dist="38100" dir="2700000">
                  <a:srgbClr val="C0C0C0"/>
                </a:outerShdw>
              </a:effectLst>
              <a:ea typeface="SimSun" panose="02010600030101010101" pitchFamily="2" charset="-122"/>
            </a:endParaRPr>
          </a:p>
        </p:txBody>
      </p:sp>
      <p:sp>
        <p:nvSpPr>
          <p:cNvPr id="676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spcBef>
                <a:spcPct val="20000"/>
              </a:spcBef>
              <a:buNone/>
            </a:pPr>
            <a:fld id="{9A0DB2DC-4C9A-4742-B13C-FB6460FD3503}" type="slidenum">
              <a:rPr lang="zh-CN" altLang="en-US" sz="1200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z="1200" strike="noStrike" noProof="1" dirty="0">
              <a:effectLst>
                <a:outerShdw blurRad="38100" dist="38100" dir="2700000">
                  <a:srgbClr val="C0C0C0"/>
                </a:outerShdw>
              </a:effectLst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>
              <a:buNone/>
            </a:pPr>
            <a:endParaRPr lang="zh-CN" altLang="en-CA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algn="r" eaLnBrk="1" fontAlgn="base" hangingPunct="1">
              <a:buNone/>
            </a:pPr>
            <a:endParaRPr lang="en-CA" altLang="zh-CN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CA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eaLnBrk="1" fontAlgn="base" hangingPunct="1">
              <a:buNone/>
            </a:pPr>
            <a:endParaRPr lang="en-CA" altLang="zh-CN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CA" sz="1200" strike="noStrike" noProof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z="1200" strike="noStrike" noProof="1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09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30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30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50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50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71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91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512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532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573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593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614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634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55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655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696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6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716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37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737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57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757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778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798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19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819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39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839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860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880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901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921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942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62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962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983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03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003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024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4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044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dirty="0">
                <a:ea typeface="SimSun" panose="02010600030101010101" pitchFamily="2" charset="-122"/>
              </a:rPr>
            </a:fld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331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315" name="Rectangle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64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064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85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085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05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05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105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126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46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146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67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167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87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187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08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208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8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228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49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249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  <p:sp>
        <p:nvSpPr>
          <p:cNvPr id="12697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6979" name="Rectangle 3"/>
          <p:cNvSpPr/>
          <p:nvPr>
            <p:ph type="body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90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290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10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310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33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35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37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39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41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43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5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45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47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49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1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51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0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53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5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55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7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57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9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59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61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63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65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793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6793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99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699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7203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08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74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2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613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7613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817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7817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022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8022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22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822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43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843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637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863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15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884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884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04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904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25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925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945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661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966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865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1986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070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20070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CA" dirty="0">
                <a:ea typeface="SimSun" panose="02010600030101010101" pitchFamily="2" charset="-122"/>
              </a:rPr>
            </a:fld>
            <a:endParaRPr lang="zh-CN" altLang="en-CA" dirty="0">
              <a:ea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057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38600"/>
            <a:ext cx="3810000" cy="20574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en-CA" altLang="zh-CN" strike="noStrike" noProof="1"/>
              <a:t>Click to edit Master title style</a:t>
            </a:r>
            <a:endParaRPr lang="en-CA" altLang="zh-CN" strike="noStrike" noProof="1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en-US" altLang="zh-CN" strike="noStrike" noProof="1"/>
              <a:t>- First level</a:t>
            </a:r>
            <a:endParaRPr lang="en-CA" altLang="zh-CN" strike="noStrike" noProof="1"/>
          </a:p>
          <a:p>
            <a:pPr lvl="1" fontAlgn="base"/>
            <a:r>
              <a:rPr lang="en-CA" altLang="zh-CN" strike="noStrike" noProof="1"/>
              <a:t>Second level</a:t>
            </a:r>
            <a:endParaRPr lang="en-CA" altLang="zh-CN" strike="noStrike" noProof="1"/>
          </a:p>
          <a:p>
            <a:pPr lvl="2" fontAlgn="base"/>
            <a:r>
              <a:rPr lang="en-CA" altLang="zh-CN" strike="noStrike" noProof="1"/>
              <a:t>Third level</a:t>
            </a:r>
            <a:endParaRPr lang="en-CA" altLang="zh-CN" strike="noStrike" noProof="1"/>
          </a:p>
          <a:p>
            <a:pPr lvl="3" fontAlgn="base"/>
            <a:r>
              <a:rPr lang="en-CA" altLang="zh-CN" strike="noStrike" noProof="1"/>
              <a:t>Fourth level</a:t>
            </a:r>
            <a:endParaRPr lang="en-CA" altLang="zh-CN" strike="noStrike" noProof="1"/>
          </a:p>
          <a:p>
            <a:pPr lvl="4" fontAlgn="base"/>
            <a:r>
              <a:rPr lang="en-CA" altLang="zh-CN" strike="noStrike" noProof="1"/>
              <a:t>Fifth level</a:t>
            </a:r>
            <a:endParaRPr lang="en-CA" altLang="zh-CN" strike="noStrike" noProof="1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r>
              <a:rPr lang="en-US" altLang="zh-CN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Discrete Mathematics : Relations</a:t>
            </a:r>
            <a:endParaRPr lang="en-CA" altLang="zh-CN" sz="1400" strike="noStrike" noProof="1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CA" strike="noStrike" noProof="1" dirty="0"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</a:fld>
            <a:endParaRPr lang="zh-CN" altLang="en-CA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660066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1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7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4.emf"/><Relationship Id="rId11" Type="http://schemas.openxmlformats.org/officeDocument/2006/relationships/notesSlide" Target="../notesSlides/notesSlide34.xml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8.xml"/><Relationship Id="rId8" Type="http://schemas.openxmlformats.org/officeDocument/2006/relationships/vmlDrawing" Target="../drawings/vmlDrawing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9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4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2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3" Type="http://schemas.openxmlformats.org/officeDocument/2006/relationships/notesSlide" Target="../notesSlides/notesSlide5.xml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2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23.bin"/></Relationships>
</file>

<file path=ppt/slides/_rels/slide5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3.xml"/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oleObject" Target="../embeddings/oleObject24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5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oleObject" Target="../embeddings/oleObject25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6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29.e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26.emf"/><Relationship Id="rId13" Type="http://schemas.openxmlformats.org/officeDocument/2006/relationships/notesSlide" Target="../notesSlides/notesSlide58.xml"/><Relationship Id="rId12" Type="http://schemas.openxmlformats.org/officeDocument/2006/relationships/vmlDrawing" Target="../drawings/vmlDrawing1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1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oleObject" Target="../embeddings/oleObject32.bin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2.png"/><Relationship Id="rId1" Type="http://schemas.openxmlformats.org/officeDocument/2006/relationships/oleObject" Target="../embeddings/oleObject33.bin"/></Relationships>
</file>

<file path=ppt/slides/_rels/slide6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4.xml"/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5.bin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5.xml"/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6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9.emf"/><Relationship Id="rId7" Type="http://schemas.openxmlformats.org/officeDocument/2006/relationships/oleObject" Target="../embeddings/oleObject40.bin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6.emf"/><Relationship Id="rId11" Type="http://schemas.openxmlformats.org/officeDocument/2006/relationships/notesSlide" Target="../notesSlides/notesSlide66.xml"/><Relationship Id="rId10" Type="http://schemas.openxmlformats.org/officeDocument/2006/relationships/vmlDrawing" Target="../drawings/vmlDrawing19.vml"/><Relationship Id="rId1" Type="http://schemas.openxmlformats.org/officeDocument/2006/relationships/oleObject" Target="../embeddings/oleObject37.bin"/></Relationships>
</file>

<file path=ppt/slides/_rels/slide6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7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oleObject" Target="../embeddings/oleObject41.bin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oleObject" Target="../embeddings/oleObject4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7.xml"/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oleObject" Target="../embeddings/oleObject43.bin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09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0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Relations</a:t>
            </a:r>
            <a:endParaRPr kumimoji="0" lang="zh-CN" altLang="en-US" sz="40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727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</a:rPr>
              <a:t>Relations and their Properties 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</a:rPr>
              <a:t>Representing Relations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</a:rPr>
              <a:t>Closures of Relations 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</a:rPr>
              <a:t>Equivalence Relations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</a:rPr>
              <a:t>Partial Orderings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25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n-ary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570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Let R = {(a, b, c) | a = 2b  b = 2c with a, b, c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Z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What is the degree of R?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 degree of R is 3, so its elements are triples.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What are its domains?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Its domains are all equal to the set of integers.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Is (2, 4, 8) in R?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Is (4, 2, 1) in R?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5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5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1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7059">
                                            <p:txEl>
                                              <p:charRg st="1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7059">
                                            <p:txEl>
                                              <p:charRg st="1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7059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7059">
                                            <p:txEl>
                                              <p:charRg st="6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8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7059">
                                            <p:txEl>
                                              <p:charRg st="8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7059">
                                            <p:txEl>
                                              <p:charRg st="8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13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7059">
                                            <p:txEl>
                                              <p:charRg st="13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7059">
                                            <p:txEl>
                                              <p:charRg st="13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16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7059">
                                            <p:txEl>
                                              <p:charRg st="16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7059">
                                            <p:txEl>
                                              <p:charRg st="161" end="2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21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7059">
                                            <p:txEl>
                                              <p:charRg st="21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7059">
                                            <p:txEl>
                                              <p:charRg st="211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230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7059">
                                            <p:txEl>
                                              <p:charRg st="230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7059">
                                            <p:txEl>
                                              <p:charRg st="230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23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7059">
                                            <p:txEl>
                                              <p:charRg st="23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7059">
                                            <p:txEl>
                                              <p:charRg st="234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charRg st="25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7059">
                                            <p:txEl>
                                              <p:charRg st="25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7059">
                                            <p:txEl>
                                              <p:charRg st="253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457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Properties of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274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We will now look at some useful ways to classify relations.</a:t>
            </a: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 relation R on a set A is called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(a, a)R for every element aA.</a:t>
            </a: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Are the following relations on {1, 2, 3, 4} reflexive?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5316" name="Rectangle 4"/>
          <p:cNvSpPr>
            <a:spLocks noChangeArrowheads="1"/>
          </p:cNvSpPr>
          <p:nvPr/>
        </p:nvSpPr>
        <p:spPr bwMode="auto">
          <a:xfrm>
            <a:off x="228600" y="3200400"/>
            <a:ext cx="6248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{(1, 1), (1, 2), (2, 3), (3, 3), (4, 4)}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5317" name="Rectangle 5"/>
          <p:cNvSpPr>
            <a:spLocks noChangeArrowheads="1"/>
          </p:cNvSpPr>
          <p:nvPr/>
        </p:nvSpPr>
        <p:spPr bwMode="auto">
          <a:xfrm>
            <a:off x="8153400" y="3200400"/>
            <a:ext cx="762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5318" name="Rectangle 6"/>
          <p:cNvSpPr>
            <a:spLocks noChangeArrowheads="1"/>
          </p:cNvSpPr>
          <p:nvPr/>
        </p:nvSpPr>
        <p:spPr bwMode="auto">
          <a:xfrm>
            <a:off x="228600" y="37338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{(1, 1), (2, 2), (2, 3), (3, 3), (4, 4)}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5319" name="Rectangle 7"/>
          <p:cNvSpPr>
            <a:spLocks noChangeArrowheads="1"/>
          </p:cNvSpPr>
          <p:nvPr/>
        </p:nvSpPr>
        <p:spPr bwMode="auto">
          <a:xfrm>
            <a:off x="8115300" y="3733800"/>
            <a:ext cx="914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5320" name="Rectangle 8"/>
          <p:cNvSpPr>
            <a:spLocks noChangeArrowheads="1"/>
          </p:cNvSpPr>
          <p:nvPr/>
        </p:nvSpPr>
        <p:spPr bwMode="auto">
          <a:xfrm>
            <a:off x="228600" y="42672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{(1, 1), (2, 2), (3, 3)}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5321" name="Rectangle 9"/>
          <p:cNvSpPr>
            <a:spLocks noChangeArrowheads="1"/>
          </p:cNvSpPr>
          <p:nvPr/>
        </p:nvSpPr>
        <p:spPr bwMode="auto">
          <a:xfrm>
            <a:off x="8153400" y="4267200"/>
            <a:ext cx="762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5322" name="Rectangle 10"/>
          <p:cNvSpPr>
            <a:spLocks noChangeArrowheads="1"/>
          </p:cNvSpPr>
          <p:nvPr/>
        </p:nvSpPr>
        <p:spPr bwMode="auto">
          <a:xfrm>
            <a:off x="152400" y="5029200"/>
            <a:ext cx="87630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Definition: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A relation on a set A is called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irreflexive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if (a, a)R for every element aA.</a:t>
            </a: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531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5315">
                                            <p:txEl>
                                              <p:charRg st="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charRg st="6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5315">
                                            <p:txEl>
                                              <p:charRg st="6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5315">
                                            <p:txEl>
                                              <p:charRg st="6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charRg st="15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5315">
                                            <p:txEl>
                                              <p:charRg st="15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5315">
                                            <p:txEl>
                                              <p:charRg st="151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6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5316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5316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5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8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5318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5318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5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532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532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build="p"/>
      <p:bldP spid="525316" grpId="0" build="p"/>
      <p:bldP spid="525317" grpId="0"/>
      <p:bldP spid="525318" grpId="0" build="p"/>
      <p:bldP spid="525319" grpId="0"/>
      <p:bldP spid="525320" grpId="0" build="p"/>
      <p:bldP spid="525321" grpId="0"/>
      <p:bldP spid="5253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662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Properties of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263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Definitions: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relation R on a set A is called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symmetric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if (b, a)R whenever (a, b)R for all a, bA.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relation R on a set A is called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antisymmetric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if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= b whenever (a, b)R and (b, a)R.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relation R on a set A is called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asymmetric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if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b)R implies that (b, a)R for all a, bA.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3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3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charRg st="1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6339">
                                            <p:txEl>
                                              <p:charRg st="1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6339">
                                            <p:txEl>
                                              <p:charRg st="15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charRg st="10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6339">
                                            <p:txEl>
                                              <p:charRg st="10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6339">
                                            <p:txEl>
                                              <p:charRg st="10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charRg st="198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6339">
                                            <p:txEl>
                                              <p:charRg st="198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6339">
                                            <p:txEl>
                                              <p:charRg st="198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Properties of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106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Are the following relations on {1, 2, 3, 4} 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symmetric, antisymmetric, or asymmetric?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7364" name="Rectangle 4"/>
          <p:cNvSpPr>
            <a:spLocks noChangeArrowheads="1"/>
          </p:cNvSpPr>
          <p:nvPr/>
        </p:nvSpPr>
        <p:spPr bwMode="auto">
          <a:xfrm>
            <a:off x="228600" y="2133600"/>
            <a:ext cx="6248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{(1, 1), (1, 2), (2, 1), (3, 3), (4, 4)}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7365" name="Rectangle 5"/>
          <p:cNvSpPr>
            <a:spLocks noChangeArrowheads="1"/>
          </p:cNvSpPr>
          <p:nvPr/>
        </p:nvSpPr>
        <p:spPr bwMode="auto">
          <a:xfrm>
            <a:off x="7010400" y="2133600"/>
            <a:ext cx="1981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symmetric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7366" name="Rectangle 6"/>
          <p:cNvSpPr>
            <a:spLocks noChangeArrowheads="1"/>
          </p:cNvSpPr>
          <p:nvPr/>
        </p:nvSpPr>
        <p:spPr bwMode="auto">
          <a:xfrm>
            <a:off x="228600" y="26670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{(1, 1)}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7367" name="Rectangle 7"/>
          <p:cNvSpPr>
            <a:spLocks noChangeArrowheads="1"/>
          </p:cNvSpPr>
          <p:nvPr/>
        </p:nvSpPr>
        <p:spPr bwMode="auto">
          <a:xfrm>
            <a:off x="7010400" y="2667000"/>
            <a:ext cx="16764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sym. and antisym.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7368" name="Rectangle 8"/>
          <p:cNvSpPr>
            <a:spLocks noChangeArrowheads="1"/>
          </p:cNvSpPr>
          <p:nvPr/>
        </p:nvSpPr>
        <p:spPr bwMode="auto">
          <a:xfrm>
            <a:off x="228600" y="38100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{(1, 3), (3, 2), (2, 1)}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7369" name="Rectangle 9"/>
          <p:cNvSpPr>
            <a:spLocks noChangeArrowheads="1"/>
          </p:cNvSpPr>
          <p:nvPr/>
        </p:nvSpPr>
        <p:spPr bwMode="auto">
          <a:xfrm>
            <a:off x="7010400" y="3810000"/>
            <a:ext cx="1981200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antisym. and asym.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7370" name="Rectangle 10"/>
          <p:cNvSpPr>
            <a:spLocks noChangeArrowheads="1"/>
          </p:cNvSpPr>
          <p:nvPr/>
        </p:nvSpPr>
        <p:spPr bwMode="auto">
          <a:xfrm>
            <a:off x="228600" y="48768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{(4, 4), (3, 3), (1, 4)}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7371" name="Rectangle 11"/>
          <p:cNvSpPr>
            <a:spLocks noChangeArrowheads="1"/>
          </p:cNvSpPr>
          <p:nvPr/>
        </p:nvSpPr>
        <p:spPr bwMode="auto">
          <a:xfrm>
            <a:off x="7010400" y="4876800"/>
            <a:ext cx="2133600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antisym.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3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7363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7363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736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7364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7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736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7366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736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7368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7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737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737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27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63" grpId="0" build="p"/>
      <p:bldP spid="527364" grpId="0" build="p"/>
      <p:bldP spid="527365" grpId="0"/>
      <p:bldP spid="527366" grpId="0" build="p"/>
      <p:bldP spid="527367" grpId="0"/>
      <p:bldP spid="527368" grpId="0" build="p"/>
      <p:bldP spid="527369" grpId="0"/>
      <p:bldP spid="527370" grpId="0" build="p"/>
      <p:bldP spid="52737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07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Properties of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2362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 relation R on a set A is called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transitive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whenever (a, b)R and (b, c)R, then (a, c)R for a, b, cA.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Are the following relations on {1, 2, 3, 4}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transitive?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228600" y="35814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{(1, 1), (1, 2), (2, 2), (2, 1), (3, 3)}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7010400" y="3581400"/>
            <a:ext cx="990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8390" name="Rectangle 6"/>
          <p:cNvSpPr>
            <a:spLocks noChangeArrowheads="1"/>
          </p:cNvSpPr>
          <p:nvPr/>
        </p:nvSpPr>
        <p:spPr bwMode="auto">
          <a:xfrm>
            <a:off x="228600" y="42672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(1, 3)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(3, 2)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(2, 1)}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8391" name="Rectangle 7"/>
          <p:cNvSpPr>
            <a:spLocks noChangeArrowheads="1"/>
          </p:cNvSpPr>
          <p:nvPr/>
        </p:nvSpPr>
        <p:spPr bwMode="auto">
          <a:xfrm>
            <a:off x="7010400" y="4267200"/>
            <a:ext cx="1981200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8392" name="Rectangle 8"/>
          <p:cNvSpPr>
            <a:spLocks noChangeArrowheads="1"/>
          </p:cNvSpPr>
          <p:nvPr/>
        </p:nvSpPr>
        <p:spPr bwMode="auto">
          <a:xfrm>
            <a:off x="228600" y="4953000"/>
            <a:ext cx="6400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 = {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(2, 4)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(4, 3), (2, 3),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(4, 1)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8393" name="Rectangle 9"/>
          <p:cNvSpPr>
            <a:spLocks noChangeArrowheads="1"/>
          </p:cNvSpPr>
          <p:nvPr/>
        </p:nvSpPr>
        <p:spPr bwMode="auto">
          <a:xfrm>
            <a:off x="7010400" y="4953000"/>
            <a:ext cx="2133600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8387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8387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charRg st="123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8387">
                                            <p:txEl>
                                              <p:charRg st="123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8387">
                                            <p:txEl>
                                              <p:charRg st="123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8388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8388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8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839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8390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8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839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8392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28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  <p:bldP spid="528388" grpId="0" build="p"/>
      <p:bldP spid="528389" grpId="0"/>
      <p:bldP spid="528390" grpId="0" build="p"/>
      <p:bldP spid="528391" grpId="0"/>
      <p:bldP spid="528392" grpId="0" build="p"/>
      <p:bldP spid="52839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页脚占位符 1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2770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8498" name="Rectangle 2"/>
          <p:cNvSpPr>
            <a:spLocks noChangeArrowheads="1"/>
          </p:cNvSpPr>
          <p:nvPr/>
        </p:nvSpPr>
        <p:spPr bwMode="auto">
          <a:xfrm>
            <a:off x="457200" y="1524000"/>
            <a:ext cx="7162800" cy="44878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 x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y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x&gt;y} 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x=y or x=-y}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x=y}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x=y+1}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x+y 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 3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}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The “Divides” relation on the set of positive integers.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18499" name="Text Box 3"/>
          <p:cNvSpPr txBox="1">
            <a:spLocks noChangeArrowheads="1"/>
          </p:cNvSpPr>
          <p:nvPr/>
        </p:nvSpPr>
        <p:spPr bwMode="auto">
          <a:xfrm>
            <a:off x="914400" y="457200"/>
            <a:ext cx="6553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endParaRPr lang="en-US" altLang="zh-CN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18500" name="Text Box 4"/>
          <p:cNvSpPr txBox="1">
            <a:spLocks noChangeArrowheads="1"/>
          </p:cNvSpPr>
          <p:nvPr/>
        </p:nvSpPr>
        <p:spPr bwMode="auto">
          <a:xfrm>
            <a:off x="457200" y="533400"/>
            <a:ext cx="7696200" cy="946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 dirty="0">
                <a:solidFill>
                  <a:srgbClr val="99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Which of the relations are </a:t>
            </a:r>
            <a:r>
              <a:rPr kumimoji="0" lang="en-US" altLang="zh-CN" kern="1200" cap="none" spc="0" normalizeH="0" baseline="0" noProof="0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reflexive,irreflexive</a:t>
            </a:r>
            <a:r>
              <a:rPr kumimoji="0" lang="en-US" altLang="zh-CN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symmetric, </a:t>
            </a:r>
            <a:r>
              <a:rPr kumimoji="0" lang="en-US" altLang="zh-CN" kern="1200" cap="none" spc="0" normalizeH="0" baseline="0" noProof="0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antisym</a:t>
            </a:r>
            <a:r>
              <a:rPr kumimoji="0" lang="en-US" altLang="zh-CN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., </a:t>
            </a:r>
            <a:r>
              <a:rPr kumimoji="0" lang="en-US" altLang="zh-CN" kern="1200" cap="none" spc="0" normalizeH="0" baseline="0" noProof="0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asym</a:t>
            </a:r>
            <a:r>
              <a:rPr kumimoji="0" lang="en-US" altLang="zh-CN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altLang="zh-CN" b="1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transitive</a:t>
            </a:r>
            <a:r>
              <a:rPr kumimoji="0" lang="en-US" altLang="zh-CN" kern="1200" cap="none" spc="0" normalizeH="0" baseline="0" noProof="0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?</a:t>
            </a:r>
            <a:endParaRPr kumimoji="0" lang="en-US" altLang="zh-CN" kern="1200" cap="none" spc="0" normalizeH="0" baseline="0" noProof="0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32774" name="TextBox 1"/>
          <p:cNvSpPr txBox="1"/>
          <p:nvPr/>
        </p:nvSpPr>
        <p:spPr>
          <a:xfrm>
            <a:off x="4716463" y="1565275"/>
            <a:ext cx="4235450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Reflexive, antisymmetric and transitive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5" name="TextBox 2"/>
          <p:cNvSpPr txBox="1"/>
          <p:nvPr/>
        </p:nvSpPr>
        <p:spPr>
          <a:xfrm>
            <a:off x="4716463" y="2092325"/>
            <a:ext cx="4427537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Antisymmetric, Asymmetric, irreflexive, transitive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6" name="TextBox 3"/>
          <p:cNvSpPr txBox="1"/>
          <p:nvPr/>
        </p:nvSpPr>
        <p:spPr>
          <a:xfrm>
            <a:off x="5800725" y="2806700"/>
            <a:ext cx="2843213" cy="369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Reflexive, and transitive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Counting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294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How many different reflexive relations can be defined on a set A containing n elements?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Relations on R are subsets of AA, which contains n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elements.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Therefore, different relations on A can be generated by choosing different subsets out of these n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elements, so there are 2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5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relations.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relation, however,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must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contain the n elements (a, a) for every aA.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Consequently, we can only choose among n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– n =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n(n – 1) elements to generate reflexive relations, so there are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n(n – 1)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them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4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41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9411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9411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9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9411">
                                            <p:txEl>
                                              <p:charRg st="9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9411">
                                            <p:txEl>
                                              <p:charRg st="9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171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9411">
                                            <p:txEl>
                                              <p:charRg st="171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9411">
                                            <p:txEl>
                                              <p:charRg st="171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308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9411">
                                            <p:txEl>
                                              <p:charRg st="308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9411">
                                            <p:txEl>
                                              <p:charRg st="308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1">
                                            <p:txEl>
                                              <p:charRg st="389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9411">
                                            <p:txEl>
                                              <p:charRg st="389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9411">
                                            <p:txEl>
                                              <p:charRg st="389" end="5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Counting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19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800100"/>
            <a:ext cx="87630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How many different symmetric relations can be defined on a set A containing n elements?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How many different antisymmetric relations can be defined on a set A containing n elements?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How many different asymmetric relations can be defined on a set A containing n elements?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charRg st="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9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charRg st="9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charRg st="97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19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charRg st="19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charRg st="198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001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How many different symmetric relations can be defined on a set A containing n elements?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691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 relation R is symmetric if the value of every cell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j) is same as that cell (j,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). The diagonals can have any value.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There are n diagonal values, total possible combination of diagonal values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There are 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– n non-diagonal values. We can only choose different value for half of them, because when we choose a value for cell 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j), cell (j,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 gets same value. 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So combination of non-diagonal values =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 2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</a:rPr>
              <a:t>(n2 – n)/2</a:t>
            </a: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Overall combination = 2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 * 2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(n2 – n)/2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= 2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n(n+1)/2</a:t>
            </a: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89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891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Combining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Relations are sets, and therefore, we can apply the usual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set operations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to them.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we have two relations R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R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and both of them are from a set A to a set B, then we can combine them to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 R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 R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or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– R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 each case, the result will be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another relation from A to 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0435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0435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83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0435">
                                            <p:txEl>
                                              <p:charRg st="83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0435">
                                            <p:txEl>
                                              <p:charRg st="83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5">
                                            <p:txEl>
                                              <p:charRg st="224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0435">
                                            <p:txEl>
                                              <p:charRg st="224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0435">
                                            <p:txEl>
                                              <p:charRg st="224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Today’s menu</a:t>
            </a:r>
            <a:endParaRPr kumimoji="0" lang="zh-CN" altLang="en-US" sz="44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Binary relation</a:t>
            </a:r>
            <a:endParaRPr kumimoji="0" lang="en-US" altLang="zh-CN" sz="3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N-ary relation</a:t>
            </a:r>
            <a:endParaRPr kumimoji="0" lang="en-US" altLang="zh-CN" sz="3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Properties</a:t>
            </a:r>
            <a:endParaRPr kumimoji="0" lang="en-US" altLang="zh-CN" sz="3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Representation</a:t>
            </a:r>
            <a:endParaRPr kumimoji="0" lang="en-US" altLang="zh-CN" sz="3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zh-CN" altLang="en-US" sz="3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14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4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Combining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… and there is another important way to combine relations.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R be a relation from a set A to a set B and S a relation from B to a set C.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composite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R and S is the relation consisting of ordered pairs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c)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where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aA, cC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and for which there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exists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 element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bB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such that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b)R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(b, c)S.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We denote the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composite of R and S by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b="1" i="0" u="none" strike="noStrike" kern="0" cap="none" spc="0" normalizeH="0" baseline="-1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 other words, if relation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contains a pair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b)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relation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contains a pair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(b, c)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then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b="1" i="0" u="none" strike="noStrike" kern="0" cap="none" spc="0" normalizeH="0" baseline="-1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contains a pair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c)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14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145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145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1459">
                                            <p:txEl>
                                              <p:char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charRg st="60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1459">
                                            <p:txEl>
                                              <p:charRg st="60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1459">
                                            <p:txEl>
                                              <p:charRg st="60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charRg st="364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1459">
                                            <p:txEl>
                                              <p:charRg st="364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1459">
                                            <p:txEl>
                                              <p:charRg st="364" end="4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40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Combining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32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D and S be relations on A = {1, 2, 3, 4}.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{(a, b) | b = 5 - a}     “b equals (5 – a)”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{(a, b) | a &lt; b}        “a is smaller than b”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 = {(1, 4), (2, 3), (3, 2), (4, 1)}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 = {(1, 2), (1, 3), (1, 4), (2, 3), (2, 4), (3, 4)}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altLang="zh-CN" sz="2800" b="1" i="0" u="none" strike="noStrike" kern="0" cap="none" spc="0" normalizeH="0" baseline="-1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 = {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484" name="Text Box 4"/>
          <p:cNvSpPr txBox="1">
            <a:spLocks noChangeArrowheads="1"/>
          </p:cNvSpPr>
          <p:nvPr/>
        </p:nvSpPr>
        <p:spPr bwMode="auto">
          <a:xfrm>
            <a:off x="1438275" y="363855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(2, 4),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485" name="Text Box 5"/>
          <p:cNvSpPr txBox="1">
            <a:spLocks noChangeArrowheads="1"/>
          </p:cNvSpPr>
          <p:nvPr/>
        </p:nvSpPr>
        <p:spPr bwMode="auto">
          <a:xfrm>
            <a:off x="2505075" y="363855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(3, 3),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486" name="Text Box 6"/>
          <p:cNvSpPr txBox="1">
            <a:spLocks noChangeArrowheads="1"/>
          </p:cNvSpPr>
          <p:nvPr/>
        </p:nvSpPr>
        <p:spPr bwMode="auto">
          <a:xfrm>
            <a:off x="3571875" y="363855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(3, 4),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487" name="Text Box 7"/>
          <p:cNvSpPr txBox="1">
            <a:spLocks noChangeArrowheads="1"/>
          </p:cNvSpPr>
          <p:nvPr/>
        </p:nvSpPr>
        <p:spPr bwMode="auto">
          <a:xfrm>
            <a:off x="4638675" y="363855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(4, 2),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488" name="Text Box 8"/>
          <p:cNvSpPr txBox="1">
            <a:spLocks noChangeArrowheads="1"/>
          </p:cNvSpPr>
          <p:nvPr/>
        </p:nvSpPr>
        <p:spPr bwMode="auto">
          <a:xfrm>
            <a:off x="5781675" y="3638550"/>
            <a:ext cx="152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(4, 3),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489" name="Rectangle 9"/>
          <p:cNvSpPr>
            <a:spLocks noChangeArrowheads="1"/>
          </p:cNvSpPr>
          <p:nvPr/>
        </p:nvSpPr>
        <p:spPr bwMode="auto">
          <a:xfrm>
            <a:off x="152400" y="4343400"/>
            <a:ext cx="8839200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 maps an element a to the element (5 – a), and afterwards S maps (5 – a) to all elements larger than (5 – a), resulting in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sz="3200" b="1" i="0" u="none" strike="noStrike" kern="1200" cap="none" spc="0" normalizeH="0" baseline="-100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 = {(a,b) | b &gt; 5 – a}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or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</a:t>
            </a:r>
            <a:r>
              <a:rPr kumimoji="0" lang="en-US" sz="3200" b="1" i="0" u="none" strike="noStrike" kern="1200" cap="none" spc="0" normalizeH="0" baseline="-100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 = {(a,b) | a + b &gt; 5}.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32490" name="Text Box 10"/>
          <p:cNvSpPr txBox="1">
            <a:spLocks noChangeArrowheads="1"/>
          </p:cNvSpPr>
          <p:nvPr/>
        </p:nvSpPr>
        <p:spPr bwMode="auto">
          <a:xfrm>
            <a:off x="6924675" y="3638550"/>
            <a:ext cx="152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(4, 4)}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48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483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charRg st="5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483">
                                            <p:txEl>
                                              <p:charRg st="5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483">
                                            <p:txEl>
                                              <p:charRg st="55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charRg st="10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483">
                                            <p:txEl>
                                              <p:charRg st="10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483">
                                            <p:txEl>
                                              <p:charRg st="10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charRg st="15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2483">
                                            <p:txEl>
                                              <p:charRg st="15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2483">
                                            <p:txEl>
                                              <p:charRg st="15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charRg st="19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2483">
                                            <p:txEl>
                                              <p:charRg st="19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2483">
                                            <p:txEl>
                                              <p:charRg st="191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3">
                                            <p:txEl>
                                              <p:charRg st="24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2483">
                                            <p:txEl>
                                              <p:charRg st="24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2483">
                                            <p:txEl>
                                              <p:charRg st="244" end="2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32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3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32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324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2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483" grpId="0" build="p"/>
      <p:bldP spid="532484" grpId="0"/>
      <p:bldP spid="532485" grpId="0"/>
      <p:bldP spid="532486" grpId="0"/>
      <p:bldP spid="532487" grpId="0"/>
      <p:bldP spid="532488" grpId="0"/>
      <p:bldP spid="532489" grpId="0"/>
      <p:bldP spid="5324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Combining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R be a relation on the set A. The powers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n = 1, 2, 3, …,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are defined inductively by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R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n+1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3200" b="1" i="0" u="none" strike="noStrike" kern="0" cap="none" spc="0" normalizeH="0" baseline="-1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1" i="0" u="none" strike="noStrike" kern="0" cap="none" spc="0" normalizeH="0" baseline="-100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 other words: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R</a:t>
            </a:r>
            <a:r>
              <a:rPr kumimoji="0" lang="en-US" altLang="zh-CN" sz="3200" b="1" i="0" u="none" strike="noStrike" kern="0" cap="none" spc="0" normalizeH="0" baseline="-1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3200" b="1" i="0" u="none" strike="noStrike" kern="0" cap="none" spc="0" normalizeH="0" baseline="-1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 … 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(n times the letter R)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What is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0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1" i="0" u="none" strike="noStrike" kern="0" cap="none" spc="0" normalizeH="0" baseline="-10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531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4531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0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4531">
                                            <p:txEl>
                                              <p:charRg st="10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531">
                                            <p:txEl>
                                              <p:charRg st="104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4531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4531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2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4531">
                                            <p:txEl>
                                              <p:charRg st="12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4531">
                                            <p:txEl>
                                              <p:charRg st="124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4531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4531">
                                            <p:txEl>
                                              <p:charRg st="14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79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4531">
                                            <p:txEl>
                                              <p:charRg st="179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4531">
                                            <p:txEl>
                                              <p:charRg st="179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Combining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345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R={(1,1),(2,1),(3,2),(4,3)} be a relation on the set A. Find the powers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n = 1, 2, 3, …,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R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n+1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3200" b="1" i="0" u="none" strike="noStrike" kern="0" cap="none" spc="0" normalizeH="0" baseline="-1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R</a:t>
            </a:r>
            <a:r>
              <a:rPr kumimoji="0" lang="en-US" altLang="zh-CN" sz="3200" b="1" i="0" u="none" strike="noStrike" kern="0" cap="none" spc="0" normalizeH="0" baseline="-1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R=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{(1,1),(2,1),(3,1),(4,2)} 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-1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={(1,1),(2,1),(3,1),(4,1)}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3000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1" i="0" u="none" strike="noStrike" kern="0" cap="none" spc="0" normalizeH="0" baseline="-100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1" i="0" u="none" strike="noStrike" kern="0" cap="none" spc="0" normalizeH="0" baseline="-100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531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531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0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4531">
                                            <p:txEl>
                                              <p:charRg st="10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4531">
                                            <p:txEl>
                                              <p:charRg st="10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1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4531">
                                            <p:txEl>
                                              <p:charRg st="11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4531">
                                            <p:txEl>
                                              <p:charRg st="11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4531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4531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3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4531">
                                            <p:txEl>
                                              <p:charRg st="13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4531">
                                            <p:txEl>
                                              <p:charRg st="134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171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4531">
                                            <p:txEl>
                                              <p:charRg st="171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4531">
                                            <p:txEl>
                                              <p:charRg st="171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1">
                                            <p:txEl>
                                              <p:charRg st="209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4531">
                                            <p:txEl>
                                              <p:charRg st="209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4531">
                                            <p:txEl>
                                              <p:charRg st="209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017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Combining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355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94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 relation R on a set A is transitive if and only if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sz="2800" b="0" i="0" u="none" strike="noStrike" kern="0" cap="none" spc="0" normalizeH="0" baseline="3000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 R for all positive integers n.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Remember the definition of transitivity: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A relation R on a set A is called transitive if whenever (a, b)R and (b, c)R, then (a, c)R for a, b,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cA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 composite of R with itself contains exactly these pairs (a, c).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Therefore,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for a transitive relation R, R</a:t>
            </a:r>
            <a:r>
              <a:rPr kumimoji="0" lang="en-US" sz="3200" b="1" i="0" u="none" strike="noStrike" kern="0" cap="none" spc="0" normalizeH="0" baseline="-1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 does not contain any pairs that are not in R, so R</a:t>
            </a:r>
            <a:r>
              <a:rPr kumimoji="0" lang="en-US" sz="3200" b="1" i="0" u="none" strike="noStrike" kern="0" cap="none" spc="0" normalizeH="0" baseline="-1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  R.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Since R</a:t>
            </a:r>
            <a:r>
              <a:rPr kumimoji="0" lang="en-US" sz="3200" b="1" i="0" u="none" strike="noStrike" kern="0" cap="none" spc="0" normalizeH="0" baseline="-1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 does not introduce any pairs that are not already in R, it must also be true that (R</a:t>
            </a:r>
            <a:r>
              <a:rPr kumimoji="0" lang="en-US" sz="3200" b="1" i="0" u="none" strike="noStrike" kern="0" cap="none" spc="0" normalizeH="0" baseline="-1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R)</a:t>
            </a:r>
            <a:r>
              <a:rPr kumimoji="0" lang="en-US" sz="3200" b="1" i="0" u="none" strike="noStrike" kern="0" cap="none" spc="0" normalizeH="0" baseline="-100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  R, and so on, so that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sz="2800" b="0" i="0" u="none" strike="noStrike" kern="0" cap="none" spc="0" normalizeH="0" baseline="30000" noProof="0" dirty="0" err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 R.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55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555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5555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5555">
                                            <p:txEl>
                                              <p:charRg st="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charRg st="10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5555">
                                            <p:txEl>
                                              <p:charRg st="10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5555">
                                            <p:txEl>
                                              <p:charRg st="10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charRg st="142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5555">
                                            <p:txEl>
                                              <p:charRg st="142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5555">
                                            <p:txEl>
                                              <p:charRg st="142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charRg st="264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35555">
                                            <p:txEl>
                                              <p:charRg st="264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35555">
                                            <p:txEl>
                                              <p:charRg st="264" end="3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charRg st="333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5555">
                                            <p:txEl>
                                              <p:charRg st="333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35555">
                                            <p:txEl>
                                              <p:charRg st="333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55">
                                            <p:txEl>
                                              <p:charRg st="435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35555">
                                            <p:txEl>
                                              <p:charRg st="435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35555">
                                            <p:txEl>
                                              <p:charRg st="435" end="5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5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Combining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550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915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Another Example: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X and Y be relations on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= {1, 2, 3, …}.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 = {(a, b) | b = a + 1}     “b equals a plus 1”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Y = {(a, b) | b = 3a}         “b equals 3 times a”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 = {(1, 2), (2, 3), (3, 4), (4, 5), …}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Y = {(1, 3), (2, 6), (3, 9), (4, 12), …}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1" i="0" u="none" strike="noStrike" kern="0" cap="none" spc="0" normalizeH="0" baseline="-1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Y = {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55012" name="Text Box 4"/>
          <p:cNvSpPr txBox="1">
            <a:spLocks noChangeArrowheads="1"/>
          </p:cNvSpPr>
          <p:nvPr/>
        </p:nvSpPr>
        <p:spPr bwMode="auto">
          <a:xfrm>
            <a:off x="1447800" y="40386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(1, 4),</a:t>
            </a:r>
            <a:endParaRPr kumimoji="0" lang="en-US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55013" name="Text Box 5"/>
          <p:cNvSpPr txBox="1">
            <a:spLocks noChangeArrowheads="1"/>
          </p:cNvSpPr>
          <p:nvPr/>
        </p:nvSpPr>
        <p:spPr bwMode="auto">
          <a:xfrm>
            <a:off x="2438400" y="4038600"/>
            <a:ext cx="1295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(2, 7),</a:t>
            </a:r>
            <a:endParaRPr kumimoji="0" lang="en-US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55014" name="Text Box 6"/>
          <p:cNvSpPr txBox="1">
            <a:spLocks noChangeArrowheads="1"/>
          </p:cNvSpPr>
          <p:nvPr/>
        </p:nvSpPr>
        <p:spPr bwMode="auto">
          <a:xfrm>
            <a:off x="3429000" y="4038600"/>
            <a:ext cx="14478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(3, 10),</a:t>
            </a:r>
            <a:endParaRPr kumimoji="0" lang="en-US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55015" name="Text Box 7"/>
          <p:cNvSpPr txBox="1">
            <a:spLocks noChangeArrowheads="1"/>
          </p:cNvSpPr>
          <p:nvPr/>
        </p:nvSpPr>
        <p:spPr bwMode="auto">
          <a:xfrm>
            <a:off x="4648200" y="4038600"/>
            <a:ext cx="152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(4, 13),</a:t>
            </a:r>
            <a:endParaRPr kumimoji="0" lang="en-US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55016" name="Text Box 8"/>
          <p:cNvSpPr txBox="1">
            <a:spLocks noChangeArrowheads="1"/>
          </p:cNvSpPr>
          <p:nvPr/>
        </p:nvSpPr>
        <p:spPr bwMode="auto">
          <a:xfrm>
            <a:off x="5867400" y="4038600"/>
            <a:ext cx="1524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…}</a:t>
            </a:r>
            <a:endParaRPr kumimoji="0" lang="en-US" altLang="zh-CN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55017" name="Rectangle 9"/>
          <p:cNvSpPr>
            <a:spLocks noChangeArrowheads="1"/>
          </p:cNvSpPr>
          <p:nvPr/>
        </p:nvSpPr>
        <p:spPr bwMode="auto">
          <a:xfrm>
            <a:off x="228600" y="4648200"/>
            <a:ext cx="8763000" cy="1600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 maps an element a to the element 3a, and afterwards X maps 3a to 3a + 1.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sz="3200" b="1" i="0" u="none" strike="noStrike" kern="1200" cap="none" spc="0" normalizeH="0" baseline="-100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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 =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{(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a,b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) | b = 3a + 1}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501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5011">
                                            <p:txEl>
                                              <p:charRg st="0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charRg st="6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5011">
                                            <p:txEl>
                                              <p:charRg st="6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5011">
                                            <p:txEl>
                                              <p:charRg st="6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charRg st="11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5011">
                                            <p:txEl>
                                              <p:charRg st="11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5011">
                                            <p:txEl>
                                              <p:charRg st="11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charRg st="16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55011">
                                            <p:txEl>
                                              <p:charRg st="16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55011">
                                            <p:txEl>
                                              <p:charRg st="165" end="2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charRg st="20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5011">
                                            <p:txEl>
                                              <p:charRg st="20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5011">
                                            <p:txEl>
                                              <p:charRg st="205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charRg st="246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55011">
                                            <p:txEl>
                                              <p:charRg st="246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55011">
                                            <p:txEl>
                                              <p:charRg st="246" end="2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55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5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5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5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55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50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501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501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501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7">
                                            <p:txEl>
                                              <p:charRg st="7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55017">
                                            <p:txEl>
                                              <p:charRg st="7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5017">
                                            <p:txEl>
                                              <p:charRg st="76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build="p"/>
      <p:bldP spid="555012" grpId="0"/>
      <p:bldP spid="555013" grpId="0"/>
      <p:bldP spid="555014" grpId="0"/>
      <p:bldP spid="555015" grpId="0"/>
      <p:bldP spid="555016" grpId="0"/>
      <p:bldP spid="55501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页脚占位符 5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427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79948" name="Rectangle 1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Inverse Relation</a:t>
            </a:r>
            <a:endParaRPr kumimoji="0" lang="zh-CN" altLang="en-US" sz="44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799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</a:rPr>
              <a:t>How to define </a:t>
            </a:r>
            <a:endParaRPr kumimoji="0" lang="en-US" altLang="zh-CN" sz="32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</a:endParaRPr>
          </a:p>
        </p:txBody>
      </p:sp>
      <p:graphicFrame>
        <p:nvGraphicFramePr>
          <p:cNvPr id="54277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708400" y="1773238"/>
          <a:ext cx="79216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41300" imgH="190500" progId="Equation.3">
                  <p:embed/>
                </p:oleObj>
              </mc:Choice>
              <mc:Fallback>
                <p:oleObj name="" r:id="rId1" imgW="241300" imgH="190500" progId="Equation.3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8400" y="1773238"/>
                        <a:ext cx="792163" cy="6254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943" name="Rectangle 7"/>
          <p:cNvSpPr>
            <a:spLocks noChangeArrowheads="1"/>
          </p:cNvSpPr>
          <p:nvPr/>
        </p:nvSpPr>
        <p:spPr bwMode="auto">
          <a:xfrm>
            <a:off x="5003800" y="1844675"/>
            <a:ext cx="3810000" cy="79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?</a:t>
            </a:r>
            <a:endParaRPr kumimoji="0" lang="en-US" altLang="zh-CN" sz="3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4279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2286000" y="2960688"/>
          <a:ext cx="439420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1524000" imgH="508000" progId="Equation.3">
                  <p:embed/>
                </p:oleObj>
              </mc:Choice>
              <mc:Fallback>
                <p:oleObj name="" r:id="rId3" imgW="1524000" imgH="508000" progId="Equation.3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960688"/>
                        <a:ext cx="4394200" cy="14652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2590800" y="6248400"/>
            <a:ext cx="3962400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fld id="{9A0DB2DC-4C9A-4742-B13C-FB6460FD3503}" type="slidenum">
              <a:rPr lang="zh-CN" altLang="en-US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US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96451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077200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spcBef>
                <a:spcPct val="3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Representing</a:t>
            </a:r>
            <a:r>
              <a:rPr kumimoji="1" lang="en-US" altLang="zh-CN" kern="1200" cap="none" spc="0" normalizeH="0" baseline="0" noProof="0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Relations</a:t>
            </a:r>
            <a:r>
              <a:rPr kumimoji="1" lang="en-US" altLang="zh-CN" kern="1200" cap="none" spc="0" normalizeH="0" baseline="0" noProof="0" dirty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1" lang="en-US" altLang="zh-CN" kern="1200" cap="none" spc="0" normalizeH="0" baseline="0" noProof="0" dirty="0">
              <a:solidFill>
                <a:srgbClr val="FFFF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96452" name="Line 4"/>
          <p:cNvSpPr>
            <a:spLocks noChangeShapeType="1"/>
          </p:cNvSpPr>
          <p:nvPr/>
        </p:nvSpPr>
        <p:spPr bwMode="auto">
          <a:xfrm>
            <a:off x="533400" y="1066800"/>
            <a:ext cx="3408363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96453" name="Text Box 5"/>
          <p:cNvSpPr txBox="1">
            <a:spLocks noChangeArrowheads="1"/>
          </p:cNvSpPr>
          <p:nvPr/>
        </p:nvSpPr>
        <p:spPr bwMode="auto">
          <a:xfrm>
            <a:off x="685800" y="1558925"/>
            <a:ext cx="7543800" cy="3970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methods of representing relation:</a:t>
            </a:r>
            <a:endParaRPr kumimoji="1" lang="en-US" altLang="zh-CN" kern="1200" cap="none" spc="0" normalizeH="0" baseline="0" noProof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list its all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ordered pairs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using a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set build notation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/specification by predicates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2D table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Connection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matrix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/zero-one matrix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1371600" marR="0" lvl="2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Directed graph/Digraph 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96454" name="Line 6"/>
          <p:cNvSpPr>
            <a:spLocks noChangeShapeType="1"/>
          </p:cNvSpPr>
          <p:nvPr/>
        </p:nvSpPr>
        <p:spPr bwMode="auto">
          <a:xfrm>
            <a:off x="2195513" y="3860800"/>
            <a:ext cx="1081088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6326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82365" y="3818255"/>
            <a:ext cx="18973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(grid table)</a:t>
            </a:r>
            <a:endParaRPr 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58373" name="Table 58372"/>
          <p:cNvGraphicFramePr/>
          <p:nvPr/>
        </p:nvGraphicFramePr>
        <p:xfrm>
          <a:off x="5652135" y="3364865"/>
          <a:ext cx="1097280" cy="975360"/>
        </p:xfrm>
        <a:graphic>
          <a:graphicData uri="http://schemas.openxmlformats.org/drawingml/2006/table">
            <a:tbl>
              <a:tblPr/>
              <a:tblGrid>
                <a:gridCol w="182880"/>
                <a:gridCol w="157480"/>
                <a:gridCol w="208280"/>
                <a:gridCol w="182880"/>
                <a:gridCol w="182880"/>
                <a:gridCol w="182880"/>
              </a:tblGrid>
              <a:tr h="2438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6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384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  <a:endParaRPr lang="en-US" altLang="zh-CN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sz="10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96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8964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6451" grpId="0"/>
      <p:bldP spid="1896453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2590800" y="6248400"/>
            <a:ext cx="3962400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fld id="{9A0DB2DC-4C9A-4742-B13C-FB6460FD3503}" type="slidenum">
              <a:rPr lang="zh-CN" altLang="en-US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US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85813" y="714375"/>
            <a:ext cx="5867400" cy="327025"/>
            <a:chOff x="720" y="1008"/>
            <a:chExt cx="3696" cy="206"/>
          </a:xfrm>
        </p:grpSpPr>
        <p:graphicFrame>
          <p:nvGraphicFramePr>
            <p:cNvPr id="58371" name="Object 3"/>
            <p:cNvGraphicFramePr>
              <a:graphicFrameLocks noChangeAspect="1"/>
            </p:cNvGraphicFramePr>
            <p:nvPr/>
          </p:nvGraphicFramePr>
          <p:xfrm>
            <a:off x="720" y="1008"/>
            <a:ext cx="172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" imgW="1676400" imgH="203200" progId="Equation.3">
                    <p:embed/>
                  </p:oleObj>
                </mc:Choice>
                <mc:Fallback>
                  <p:oleObj name="" r:id="rId1" imgW="1676400" imgH="203200" progId="Equation.3">
                    <p:embed/>
                    <p:pic>
                      <p:nvPicPr>
                        <p:cNvPr id="0" name="Picture 307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0" y="1008"/>
                          <a:ext cx="1728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372" name="Object 4"/>
            <p:cNvGraphicFramePr>
              <a:graphicFrameLocks noChangeAspect="1"/>
            </p:cNvGraphicFramePr>
            <p:nvPr/>
          </p:nvGraphicFramePr>
          <p:xfrm>
            <a:off x="2640" y="1026"/>
            <a:ext cx="1776" cy="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1892300" imgH="203200" progId="Equation.3">
                    <p:embed/>
                  </p:oleObj>
                </mc:Choice>
                <mc:Fallback>
                  <p:oleObj name="" r:id="rId3" imgW="1892300" imgH="203200" progId="Equation.3">
                    <p:embed/>
                    <p:pic>
                      <p:nvPicPr>
                        <p:cNvPr id="0" name="Picture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40" y="1026"/>
                          <a:ext cx="1776" cy="1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98503" name="Object 2"/>
          <p:cNvGraphicFramePr>
            <a:graphicFrameLocks noChangeAspect="1"/>
          </p:cNvGraphicFramePr>
          <p:nvPr/>
        </p:nvGraphicFramePr>
        <p:xfrm>
          <a:off x="1066800" y="1606550"/>
          <a:ext cx="45720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451100" imgH="203200" progId="Equation.3">
                  <p:embed/>
                </p:oleObj>
              </mc:Choice>
              <mc:Fallback>
                <p:oleObj name="" r:id="rId5" imgW="2451100" imgH="203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1606550"/>
                        <a:ext cx="457200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Table 58372"/>
          <p:cNvGraphicFramePr/>
          <p:nvPr/>
        </p:nvGraphicFramePr>
        <p:xfrm>
          <a:off x="1066800" y="2590800"/>
          <a:ext cx="6096000" cy="312420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781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5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6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10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  <a:endParaRPr lang="en-US" altLang="zh-CN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r>
                        <a:rPr lang="zh-CN" altLang="en-US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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</a:pPr>
                      <a:endParaRPr lang="zh-CN" altLang="en-US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411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9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8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Representing</a:t>
            </a:r>
            <a:r>
              <a:rPr kumimoji="0" lang="en-US" altLang="zh-CN" sz="3600" b="0" i="0" u="none" strike="noStrike" kern="0" cap="none" spc="0" normalizeH="0" baseline="0" noProof="1" dirty="0">
                <a:solidFill>
                  <a:schemeClr val="hlink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 </a:t>
            </a:r>
            <a:r>
              <a:rPr kumimoji="0" lang="en-US" altLang="zh-CN" sz="3600" b="0" i="0" u="none" strike="noStrike" kern="0" cap="none" spc="0" normalizeH="0" baseline="0" noProof="1" dirty="0"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j-cs"/>
              </a:rPr>
              <a:t>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91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R = {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268" name="Text Box 4"/>
          <p:cNvSpPr txBox="1">
            <a:spLocks noChangeArrowheads="1"/>
          </p:cNvSpPr>
          <p:nvPr/>
        </p:nvSpPr>
        <p:spPr bwMode="auto">
          <a:xfrm>
            <a:off x="2819400" y="914400"/>
            <a:ext cx="1371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(1, 2),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269" name="Text Box 5"/>
          <p:cNvSpPr txBox="1">
            <a:spLocks noChangeArrowheads="1"/>
          </p:cNvSpPr>
          <p:nvPr/>
        </p:nvSpPr>
        <p:spPr bwMode="auto">
          <a:xfrm>
            <a:off x="3810000" y="914400"/>
            <a:ext cx="1371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(1, 3),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270" name="Text Box 6"/>
          <p:cNvSpPr txBox="1">
            <a:spLocks noChangeArrowheads="1"/>
          </p:cNvSpPr>
          <p:nvPr/>
        </p:nvSpPr>
        <p:spPr bwMode="auto">
          <a:xfrm>
            <a:off x="4800600" y="914400"/>
            <a:ext cx="1371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(1, 4),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271" name="Text Box 7"/>
          <p:cNvSpPr txBox="1">
            <a:spLocks noChangeArrowheads="1"/>
          </p:cNvSpPr>
          <p:nvPr/>
        </p:nvSpPr>
        <p:spPr bwMode="auto">
          <a:xfrm>
            <a:off x="5791200" y="914400"/>
            <a:ext cx="1371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(2, 3),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272" name="Text Box 8"/>
          <p:cNvSpPr txBox="1">
            <a:spLocks noChangeArrowheads="1"/>
          </p:cNvSpPr>
          <p:nvPr/>
        </p:nvSpPr>
        <p:spPr bwMode="auto">
          <a:xfrm>
            <a:off x="6781800" y="914400"/>
            <a:ext cx="1371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(2, 4),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273" name="Text Box 9"/>
          <p:cNvSpPr txBox="1">
            <a:spLocks noChangeArrowheads="1"/>
          </p:cNvSpPr>
          <p:nvPr/>
        </p:nvSpPr>
        <p:spPr bwMode="auto">
          <a:xfrm>
            <a:off x="7772400" y="914400"/>
            <a:ext cx="13716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(3, 4)}</a:t>
            </a:r>
            <a:endParaRPr kumimoji="0" lang="en-US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274" name="Oval 10"/>
          <p:cNvSpPr>
            <a:spLocks noChangeArrowheads="1"/>
          </p:cNvSpPr>
          <p:nvPr/>
        </p:nvSpPr>
        <p:spPr bwMode="auto">
          <a:xfrm>
            <a:off x="1066800" y="213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3275" name="Oval 11"/>
          <p:cNvSpPr>
            <a:spLocks noChangeArrowheads="1"/>
          </p:cNvSpPr>
          <p:nvPr/>
        </p:nvSpPr>
        <p:spPr bwMode="auto">
          <a:xfrm>
            <a:off x="10668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3276" name="Oval 12"/>
          <p:cNvSpPr>
            <a:spLocks noChangeArrowheads="1"/>
          </p:cNvSpPr>
          <p:nvPr/>
        </p:nvSpPr>
        <p:spPr bwMode="auto">
          <a:xfrm>
            <a:off x="1066800" y="434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3277" name="Oval 13"/>
          <p:cNvSpPr>
            <a:spLocks noChangeArrowheads="1"/>
          </p:cNvSpPr>
          <p:nvPr/>
        </p:nvSpPr>
        <p:spPr bwMode="auto">
          <a:xfrm>
            <a:off x="10668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3278" name="Oval 14"/>
          <p:cNvSpPr>
            <a:spLocks noChangeArrowheads="1"/>
          </p:cNvSpPr>
          <p:nvPr/>
        </p:nvSpPr>
        <p:spPr bwMode="auto">
          <a:xfrm>
            <a:off x="2895600" y="213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3279" name="Oval 15"/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3280" name="Oval 16"/>
          <p:cNvSpPr>
            <a:spLocks noChangeArrowheads="1"/>
          </p:cNvSpPr>
          <p:nvPr/>
        </p:nvSpPr>
        <p:spPr bwMode="auto">
          <a:xfrm>
            <a:off x="2895600" y="434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23281" name="Oval 17"/>
          <p:cNvSpPr>
            <a:spLocks noChangeArrowheads="1"/>
          </p:cNvSpPr>
          <p:nvPr/>
        </p:nvSpPr>
        <p:spPr bwMode="auto">
          <a:xfrm>
            <a:off x="28956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graphicFrame>
        <p:nvGraphicFramePr>
          <p:cNvPr id="60436" name="Table 60435"/>
          <p:cNvGraphicFramePr/>
          <p:nvPr/>
        </p:nvGraphicFramePr>
        <p:xfrm>
          <a:off x="4648200" y="1981200"/>
          <a:ext cx="3962400" cy="3708400"/>
        </p:xfrm>
        <a:graphic>
          <a:graphicData uri="http://schemas.openxmlformats.org/drawingml/2006/table">
            <a:tbl>
              <a:tblPr/>
              <a:tblGrid>
                <a:gridCol w="792163"/>
                <a:gridCol w="792162"/>
                <a:gridCol w="793750"/>
                <a:gridCol w="792163"/>
                <a:gridCol w="792162"/>
              </a:tblGrid>
              <a:tr h="741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rgbClr val="FF3300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R</a:t>
                      </a:r>
                      <a:endParaRPr lang="en-US" altLang="zh-CN" sz="3200" dirty="0">
                        <a:solidFill>
                          <a:srgbClr val="FF3300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1</a:t>
                      </a: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29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2</a:t>
                      </a: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3</a:t>
                      </a: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413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3200" dirty="0">
                          <a:solidFill>
                            <a:schemeClr val="accent2"/>
                          </a:solidFill>
                          <a:effectLst>
                            <a:outerShdw blurRad="38100" dist="38100" dir="2700000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SimSun" panose="02010600030101010101" pitchFamily="2" charset="-122"/>
                        </a:rPr>
                        <a:t>4</a:t>
                      </a: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sym typeface="Symbol" panose="05050102010706020507" pitchFamily="18" charset="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  <a:sym typeface="Symbol" panose="05050102010706020507" pitchFamily="18" charset="2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None/>
                      </a:pPr>
                      <a:endParaRPr lang="en-US" altLang="zh-CN" sz="3200" dirty="0">
                        <a:solidFill>
                          <a:schemeClr val="accent2"/>
                        </a:solidFill>
                        <a:effectLst>
                          <a:outerShdw blurRad="38100" dist="38100" dir="2700000">
                            <a:srgbClr val="C0C0C0"/>
                          </a:outerShdw>
                        </a:effectLst>
                        <a:latin typeface="Arial" panose="020B0604020202020204" pitchFamily="34" charset="0"/>
                        <a:ea typeface="SimSun" panose="02010600030101010101" pitchFamily="2" charset="-122"/>
                      </a:endParaRPr>
                    </a:p>
                  </a:txBody>
                  <a:tcPr anchor="ctr" anchorCtr="0">
                    <a:lnL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00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3320" name="Line 56"/>
          <p:cNvSpPr>
            <a:spLocks noChangeShapeType="1"/>
          </p:cNvSpPr>
          <p:nvPr/>
        </p:nvSpPr>
        <p:spPr bwMode="auto">
          <a:xfrm>
            <a:off x="1219200" y="22098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1" name="Line 57"/>
          <p:cNvSpPr>
            <a:spLocks noChangeShapeType="1"/>
          </p:cNvSpPr>
          <p:nvPr/>
        </p:nvSpPr>
        <p:spPr bwMode="auto">
          <a:xfrm>
            <a:off x="1219200" y="2209800"/>
            <a:ext cx="1676400" cy="21336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2" name="Line 58"/>
          <p:cNvSpPr>
            <a:spLocks noChangeShapeType="1"/>
          </p:cNvSpPr>
          <p:nvPr/>
        </p:nvSpPr>
        <p:spPr bwMode="auto">
          <a:xfrm>
            <a:off x="1219200" y="2286000"/>
            <a:ext cx="1676400" cy="31242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3" name="Line 59"/>
          <p:cNvSpPr>
            <a:spLocks noChangeShapeType="1"/>
          </p:cNvSpPr>
          <p:nvPr/>
        </p:nvSpPr>
        <p:spPr bwMode="auto">
          <a:xfrm>
            <a:off x="1219200" y="33528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4" name="Line 60"/>
          <p:cNvSpPr>
            <a:spLocks noChangeShapeType="1"/>
          </p:cNvSpPr>
          <p:nvPr/>
        </p:nvSpPr>
        <p:spPr bwMode="auto">
          <a:xfrm>
            <a:off x="1219200" y="3429000"/>
            <a:ext cx="1676400" cy="19812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5" name="Line 61"/>
          <p:cNvSpPr>
            <a:spLocks noChangeShapeType="1"/>
          </p:cNvSpPr>
          <p:nvPr/>
        </p:nvSpPr>
        <p:spPr bwMode="auto">
          <a:xfrm>
            <a:off x="1219200" y="44196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6" name="Text Box 62"/>
          <p:cNvSpPr txBox="1">
            <a:spLocks noChangeArrowheads="1"/>
          </p:cNvSpPr>
          <p:nvPr/>
        </p:nvSpPr>
        <p:spPr bwMode="auto">
          <a:xfrm>
            <a:off x="685800" y="198120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endParaRPr kumimoji="0" lang="en-US" altLang="zh-CN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7" name="Text Box 63"/>
          <p:cNvSpPr txBox="1">
            <a:spLocks noChangeArrowheads="1"/>
          </p:cNvSpPr>
          <p:nvPr/>
        </p:nvSpPr>
        <p:spPr bwMode="auto">
          <a:xfrm>
            <a:off x="3124200" y="198120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endParaRPr kumimoji="0" lang="en-US" altLang="zh-CN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8" name="Text Box 64"/>
          <p:cNvSpPr txBox="1">
            <a:spLocks noChangeArrowheads="1"/>
          </p:cNvSpPr>
          <p:nvPr/>
        </p:nvSpPr>
        <p:spPr bwMode="auto">
          <a:xfrm>
            <a:off x="685800" y="312420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endParaRPr kumimoji="0" lang="en-US" altLang="zh-CN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29" name="Text Box 65"/>
          <p:cNvSpPr txBox="1">
            <a:spLocks noChangeArrowheads="1"/>
          </p:cNvSpPr>
          <p:nvPr/>
        </p:nvSpPr>
        <p:spPr bwMode="auto">
          <a:xfrm>
            <a:off x="685800" y="411480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endParaRPr kumimoji="0" lang="en-US" altLang="zh-CN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0" name="Text Box 66"/>
          <p:cNvSpPr txBox="1">
            <a:spLocks noChangeArrowheads="1"/>
          </p:cNvSpPr>
          <p:nvPr/>
        </p:nvSpPr>
        <p:spPr bwMode="auto">
          <a:xfrm>
            <a:off x="685800" y="525780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endParaRPr kumimoji="0" lang="en-US" altLang="zh-CN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1" name="Text Box 67"/>
          <p:cNvSpPr txBox="1">
            <a:spLocks noChangeArrowheads="1"/>
          </p:cNvSpPr>
          <p:nvPr/>
        </p:nvSpPr>
        <p:spPr bwMode="auto">
          <a:xfrm>
            <a:off x="3124200" y="312420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endParaRPr kumimoji="0" lang="en-US" altLang="zh-CN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2" name="Text Box 68"/>
          <p:cNvSpPr txBox="1">
            <a:spLocks noChangeArrowheads="1"/>
          </p:cNvSpPr>
          <p:nvPr/>
        </p:nvSpPr>
        <p:spPr bwMode="auto">
          <a:xfrm>
            <a:off x="3124200" y="419100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endParaRPr kumimoji="0" lang="en-US" altLang="zh-CN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3" name="Text Box 69"/>
          <p:cNvSpPr txBox="1">
            <a:spLocks noChangeArrowheads="1"/>
          </p:cNvSpPr>
          <p:nvPr/>
        </p:nvSpPr>
        <p:spPr bwMode="auto">
          <a:xfrm>
            <a:off x="3124200" y="5257800"/>
            <a:ext cx="381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kern="1200" cap="none" spc="0" normalizeH="0" baseline="0" noProof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4</a:t>
            </a:r>
            <a:endParaRPr kumimoji="0" lang="en-US" altLang="zh-CN" kern="1200" cap="none" spc="0" normalizeH="0" baseline="0" noProof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4" name="Text Box 70"/>
          <p:cNvSpPr txBox="1">
            <a:spLocks noChangeArrowheads="1"/>
          </p:cNvSpPr>
          <p:nvPr/>
        </p:nvSpPr>
        <p:spPr bwMode="auto">
          <a:xfrm>
            <a:off x="6400800" y="2819400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endParaRPr kumimoji="0" lang="en-US" altLang="zh-CN" b="1" kern="1200" cap="none" spc="0" normalizeH="0" baseline="0" noProof="0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5" name="Text Box 71"/>
          <p:cNvSpPr txBox="1">
            <a:spLocks noChangeArrowheads="1"/>
          </p:cNvSpPr>
          <p:nvPr/>
        </p:nvSpPr>
        <p:spPr bwMode="auto">
          <a:xfrm>
            <a:off x="7239000" y="2819400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endParaRPr kumimoji="0" lang="en-US" altLang="zh-CN" b="1" kern="1200" cap="none" spc="0" normalizeH="0" baseline="0" noProof="0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6" name="Text Box 72"/>
          <p:cNvSpPr txBox="1">
            <a:spLocks noChangeArrowheads="1"/>
          </p:cNvSpPr>
          <p:nvPr/>
        </p:nvSpPr>
        <p:spPr bwMode="auto">
          <a:xfrm>
            <a:off x="8001000" y="2819400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endParaRPr kumimoji="0" lang="en-US" altLang="zh-CN" b="1" kern="1200" cap="none" spc="0" normalizeH="0" baseline="0" noProof="0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7" name="Text Box 73"/>
          <p:cNvSpPr txBox="1">
            <a:spLocks noChangeArrowheads="1"/>
          </p:cNvSpPr>
          <p:nvPr/>
        </p:nvSpPr>
        <p:spPr bwMode="auto">
          <a:xfrm>
            <a:off x="7239000" y="3581400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endParaRPr kumimoji="0" lang="en-US" altLang="zh-CN" b="1" kern="1200" cap="none" spc="0" normalizeH="0" baseline="0" noProof="0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8" name="Text Box 74"/>
          <p:cNvSpPr txBox="1">
            <a:spLocks noChangeArrowheads="1"/>
          </p:cNvSpPr>
          <p:nvPr/>
        </p:nvSpPr>
        <p:spPr bwMode="auto">
          <a:xfrm>
            <a:off x="8001000" y="3581400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endParaRPr kumimoji="0" lang="en-US" altLang="zh-CN" b="1" kern="1200" cap="none" spc="0" normalizeH="0" baseline="0" noProof="0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23339" name="Text Box 75"/>
          <p:cNvSpPr txBox="1">
            <a:spLocks noChangeArrowheads="1"/>
          </p:cNvSpPr>
          <p:nvPr/>
        </p:nvSpPr>
        <p:spPr bwMode="auto">
          <a:xfrm>
            <a:off x="8001000" y="4343400"/>
            <a:ext cx="5334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endParaRPr kumimoji="0" lang="en-US" altLang="zh-CN" b="1" kern="1200" cap="none" spc="0" normalizeH="0" baseline="0" noProof="0"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3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3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23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23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3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3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23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3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3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2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2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23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23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3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23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23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3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3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3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233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233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23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23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23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23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23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2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2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523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23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23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23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523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52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2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23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3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268" grpId="0"/>
      <p:bldP spid="523269" grpId="0"/>
      <p:bldP spid="523270" grpId="0"/>
      <p:bldP spid="523271" grpId="0"/>
      <p:bldP spid="523272" grpId="0"/>
      <p:bldP spid="523273" grpId="0"/>
      <p:bldP spid="523334" grpId="0"/>
      <p:bldP spid="523335" grpId="0"/>
      <p:bldP spid="523336" grpId="0"/>
      <p:bldP spid="523337" grpId="0"/>
      <p:bldP spid="523338" grpId="0"/>
      <p:bldP spid="5233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18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we want to describe a relationship between elements of two sets A and B, we can use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ordered pairs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with their first element taken from A and  their second element taken from B.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Since this is a relation between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two sets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it is called 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binary relation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Let A and B be sets.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binary relation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from A to B is a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subset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of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AB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 other words, for a binary relation R we have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  AB.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We use the notation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aRb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to denote that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b)R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sng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b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to denote that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b)R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18148" name="Line 4"/>
          <p:cNvSpPr>
            <a:spLocks noChangeShapeType="1"/>
          </p:cNvSpPr>
          <p:nvPr/>
        </p:nvSpPr>
        <p:spPr bwMode="auto">
          <a:xfrm flipH="1">
            <a:off x="2209800" y="5715000"/>
            <a:ext cx="152400" cy="38100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814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814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8147">
                                            <p:txEl>
                                              <p:charRg st="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8147">
                                            <p:txEl>
                                              <p:charRg st="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18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8147">
                                            <p:txEl>
                                              <p:charRg st="18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8147">
                                            <p:txEl>
                                              <p:charRg st="180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256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8147">
                                            <p:txEl>
                                              <p:charRg st="256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8147">
                                            <p:txEl>
                                              <p:charRg st="256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147">
                                            <p:txEl>
                                              <p:charRg st="340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8147">
                                            <p:txEl>
                                              <p:charRg st="340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8147">
                                            <p:txEl>
                                              <p:charRg st="340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14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46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683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683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We already know different ways of representing relations. We will now take a closer look at two ways of representation: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Zero-one matrices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directed graphs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R is a relation from A = {a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…, 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} to B =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{b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…, b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}, then R can be represented by the zero-one matrix 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[m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] with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1,   if (a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)R,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ij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0,  if (a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)R.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Note that for creating this matrix we first need to list the elements in A and B in 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particular, but arbitrary order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8323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8323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160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8323">
                                            <p:txEl>
                                              <p:charRg st="160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8323">
                                            <p:txEl>
                                              <p:charRg st="160" end="2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294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8323">
                                            <p:txEl>
                                              <p:charRg st="294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8323">
                                            <p:txEl>
                                              <p:charRg st="294" end="3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324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8323">
                                            <p:txEl>
                                              <p:charRg st="324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8323">
                                            <p:txEl>
                                              <p:charRg st="324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charRg st="350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8323">
                                            <p:txEl>
                                              <p:charRg st="350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8323">
                                            <p:txEl>
                                              <p:charRg st="350" end="4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832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How can we represent the relation </a:t>
            </a:r>
            <a:br>
              <a:rPr lang="en-US" altLang="zh-CN" sz="24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 = {(2, 1), (3, 1), (3, 2)} A={1,2,3},B-{1,2}as a zero-one matrix?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endParaRPr kumimoji="0" lang="en-US" altLang="zh-CN" sz="24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The matrix M</a:t>
            </a:r>
            <a:r>
              <a:rPr kumimoji="0" lang="en-US" altLang="zh-CN" sz="24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is given by </a:t>
            </a:r>
            <a:endParaRPr kumimoji="0" lang="en-US" altLang="zh-CN" sz="24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69348" name="Object 4"/>
          <p:cNvGraphicFramePr>
            <a:graphicFrameLocks noChangeAspect="1"/>
          </p:cNvGraphicFramePr>
          <p:nvPr/>
        </p:nvGraphicFramePr>
        <p:xfrm>
          <a:off x="609600" y="3352800"/>
          <a:ext cx="192563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671830" imgH="550545" progId="Equation.3">
                  <p:embed/>
                </p:oleObj>
              </mc:Choice>
              <mc:Fallback>
                <p:oleObj name="" r:id="rId1" imgW="671830" imgH="550545" progId="Equation.3">
                  <p:embed/>
                  <p:pic>
                    <p:nvPicPr>
                      <p:cNvPr id="0" name="Picture 309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3352800"/>
                        <a:ext cx="1925638" cy="160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934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9347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7">
                                            <p:txEl>
                                              <p:charRg st="113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9347">
                                            <p:txEl>
                                              <p:charRg st="113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9347">
                                            <p:txEl>
                                              <p:charRg st="113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9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934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What do we know about the matrices representing a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relation on a set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(a relation from A to A) 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They are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square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matrices.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What do we know about matrices representing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reflexive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relations?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All the elements on the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diagonal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of such matrices M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ref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must be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70372" name="Object 4"/>
          <p:cNvGraphicFramePr>
            <a:graphicFrameLocks noChangeAspect="1"/>
          </p:cNvGraphicFramePr>
          <p:nvPr/>
        </p:nvGraphicFramePr>
        <p:xfrm>
          <a:off x="3505200" y="3505200"/>
          <a:ext cx="3200400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424305" imgH="1116965" progId="Equation.3">
                  <p:embed/>
                </p:oleObj>
              </mc:Choice>
              <mc:Fallback>
                <p:oleObj name="" r:id="rId1" imgW="1424305" imgH="1116965" progId="Equation.3">
                  <p:embed/>
                  <p:pic>
                    <p:nvPicPr>
                      <p:cNvPr id="0" name="Picture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3505200"/>
                        <a:ext cx="3200400" cy="252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03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037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0371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0371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9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0371">
                                            <p:txEl>
                                              <p:charRg st="9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0371">
                                            <p:txEl>
                                              <p:charRg st="95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12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0371">
                                            <p:txEl>
                                              <p:charRg st="12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0371">
                                            <p:txEl>
                                              <p:charRg st="12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charRg st="186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0371">
                                            <p:txEl>
                                              <p:charRg st="186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0371">
                                            <p:txEl>
                                              <p:charRg st="186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03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1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13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160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What do we know about the matrices representing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symmetric relations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?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These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matrices are symmetric, that is, M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= (M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sz="2800" b="0" i="0" u="none" strike="noStrike" kern="0" cap="none" spc="0" normalizeH="0" baseline="30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71396" name="Object 4"/>
          <p:cNvGraphicFramePr>
            <a:graphicFrameLocks noChangeAspect="1"/>
          </p:cNvGraphicFramePr>
          <p:nvPr/>
        </p:nvGraphicFramePr>
        <p:xfrm>
          <a:off x="609600" y="2438400"/>
          <a:ext cx="3008313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035685" imgH="728345" progId="Equation.3">
                  <p:embed/>
                </p:oleObj>
              </mc:Choice>
              <mc:Fallback>
                <p:oleObj name="" r:id="rId1" imgW="1035685" imgH="728345" progId="Equation.3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9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438400"/>
                        <a:ext cx="3008313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397" name="Rectangle 5"/>
          <p:cNvSpPr>
            <a:spLocks noChangeArrowheads="1"/>
          </p:cNvSpPr>
          <p:nvPr/>
        </p:nvSpPr>
        <p:spPr bwMode="auto">
          <a:xfrm>
            <a:off x="838200" y="4724400"/>
            <a:ext cx="35052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symmetric matrix,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symmetric relation.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CC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71398" name="Object 6"/>
          <p:cNvGraphicFramePr>
            <a:graphicFrameLocks noChangeAspect="1"/>
          </p:cNvGraphicFramePr>
          <p:nvPr/>
        </p:nvGraphicFramePr>
        <p:xfrm>
          <a:off x="5240338" y="2438400"/>
          <a:ext cx="2889250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995045" imgH="728345" progId="Equation.3">
                  <p:embed/>
                </p:oleObj>
              </mc:Choice>
              <mc:Fallback>
                <p:oleObj name="" r:id="rId3" imgW="995045" imgH="728345" progId="Equation.3">
                  <p:embed/>
                  <p:pic>
                    <p:nvPicPr>
                      <p:cNvPr id="0" name="Picture 308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99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0338" y="2438400"/>
                        <a:ext cx="2889250" cy="214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1399" name="Rectangle 7"/>
          <p:cNvSpPr>
            <a:spLocks noChangeArrowheads="1"/>
          </p:cNvSpPr>
          <p:nvPr/>
        </p:nvSpPr>
        <p:spPr bwMode="auto">
          <a:xfrm>
            <a:off x="4800600" y="4724400"/>
            <a:ext cx="4114800" cy="106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non-symmetric matrix,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non-symmetric relation.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139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139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139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139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5">
                                            <p:txEl>
                                              <p:charRg st="6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1395">
                                            <p:txEl>
                                              <p:charRg st="6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1395">
                                            <p:txEl>
                                              <p:charRg st="69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1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139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1397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1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1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395" grpId="0" build="p"/>
      <p:bldP spid="571397" grpId="0" build="p"/>
      <p:bldP spid="5713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9154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Boolean operations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join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meet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can be used to determine the matrices representing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union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intersection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two relations, respectively.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To obtain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join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two zero-one matrices, we apply the Boolean “or” function to all corresponding elements in the matrices.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To obtain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meet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two zero-one matrices, we apply the Boolean “and” function to all corresponding elements in the matrices.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2419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2419">
                                            <p:txEl>
                                              <p:charRg st="0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charRg st="152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2419">
                                            <p:txEl>
                                              <p:charRg st="152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2419">
                                            <p:txEl>
                                              <p:charRg st="152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19">
                                            <p:txEl>
                                              <p:charRg st="280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2419">
                                            <p:txEl>
                                              <p:charRg st="280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2419">
                                            <p:txEl>
                                              <p:charRg st="280" end="4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270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3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34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91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Let the relations R and S be represented by the matrices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73444" name="Object 4"/>
          <p:cNvGraphicFramePr>
            <a:graphicFrameLocks noChangeAspect="1"/>
          </p:cNvGraphicFramePr>
          <p:nvPr/>
        </p:nvGraphicFramePr>
        <p:xfrm>
          <a:off x="304800" y="4495800"/>
          <a:ext cx="36734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569720" imgH="550545" progId="Equation.3">
                  <p:embed/>
                </p:oleObj>
              </mc:Choice>
              <mc:Fallback>
                <p:oleObj name="" r:id="rId1" imgW="1569720" imgH="550545" progId="Equation.3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4495800"/>
                        <a:ext cx="3673475" cy="137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5" name="Object 5"/>
          <p:cNvGraphicFramePr>
            <a:graphicFrameLocks noChangeAspect="1"/>
          </p:cNvGraphicFramePr>
          <p:nvPr/>
        </p:nvGraphicFramePr>
        <p:xfrm>
          <a:off x="4659313" y="1828800"/>
          <a:ext cx="2033587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841375" imgH="550545" progId="Equation.3">
                  <p:embed/>
                </p:oleObj>
              </mc:Choice>
              <mc:Fallback>
                <p:oleObj name="" r:id="rId3" imgW="841375" imgH="550545" progId="Equation.3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59313" y="1828800"/>
                        <a:ext cx="2033587" cy="137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446" name="Rectangle 6"/>
          <p:cNvSpPr>
            <a:spLocks noChangeArrowheads="1"/>
          </p:cNvSpPr>
          <p:nvPr/>
        </p:nvSpPr>
        <p:spPr bwMode="auto">
          <a:xfrm>
            <a:off x="228600" y="3276600"/>
            <a:ext cx="8915400" cy="1219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What are the matrices representing RS and RS?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Solution: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These matrices are given by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graphicFrame>
        <p:nvGraphicFramePr>
          <p:cNvPr id="573447" name="Object 7"/>
          <p:cNvGraphicFramePr>
            <a:graphicFrameLocks noChangeAspect="1"/>
          </p:cNvGraphicFramePr>
          <p:nvPr/>
        </p:nvGraphicFramePr>
        <p:xfrm>
          <a:off x="5029200" y="4495800"/>
          <a:ext cx="37226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1586230" imgH="550545" progId="Equation.3">
                  <p:embed/>
                </p:oleObj>
              </mc:Choice>
              <mc:Fallback>
                <p:oleObj name="" r:id="rId5" imgW="1586230" imgH="550545" progId="Equation.3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99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4495800"/>
                        <a:ext cx="3722688" cy="137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48" name="Object 8"/>
          <p:cNvGraphicFramePr>
            <a:graphicFrameLocks noChangeAspect="1"/>
          </p:cNvGraphicFramePr>
          <p:nvPr/>
        </p:nvGraphicFramePr>
        <p:xfrm>
          <a:off x="1512888" y="1828800"/>
          <a:ext cx="2057400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7" imgW="857885" imgH="550545" progId="Equation.3">
                  <p:embed/>
                </p:oleObj>
              </mc:Choice>
              <mc:Fallback>
                <p:oleObj name="" r:id="rId7" imgW="857885" imgH="550545" progId="Equation.3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9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12888" y="1828800"/>
                        <a:ext cx="2057400" cy="1370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3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43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43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3446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3446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6">
                                            <p:txEl>
                                              <p:charRg st="4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446">
                                            <p:txEl>
                                              <p:charRg st="4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446">
                                            <p:txEl>
                                              <p:charRg st="49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73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3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43" grpId="0" build="p"/>
      <p:bldP spid="57344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 Using Matrices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4467" name="Rectangle 3"/>
          <p:cNvSpPr>
            <a:spLocks noChangeArrowheads="1"/>
          </p:cNvSpPr>
          <p:nvPr/>
        </p:nvSpPr>
        <p:spPr bwMode="auto">
          <a:xfrm>
            <a:off x="228600" y="914400"/>
            <a:ext cx="8686800" cy="525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Let A = [a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] be an mk zero-one matrix and </a:t>
            </a:r>
            <a:br>
              <a:rPr lang="en-US" altLang="zh-CN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B = [b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] be a kn zero-one matrix.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Then the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Boolean product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of A and B, denoted by AB, is the mn matrix with (i, j)th entry [c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], where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(a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i1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 b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1j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  (a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i2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 b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2i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  …  (a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ik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 b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kj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). 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1 if and only if at least one of the terms</a:t>
            </a:r>
            <a:br>
              <a:rPr lang="en-US" altLang="zh-CN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(a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in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 b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nj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 = 1 for some n; otherwise c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0.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charRg st="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4467">
                                            <p:txEl>
                                              <p:charRg st="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4467">
                                            <p:txEl>
                                              <p:charRg st="1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charRg st="8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4467">
                                            <p:txEl>
                                              <p:charRg st="8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4467">
                                            <p:txEl>
                                              <p:charRg st="8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charRg st="188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4467">
                                            <p:txEl>
                                              <p:charRg st="188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4467">
                                            <p:txEl>
                                              <p:charRg st="188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charRg st="242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4467">
                                            <p:txEl>
                                              <p:charRg st="242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4467">
                                            <p:txEl>
                                              <p:charRg st="242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680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5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 Using Matrices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5491" name="Rectangle 3"/>
          <p:cNvSpPr>
            <a:spLocks noChangeArrowheads="1"/>
          </p:cNvSpPr>
          <p:nvPr/>
        </p:nvSpPr>
        <p:spPr bwMode="auto">
          <a:xfrm>
            <a:off x="228600" y="838200"/>
            <a:ext cx="8686800" cy="525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Let us now assume that the zero-one matrices </a:t>
            </a:r>
            <a:br>
              <a:rPr lang="en-US" altLang="zh-CN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= [a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], 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[b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] and 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[c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] represent relations A, B, and C, respectively.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Remember: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For 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M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we have: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1 if and only if at least one of the terms</a:t>
            </a:r>
            <a:br>
              <a:rPr lang="en-US" altLang="zh-CN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(a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in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 b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nj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 = 1 for some n; otherwise c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0.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In terms of the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relations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, this means that C contains a pair (x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, z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 if and only if there is an element y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such that (x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, y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 is in relation A and </a:t>
            </a:r>
            <a:br>
              <a:rPr lang="en-US" altLang="zh-CN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</a:b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(y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, z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j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 is in relation B.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Therefore, C = B</a:t>
            </a:r>
            <a:r>
              <a:rPr kumimoji="0" lang="en-US" altLang="zh-CN" sz="2800" b="0" i="0" u="none" strike="noStrike" kern="1200" cap="none" spc="0" normalizeH="0" baseline="-1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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 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composite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of A and B).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charRg st="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5491">
                                            <p:txEl>
                                              <p:charRg st="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5491">
                                            <p:txEl>
                                              <p:charRg st="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charRg st="13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5491">
                                            <p:txEl>
                                              <p:charRg st="13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5491">
                                            <p:txEl>
                                              <p:charRg st="13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charRg st="167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5491">
                                            <p:txEl>
                                              <p:charRg st="167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5491">
                                            <p:txEl>
                                              <p:charRg st="167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charRg st="264" end="4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5491">
                                            <p:txEl>
                                              <p:charRg st="264" end="4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5491">
                                            <p:txEl>
                                              <p:charRg st="264" end="4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91">
                                            <p:txEl>
                                              <p:charRg st="441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5491">
                                            <p:txEl>
                                              <p:charRg st="441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5491">
                                            <p:txEl>
                                              <p:charRg st="441" end="4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491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4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788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 Using Matrices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6515" name="Rectangle 3"/>
          <p:cNvSpPr>
            <a:spLocks noChangeArrowheads="1"/>
          </p:cNvSpPr>
          <p:nvPr/>
        </p:nvSpPr>
        <p:spPr bwMode="auto">
          <a:xfrm>
            <a:off x="228600" y="990600"/>
            <a:ext cx="8686800" cy="525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This gives us the following rule: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800" b="0" i="0" u="none" strike="noStrike" kern="1200" cap="none" spc="0" normalizeH="0" baseline="-34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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M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B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In other words, the matrix representing the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composite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of relations A and B is the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Boolean product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of the matrices representing A and B.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Analogously, we can find matrices representing the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powers of relations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: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1200" cap="none" spc="0" normalizeH="0" baseline="-2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n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= M</a:t>
            </a:r>
            <a:r>
              <a:rPr kumimoji="0" lang="en-US" altLang="zh-CN" sz="2800" b="0" i="0" u="none" strike="noStrike" kern="120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120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[n]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   (n-th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Boolean power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).</a:t>
            </a:r>
            <a:endParaRPr kumimoji="0" lang="en-US" altLang="zh-CN" sz="2800" b="0" i="0" u="none" strike="noStrike" kern="120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651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6515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3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6515">
                                            <p:txEl>
                                              <p:charRg st="3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6515">
                                            <p:txEl>
                                              <p:charRg st="3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49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6515">
                                            <p:txEl>
                                              <p:charRg st="49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6515">
                                            <p:txEl>
                                              <p:charRg st="49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18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6515">
                                            <p:txEl>
                                              <p:charRg st="18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6515">
                                            <p:txEl>
                                              <p:charRg st="18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charRg st="25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6515">
                                            <p:txEl>
                                              <p:charRg st="25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6515">
                                            <p:txEl>
                                              <p:charRg st="259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089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7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 Using Matrices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7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763000" cy="114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Find the matrix representing R</a:t>
            </a:r>
            <a:r>
              <a:rPr kumimoji="0" lang="en-US" sz="2800" b="0" i="0" u="none" strike="noStrike" kern="0" cap="none" spc="0" normalizeH="0" baseline="30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where the matrix representing R is given by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77540" name="Object 4"/>
          <p:cNvGraphicFramePr>
            <a:graphicFrameLocks noChangeAspect="1"/>
          </p:cNvGraphicFramePr>
          <p:nvPr/>
        </p:nvGraphicFramePr>
        <p:xfrm>
          <a:off x="609600" y="1828800"/>
          <a:ext cx="241458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57885" imgH="550545" progId="Equation.3">
                  <p:embed/>
                </p:oleObj>
              </mc:Choice>
              <mc:Fallback>
                <p:oleObj name="" r:id="rId1" imgW="857885" imgH="550545" progId="Equation.3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1828800"/>
                        <a:ext cx="2414588" cy="160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7541" name="Rectangle 5"/>
          <p:cNvSpPr>
            <a:spLocks noChangeArrowheads="1"/>
          </p:cNvSpPr>
          <p:nvPr/>
        </p:nvSpPr>
        <p:spPr bwMode="auto">
          <a:xfrm>
            <a:off x="228600" y="3581400"/>
            <a:ext cx="8763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The matrix for R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is given by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77542" name="Object 6"/>
          <p:cNvGraphicFramePr>
            <a:graphicFrameLocks noChangeAspect="1"/>
          </p:cNvGraphicFramePr>
          <p:nvPr/>
        </p:nvGraphicFramePr>
        <p:xfrm>
          <a:off x="609600" y="4343400"/>
          <a:ext cx="3565525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286510" imgH="550545" progId="Equation.3">
                  <p:embed/>
                </p:oleObj>
              </mc:Choice>
              <mc:Fallback>
                <p:oleObj name="" r:id="rId3" imgW="1286510" imgH="550545" progId="Equation.3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4343400"/>
                        <a:ext cx="3565525" cy="1608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3132138" y="1747838"/>
          <a:ext cx="2414587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857885" imgH="550545" progId="Equation.3">
                  <p:embed/>
                </p:oleObj>
              </mc:Choice>
              <mc:Fallback>
                <p:oleObj name="" r:id="rId5" imgW="857885" imgH="550545" progId="Equation.3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2138" y="1747838"/>
                        <a:ext cx="2414587" cy="160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39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539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539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7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754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7541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7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39" grpId="0" build="p"/>
      <p:bldP spid="5775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19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When (a, b) belongs to R, a is said to be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related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to b by R.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Let P be a set of people, C be a set of cars, and D be the relation describing which person drives which car(s).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 = {Carl, Suzanne, Peter, Carla},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 = {Mercedes, BMW, tricycle}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 = {(Carl, Mercedes), (Suzanne, Mercedes),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     (Suzanne, BMW), (Peter, tricycle)}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This means that Carl drives a Mercedes, Suzanne drives a Mercedes and a BMW, Peter drives a tricycle, and Carla does not drive any of these vehicles.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9171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9171">
                                            <p:txEl>
                                              <p:charRg st="0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charRg st="6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9171">
                                            <p:txEl>
                                              <p:charRg st="6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9171">
                                            <p:txEl>
                                              <p:charRg st="61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charRg st="18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9171">
                                            <p:txEl>
                                              <p:charRg st="18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9171">
                                            <p:txEl>
                                              <p:charRg st="18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charRg st="21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9171">
                                            <p:txEl>
                                              <p:charRg st="21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9171">
                                            <p:txEl>
                                              <p:charRg st="219" end="2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charRg st="24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9171">
                                            <p:txEl>
                                              <p:charRg st="24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9171">
                                            <p:txEl>
                                              <p:charRg st="249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charRg st="336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9171">
                                            <p:txEl>
                                              <p:charRg st="336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9171">
                                            <p:txEl>
                                              <p:charRg st="336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29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 Using Digraphs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directed graph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or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digraph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consists of a set V of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vertices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(or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nodes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) together with a set E of ordered pairs of elements of V called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edges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(or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arcs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).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vertex a is called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initial vertex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the edge (a, b), and the vertex b is called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terminal vertex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this edge.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We can use arrows to display graphs.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8563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8563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charRg st="165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8563">
                                            <p:txEl>
                                              <p:charRg st="165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8563">
                                            <p:txEl>
                                              <p:charRg st="165" end="2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charRg st="289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8563">
                                            <p:txEl>
                                              <p:charRg st="289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8563">
                                            <p:txEl>
                                              <p:charRg st="289" end="3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856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499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 Using </a:t>
            </a: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j-lt"/>
                <a:ea typeface="SimSun" panose="02010600030101010101" pitchFamily="2" charset="-122"/>
                <a:cs typeface="+mj-cs"/>
              </a:rPr>
              <a:t>Digraphs</a:t>
            </a:r>
            <a:endParaRPr kumimoji="0" lang="en-US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7958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99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Display the digraph with V = {a, b, c, d}, 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 = {(a, b), (a, d), (b, b), (b, d), (c, a), (c, b), (d, b)}.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cxnSp>
        <p:nvCxnSpPr>
          <p:cNvPr id="579588" name="AutoShape 4"/>
          <p:cNvCxnSpPr>
            <a:stCxn id="579595" idx="6"/>
            <a:endCxn id="579599" idx="2"/>
          </p:cNvCxnSpPr>
          <p:nvPr/>
        </p:nvCxnSpPr>
        <p:spPr>
          <a:xfrm>
            <a:off x="3124200" y="2514600"/>
            <a:ext cx="2286000" cy="0"/>
          </a:xfrm>
          <a:prstGeom prst="straightConnector1">
            <a:avLst/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589" name="AutoShape 5"/>
          <p:cNvCxnSpPr>
            <a:stCxn id="579595" idx="4"/>
            <a:endCxn id="579605" idx="0"/>
          </p:cNvCxnSpPr>
          <p:nvPr/>
        </p:nvCxnSpPr>
        <p:spPr>
          <a:xfrm>
            <a:off x="3048000" y="2590800"/>
            <a:ext cx="0" cy="1981200"/>
          </a:xfrm>
          <a:prstGeom prst="straightConnector1">
            <a:avLst/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000" name="AutoShape 6"/>
          <p:cNvCxnSpPr>
            <a:stCxn id="579599" idx="3"/>
            <a:endCxn id="579605" idx="6"/>
          </p:cNvCxnSpPr>
          <p:nvPr/>
        </p:nvCxnSpPr>
        <p:spPr>
          <a:xfrm rot="5400000">
            <a:off x="3238500" y="2454275"/>
            <a:ext cx="2079625" cy="2308225"/>
          </a:xfrm>
          <a:prstGeom prst="curvedConnector2">
            <a:avLst/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591" name="AutoShape 7"/>
          <p:cNvCxnSpPr>
            <a:stCxn id="579602" idx="1"/>
            <a:endCxn id="579595" idx="5"/>
          </p:cNvCxnSpPr>
          <p:nvPr/>
        </p:nvCxnSpPr>
        <p:spPr>
          <a:xfrm flipH="1" flipV="1">
            <a:off x="3101975" y="2568575"/>
            <a:ext cx="2330450" cy="2025650"/>
          </a:xfrm>
          <a:prstGeom prst="straightConnector1">
            <a:avLst/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9592" name="AutoShape 8"/>
          <p:cNvCxnSpPr>
            <a:stCxn id="579602" idx="0"/>
            <a:endCxn id="579599" idx="4"/>
          </p:cNvCxnSpPr>
          <p:nvPr/>
        </p:nvCxnSpPr>
        <p:spPr>
          <a:xfrm flipV="1">
            <a:off x="5486400" y="2590800"/>
            <a:ext cx="0" cy="1981200"/>
          </a:xfrm>
          <a:prstGeom prst="straightConnector1">
            <a:avLst/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003" name="AutoShape 9"/>
          <p:cNvCxnSpPr>
            <a:stCxn id="579605" idx="7"/>
            <a:endCxn id="579599" idx="2"/>
          </p:cNvCxnSpPr>
          <p:nvPr/>
        </p:nvCxnSpPr>
        <p:spPr>
          <a:xfrm rot="-5400000">
            <a:off x="3216275" y="2400300"/>
            <a:ext cx="2079625" cy="2308225"/>
          </a:xfrm>
          <a:prstGeom prst="curvedConnector2">
            <a:avLst/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" name="Group 10"/>
          <p:cNvGrpSpPr/>
          <p:nvPr/>
        </p:nvGrpSpPr>
        <p:grpSpPr>
          <a:xfrm>
            <a:off x="2590800" y="2209800"/>
            <a:ext cx="533400" cy="519113"/>
            <a:chOff x="1632" y="1392"/>
            <a:chExt cx="336" cy="327"/>
          </a:xfrm>
        </p:grpSpPr>
        <p:sp>
          <p:nvSpPr>
            <p:cNvPr id="579595" name="AutoShape 11"/>
            <p:cNvSpPr>
              <a:spLocks noChangeArrowheads="1"/>
            </p:cNvSpPr>
            <p:nvPr/>
          </p:nvSpPr>
          <p:spPr bwMode="auto">
            <a:xfrm>
              <a:off x="1872" y="15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eaLnBrk="1" fontAlgn="base" hangingPunct="1">
                <a:spcBef>
                  <a:spcPct val="20000"/>
                </a:spcBef>
                <a:buNone/>
              </a:pPr>
              <a:endPara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79596" name="Text Box 12"/>
            <p:cNvSpPr txBox="1">
              <a:spLocks noChangeArrowheads="1"/>
            </p:cNvSpPr>
            <p:nvPr/>
          </p:nvSpPr>
          <p:spPr bwMode="auto">
            <a:xfrm>
              <a:off x="1632" y="1392"/>
              <a:ext cx="240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cxnSp>
        <p:nvCxnSpPr>
          <p:cNvPr id="579597" name="AutoShape 13"/>
          <p:cNvCxnSpPr/>
          <p:nvPr/>
        </p:nvCxnSpPr>
        <p:spPr>
          <a:xfrm flipH="1" flipV="1">
            <a:off x="5486400" y="2438400"/>
            <a:ext cx="76200" cy="76200"/>
          </a:xfrm>
          <a:prstGeom prst="curvedConnector4">
            <a:avLst>
              <a:gd name="adj1" fmla="val -339583"/>
              <a:gd name="adj2" fmla="val 500000"/>
            </a:avLst>
          </a:prstGeom>
          <a:ln w="19050" cap="flat" cmpd="sng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" name="Group 14"/>
          <p:cNvGrpSpPr/>
          <p:nvPr/>
        </p:nvGrpSpPr>
        <p:grpSpPr>
          <a:xfrm>
            <a:off x="5410200" y="2438400"/>
            <a:ext cx="533400" cy="519113"/>
            <a:chOff x="3408" y="1536"/>
            <a:chExt cx="336" cy="327"/>
          </a:xfrm>
        </p:grpSpPr>
        <p:sp>
          <p:nvSpPr>
            <p:cNvPr id="579599" name="AutoShape 15"/>
            <p:cNvSpPr>
              <a:spLocks noChangeArrowheads="1"/>
            </p:cNvSpPr>
            <p:nvPr/>
          </p:nvSpPr>
          <p:spPr bwMode="auto">
            <a:xfrm>
              <a:off x="3408" y="15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eaLnBrk="1" fontAlgn="base" hangingPunct="1">
                <a:spcBef>
                  <a:spcPct val="20000"/>
                </a:spcBef>
                <a:buNone/>
              </a:pPr>
              <a:endPara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79600" name="Text Box 16"/>
            <p:cNvSpPr txBox="1">
              <a:spLocks noChangeArrowheads="1"/>
            </p:cNvSpPr>
            <p:nvPr/>
          </p:nvSpPr>
          <p:spPr bwMode="auto">
            <a:xfrm>
              <a:off x="3504" y="1536"/>
              <a:ext cx="240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17"/>
          <p:cNvGrpSpPr/>
          <p:nvPr/>
        </p:nvGrpSpPr>
        <p:grpSpPr>
          <a:xfrm>
            <a:off x="5410200" y="4343400"/>
            <a:ext cx="533400" cy="519113"/>
            <a:chOff x="3408" y="2736"/>
            <a:chExt cx="336" cy="327"/>
          </a:xfrm>
        </p:grpSpPr>
        <p:sp>
          <p:nvSpPr>
            <p:cNvPr id="579602" name="AutoShape 18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eaLnBrk="1" fontAlgn="base" hangingPunct="1">
                <a:spcBef>
                  <a:spcPct val="20000"/>
                </a:spcBef>
                <a:buNone/>
              </a:pPr>
              <a:endPara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79603" name="Text Box 19"/>
            <p:cNvSpPr txBox="1">
              <a:spLocks noChangeArrowheads="1"/>
            </p:cNvSpPr>
            <p:nvPr/>
          </p:nvSpPr>
          <p:spPr bwMode="auto">
            <a:xfrm>
              <a:off x="3504" y="2736"/>
              <a:ext cx="240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20"/>
          <p:cNvGrpSpPr/>
          <p:nvPr/>
        </p:nvGrpSpPr>
        <p:grpSpPr>
          <a:xfrm>
            <a:off x="2590800" y="4343400"/>
            <a:ext cx="533400" cy="519113"/>
            <a:chOff x="1632" y="2736"/>
            <a:chExt cx="336" cy="327"/>
          </a:xfrm>
        </p:grpSpPr>
        <p:sp>
          <p:nvSpPr>
            <p:cNvPr id="579605" name="AutoShape 21"/>
            <p:cNvSpPr>
              <a:spLocks noChangeArrowheads="1"/>
            </p:cNvSpPr>
            <p:nvPr/>
          </p:nvSpPr>
          <p:spPr bwMode="auto">
            <a:xfrm>
              <a:off x="1872" y="28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p>
              <a:pPr eaLnBrk="1" fontAlgn="base" hangingPunct="1">
                <a:spcBef>
                  <a:spcPct val="20000"/>
                </a:spcBef>
                <a:buNone/>
              </a:pPr>
              <a:endPara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579606" name="Text Box 22"/>
            <p:cNvSpPr txBox="1">
              <a:spLocks noChangeArrowheads="1"/>
            </p:cNvSpPr>
            <p:nvPr/>
          </p:nvSpPr>
          <p:spPr bwMode="auto">
            <a:xfrm>
              <a:off x="1632" y="2736"/>
              <a:ext cx="240" cy="327"/>
            </a:xfrm>
            <a:prstGeom prst="rect">
              <a:avLst/>
            </a:prstGeom>
            <a:noFill/>
            <a:ln w="1905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CN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altLang="zh-CN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579607" name="Rectangle 23"/>
          <p:cNvSpPr>
            <a:spLocks noChangeArrowheads="1"/>
          </p:cNvSpPr>
          <p:nvPr/>
        </p:nvSpPr>
        <p:spPr bwMode="auto">
          <a:xfrm>
            <a:off x="228600" y="5181600"/>
            <a:ext cx="8763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An edge of the form (b, b) is called a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00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loop.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7">
                                            <p:txEl>
                                              <p:char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9587">
                                            <p:txEl>
                                              <p:char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9587">
                                            <p:txEl>
                                              <p:charRg st="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79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79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79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5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79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795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5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9587" grpId="0" build="p"/>
      <p:bldP spid="57960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70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Representing Relations Using Digraphs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806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Obviously, we can represent any relation R on a set A by the digraph with A as its vertices and all pairs (a, b)R as its edges.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Vice versa, any digraph with vertices V and edges E can be represented by a relation on V containing all the pairs in E.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This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one-to-one correspondence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between relations and digraphs means that any statement about relations also applies to digraphs, and vice versa.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0611">
                                            <p:txEl>
                                              <p:charRg st="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0611">
                                            <p:txEl>
                                              <p:charRg st="0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130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0611">
                                            <p:txEl>
                                              <p:charRg st="130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0611">
                                            <p:txEl>
                                              <p:charRg st="130" end="2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611">
                                            <p:txEl>
                                              <p:charRg st="252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0611">
                                            <p:txEl>
                                              <p:charRg st="252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0611">
                                            <p:txEl>
                                              <p:charRg st="252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061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44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Today’s menu</a:t>
            </a:r>
            <a:endParaRPr kumimoji="0" lang="zh-CN" altLang="en-US" sz="44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Closure of Relation</a:t>
            </a:r>
            <a:endParaRPr kumimoji="0" lang="zh-CN" altLang="en-US" sz="3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909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909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11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816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816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What is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closure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of a relation?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R be a relation on a set A. R may or may not have some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property P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such as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reflexivity, symmetry, or transitivity.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there is a relation S with property P containing R such that S is a subset of every relation with property P containing R, then S is called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closure of R with respect to P.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Note that the closure of a relation with respect to a property may not exist.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16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1635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16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1635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charRg st="3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1635">
                                            <p:txEl>
                                              <p:charRg st="3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1635">
                                            <p:txEl>
                                              <p:charRg st="36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charRg st="167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1635">
                                            <p:txEl>
                                              <p:charRg st="167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1635">
                                            <p:txEl>
                                              <p:charRg st="167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635">
                                            <p:txEl>
                                              <p:charRg st="347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1635">
                                            <p:txEl>
                                              <p:charRg st="347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1635">
                                            <p:txEl>
                                              <p:charRg st="347" end="4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163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页脚占位符 5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3186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SimSun" panose="02010600030101010101" pitchFamily="2" charset="-122"/>
                <a:cs typeface="+mj-cs"/>
              </a:rPr>
              <a:t>Closure of Relation</a:t>
            </a:r>
            <a:endParaRPr kumimoji="0" lang="en-US" altLang="zh-CN" sz="4400" b="0" i="0" u="none" strike="noStrike" kern="0" cap="none" spc="0" normalizeH="0" baseline="0" noProof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8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789113"/>
            <a:ext cx="8207375" cy="2576513"/>
          </a:xfrm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R is binary relation on set A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Then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The reflexive  closure of R is 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x-none" sz="3200" b="0" i="1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TMI"/>
                <a:ea typeface="+mn-ea"/>
                <a:cs typeface="+mn-cs"/>
              </a:rPr>
              <a:t>    R ∪ </a:t>
            </a:r>
            <a:r>
              <a:rPr kumimoji="0" lang="el-GR" altLang="x-none" sz="3200" b="0" i="1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TMI"/>
                <a:ea typeface="+mn-ea"/>
                <a:cs typeface="+mn-cs"/>
              </a:rPr>
              <a:t>Δ</a:t>
            </a:r>
            <a:r>
              <a:rPr kumimoji="0" lang="en-US" altLang="x-none" sz="3200" b="0" i="1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TMI"/>
                <a:ea typeface="+mn-ea"/>
                <a:cs typeface="+mn-cs"/>
              </a:rPr>
              <a:t> = R </a:t>
            </a:r>
            <a:r>
              <a:rPr kumimoji="0" lang="en-US" altLang="x-none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TSYN"/>
                <a:ea typeface="+mn-ea"/>
                <a:cs typeface="+mn-cs"/>
              </a:rPr>
              <a:t>∪ {(a,a)|a</a:t>
            </a:r>
            <a:r>
              <a:rPr kumimoji="0" lang="en-US" altLang="x-none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altLang="x-none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MTSYN"/>
                <a:ea typeface="+mn-ea"/>
                <a:cs typeface="+mn-cs"/>
              </a:rPr>
              <a:t>∈ A}</a:t>
            </a:r>
            <a:endParaRPr kumimoji="0" lang="en-US" altLang="x-none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MTSYN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84036" name="Rectangle 4"/>
          <p:cNvSpPr>
            <a:spLocks noChangeArrowheads="1"/>
          </p:cNvSpPr>
          <p:nvPr/>
        </p:nvSpPr>
        <p:spPr bwMode="auto">
          <a:xfrm>
            <a:off x="685800" y="4387850"/>
            <a:ext cx="7772400" cy="7921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symmetric  closure of R is 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93190" name="Object 7"/>
          <p:cNvGraphicFramePr>
            <a:graphicFrameLocks noChangeAspect="1"/>
          </p:cNvGraphicFramePr>
          <p:nvPr>
            <p:ph sz="quarter" idx="3"/>
          </p:nvPr>
        </p:nvGraphicFramePr>
        <p:xfrm>
          <a:off x="1841500" y="5129213"/>
          <a:ext cx="4679950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1955165" imgH="254000" progId="Equation.3">
                  <p:embed/>
                </p:oleObj>
              </mc:Choice>
              <mc:Fallback>
                <p:oleObj name="" r:id="rId1" imgW="1955165" imgH="254000" progId="Equation.3">
                  <p:embed/>
                  <p:pic>
                    <p:nvPicPr>
                      <p:cNvPr id="0" name="Picture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41500" y="5129213"/>
                        <a:ext cx="4679950" cy="6080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826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 I: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Find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closure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relation R = {(1, 1), (1, 2), (2, 1), (3, 2)} on the set A = {1, 2, 3}.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We know that any reflexive relation on A must contain the elements (1, 1), (2, 2), and (3, 3).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By adding (2, 2) and (3, 3) to R, we obtain the reflexive relation S, which is given by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 = {(1, 1), (1, 2), (2, 1),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(2, 2),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(3, 2),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(3, 3)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}.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 is reflexive, contains R, and is contained within every reflexive relation that contains R.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Therefore, S is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reflexive closure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R.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2659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2659">
                                            <p:txEl>
                                              <p:charRg st="0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charRg st="11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2659">
                                            <p:txEl>
                                              <p:charRg st="11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2659">
                                            <p:txEl>
                                              <p:charRg st="114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charRg st="219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2659">
                                            <p:txEl>
                                              <p:charRg st="219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2659">
                                            <p:txEl>
                                              <p:charRg st="219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charRg st="362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2659">
                                            <p:txEl>
                                              <p:charRg st="362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2659">
                                            <p:txEl>
                                              <p:charRg st="362" end="4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659">
                                            <p:txEl>
                                              <p:charRg st="457" end="5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2659">
                                            <p:txEl>
                                              <p:charRg st="457" end="5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2659">
                                            <p:txEl>
                                              <p:charRg st="457" end="5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265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72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836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83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763000" cy="480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 II: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Find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symmetric closure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the relation R = {(a, b) | a &gt; b} on the set of positive integers.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The symmetric closure of R is given by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RR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{(a, b) | a &gt; b}  {(b, a) | a &gt; b}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        = {(a, b) | a  b}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683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683">
                                            <p:txEl>
                                              <p:char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charRg st="11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683">
                                            <p:txEl>
                                              <p:charRg st="11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683">
                                            <p:txEl>
                                              <p:charRg st="11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charRg st="15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683">
                                            <p:txEl>
                                              <p:charRg st="15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683">
                                            <p:txEl>
                                              <p:charRg st="159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charRg st="20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3683">
                                            <p:txEl>
                                              <p:charRg st="20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3683">
                                            <p:txEl>
                                              <p:charRg st="204" end="2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2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993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867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563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 III: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Find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transitive closure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the relation R =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{(1, 3), (1, 4), (2, 1), (3, 2)}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on the set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=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{1, 2, 3, 4}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R would be transitive, if for all pairs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b) and (b, c) in R there were also a pair (a, c) in R.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we add the missing pairs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(1, 2)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(2, 3), (2, 4)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and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(3, 1),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will R be transitive?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No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because the extended relation R contains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(3, 1)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(1, 4)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but does not contain (3, 4).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By adding new elements to R, we also add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new requirements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for its transitivity. We need to look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at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paths in digraphs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to solve this problem.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755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755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charRg st="12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6755">
                                            <p:txEl>
                                              <p:charRg st="12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6755">
                                            <p:txEl>
                                              <p:charRg st="12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charRg st="236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6755">
                                            <p:txEl>
                                              <p:charRg st="236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6755">
                                            <p:txEl>
                                              <p:charRg st="236" end="3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charRg st="322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6755">
                                            <p:txEl>
                                              <p:charRg st="322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6755">
                                            <p:txEl>
                                              <p:charRg st="322" end="4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charRg st="415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6755">
                                            <p:txEl>
                                              <p:charRg st="415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6755">
                                            <p:txEl>
                                              <p:charRg st="415" end="5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877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33400"/>
            <a:ext cx="8915400" cy="594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Imagine that we have a relation R that represents all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train connections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in the CHINA.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For example, if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(Harbin, Shanghai)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is in R, then there is a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direct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train connection from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Harbin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to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Shanghai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If R contains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(Harbin, Shanghai)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and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(Shanghai, Hangzhou),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there is an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indirect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connection from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Harbin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to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Hangzhou.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Because there are indirect connections, it is not possible by just looking at R to determine which cities are connected by trains.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 transitive closure of R contains exactly those pairs of cities that are connected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either directly or indirectly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</a:t>
            </a: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7779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7779">
                                            <p:txEl>
                                              <p:charRg st="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charRg st="8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7779">
                                            <p:txEl>
                                              <p:charRg st="8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7779">
                                            <p:txEl>
                                              <p:charRg st="86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charRg st="19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7779">
                                            <p:txEl>
                                              <p:charRg st="19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7779">
                                            <p:txEl>
                                              <p:charRg st="195" end="3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charRg st="311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7779">
                                            <p:txEl>
                                              <p:charRg st="311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7779">
                                            <p:txEl>
                                              <p:charRg st="311" end="4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charRg st="443" end="5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7779">
                                            <p:txEl>
                                              <p:charRg st="443" end="5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7779">
                                            <p:txEl>
                                              <p:charRg st="443" end="5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7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2590800" y="6248400"/>
            <a:ext cx="3962400" cy="457200"/>
          </a:xfrm>
        </p:spPr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fld id="{9A0DB2DC-4C9A-4742-B13C-FB6460FD3503}" type="slidenum">
              <a:rPr lang="zh-CN" altLang="en-US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US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90307" name="Text Box 3"/>
          <p:cNvSpPr txBox="1">
            <a:spLocks noChangeArrowheads="1"/>
          </p:cNvSpPr>
          <p:nvPr/>
        </p:nvSpPr>
        <p:spPr bwMode="auto">
          <a:xfrm>
            <a:off x="457200" y="755650"/>
            <a:ext cx="8382000" cy="28495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p>
            <a:pPr marL="457200" marR="0" indent="-457200" defTabSz="914400">
              <a:buClrTx/>
              <a:buSzTx/>
              <a:buFontTx/>
              <a:buNone/>
            </a:pPr>
            <a:r>
              <a:rPr kumimoji="0" lang="en-US" altLang="zh-CN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Definition </a:t>
            </a:r>
            <a:r>
              <a:rPr kumimoji="0" lang="en-US" altLang="zh-CN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 </a:t>
            </a:r>
            <a:r>
              <a:rPr kumimoji="0" lang="en-US" altLang="zh-CN" i="1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binary relation R</a:t>
            </a:r>
            <a:r>
              <a:rPr kumimoji="0" lang="en-US" altLang="zh-CN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from a set </a:t>
            </a:r>
            <a:r>
              <a:rPr kumimoji="0" lang="en-US" altLang="zh-CN" i="1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to a set </a:t>
            </a:r>
            <a:r>
              <a:rPr kumimoji="0" lang="en-US" altLang="zh-CN" i="1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B </a:t>
            </a:r>
            <a:r>
              <a:rPr kumimoji="0" lang="en-US" altLang="zh-CN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is a subset of </a:t>
            </a:r>
            <a:r>
              <a:rPr kumimoji="0" lang="en-US" altLang="zh-CN" i="1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</a:t>
            </a:r>
            <a:r>
              <a:rPr kumimoji="0" lang="en-US" altLang="zh-CN" i="1" kern="1200" cap="none" spc="0" normalizeH="0" baseline="0" noProof="1" dirty="0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. </a:t>
            </a:r>
            <a:endParaRPr kumimoji="0" lang="en-US" altLang="zh-CN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Note: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0" i="1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binary relation R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is a set. 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 </a:t>
            </a:r>
            <a:r>
              <a:rPr kumimoji="0" lang="en-US" altLang="zh-CN" sz="2800" b="0" i="1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</a:t>
            </a:r>
            <a:r>
              <a:rPr kumimoji="0" lang="en-US" altLang="zh-CN" sz="2800" b="0" i="1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B</a:t>
            </a:r>
            <a:endParaRPr kumimoji="0" lang="en-US" altLang="zh-CN" sz="2800" b="0" i="1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914400" marR="0" lvl="1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kumimoji="0" lang="en-US" altLang="zh-CN" sz="2800" b="0" i="1" u="none" strike="noStrike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  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graphicFrame>
        <p:nvGraphicFramePr>
          <p:cNvPr id="1890308" name="Object 2"/>
          <p:cNvGraphicFramePr>
            <a:graphicFrameLocks noChangeAspect="1"/>
          </p:cNvGraphicFramePr>
          <p:nvPr/>
        </p:nvGraphicFramePr>
        <p:xfrm>
          <a:off x="1428750" y="3143250"/>
          <a:ext cx="3743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828800" imgH="203200" progId="Equation.3">
                  <p:embed/>
                </p:oleObj>
              </mc:Choice>
              <mc:Fallback>
                <p:oleObj name="" r:id="rId1" imgW="1828800" imgH="2032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28750" y="3143250"/>
                        <a:ext cx="3743325" cy="407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0309" name="Text Box 5"/>
          <p:cNvSpPr txBox="1">
            <a:spLocks noChangeArrowheads="1"/>
          </p:cNvSpPr>
          <p:nvPr/>
        </p:nvSpPr>
        <p:spPr bwMode="auto">
          <a:xfrm>
            <a:off x="762000" y="3786188"/>
            <a:ext cx="8382000" cy="9302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p>
            <a:pPr marL="457200" marR="0" indent="-457200" defTabSz="914400">
              <a:buClrTx/>
              <a:buSzTx/>
              <a:buFontTx/>
              <a:buNone/>
            </a:pPr>
            <a:r>
              <a:rPr kumimoji="0" lang="en-US" altLang="zh-CN" kern="1200" cap="none" spc="0" normalizeH="0" baseline="0" noProof="1" dirty="0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Example </a:t>
            </a:r>
            <a:endParaRPr kumimoji="0" lang="en-US" altLang="zh-CN" sz="2200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457200" marR="0" indent="-457200" defTabSz="914400">
              <a:spcBef>
                <a:spcPct val="20000"/>
              </a:spcBef>
              <a:buClrTx/>
              <a:buSzTx/>
              <a:buFontTx/>
              <a:buNone/>
            </a:pPr>
            <a:r>
              <a:rPr kumimoji="0" lang="en-US" altLang="zh-CN" sz="2200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(1)  Let A and B be sets</a:t>
            </a:r>
            <a:r>
              <a:rPr kumimoji="0" lang="en-US" altLang="zh-CN" sz="2200" kern="1200" cap="none" spc="0" normalizeH="0" baseline="0" noProof="1" dirty="0">
                <a:solidFill>
                  <a:srgbClr val="FFFF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, </a:t>
            </a:r>
            <a:endParaRPr kumimoji="0" lang="en-US" altLang="zh-CN" sz="2200" kern="1200" cap="none" spc="0" normalizeH="0" baseline="0" noProof="1" dirty="0">
              <a:solidFill>
                <a:srgbClr val="FFFF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762000" y="4643438"/>
            <a:ext cx="8382000" cy="693737"/>
            <a:chOff x="480" y="2400"/>
            <a:chExt cx="5280" cy="437"/>
          </a:xfrm>
        </p:grpSpPr>
        <p:sp>
          <p:nvSpPr>
            <p:cNvPr id="1890312" name="Text Box 8"/>
            <p:cNvSpPr txBox="1">
              <a:spLocks noChangeArrowheads="1"/>
            </p:cNvSpPr>
            <p:nvPr/>
          </p:nvSpPr>
          <p:spPr bwMode="auto">
            <a:xfrm>
              <a:off x="480" y="2448"/>
              <a:ext cx="5280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p>
              <a:pPr marL="457200" marR="0" indent="-457200" defTabSz="914400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kumimoji="0" lang="en-US" altLang="zh-CN" kern="1200" cap="none" spc="0" normalizeH="0" baseline="0" noProof="1" dirty="0">
                  <a:solidFill>
                    <a:srgbClr val="FF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rPr>
                <a:t>(2) </a:t>
              </a:r>
              <a:endParaRPr kumimoji="0" lang="en-US" altLang="zh-CN" sz="2200" kern="1200" cap="none" spc="0" normalizeH="0" baseline="0" noProof="1" dirty="0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</a:endParaRPr>
            </a:p>
          </p:txBody>
        </p:sp>
        <p:grpSp>
          <p:nvGrpSpPr>
            <p:cNvPr id="12295" name="Group 9"/>
            <p:cNvGrpSpPr/>
            <p:nvPr/>
          </p:nvGrpSpPr>
          <p:grpSpPr>
            <a:xfrm>
              <a:off x="912" y="2400"/>
              <a:ext cx="3391" cy="437"/>
              <a:chOff x="1152" y="1248"/>
              <a:chExt cx="3391" cy="437"/>
            </a:xfrm>
          </p:grpSpPr>
          <p:graphicFrame>
            <p:nvGraphicFramePr>
              <p:cNvPr id="12296" name="Object 5"/>
              <p:cNvGraphicFramePr>
                <a:graphicFrameLocks noChangeAspect="1"/>
              </p:cNvGraphicFramePr>
              <p:nvPr/>
            </p:nvGraphicFramePr>
            <p:xfrm>
              <a:off x="1152" y="1248"/>
              <a:ext cx="1632" cy="1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3" imgW="1676400" imgH="203200" progId="Equation.3">
                      <p:embed/>
                    </p:oleObj>
                  </mc:Choice>
                  <mc:Fallback>
                    <p:oleObj name="" r:id="rId3" imgW="1676400" imgH="203200" progId="Equation.3">
                      <p:embed/>
                      <p:pic>
                        <p:nvPicPr>
                          <p:cNvPr id="0" name="Picture 307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152" y="1248"/>
                            <a:ext cx="1632" cy="1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7" name="Object 6"/>
              <p:cNvGraphicFramePr>
                <a:graphicFrameLocks noChangeAspect="1"/>
              </p:cNvGraphicFramePr>
              <p:nvPr/>
            </p:nvGraphicFramePr>
            <p:xfrm>
              <a:off x="2897" y="1248"/>
              <a:ext cx="1646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7" name="" r:id="rId5" imgW="1854200" imgH="203200" progId="Equation.3">
                      <p:embed/>
                    </p:oleObj>
                  </mc:Choice>
                  <mc:Fallback>
                    <p:oleObj name="" r:id="rId5" imgW="1854200" imgH="203200" progId="Equation.3">
                      <p:embed/>
                      <p:pic>
                        <p:nvPicPr>
                          <p:cNvPr id="0" name="Picture 307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897" y="1248"/>
                            <a:ext cx="1646" cy="17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8" name="Object 7"/>
              <p:cNvGraphicFramePr>
                <a:graphicFrameLocks noChangeAspect="1"/>
              </p:cNvGraphicFramePr>
              <p:nvPr/>
            </p:nvGraphicFramePr>
            <p:xfrm>
              <a:off x="1158" y="1488"/>
              <a:ext cx="2388" cy="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7" imgW="2438400" imgH="203200" progId="Equation.3">
                      <p:embed/>
                    </p:oleObj>
                  </mc:Choice>
                  <mc:Fallback>
                    <p:oleObj name="" r:id="rId7" imgW="2438400" imgH="203200" progId="Equation.3">
                      <p:embed/>
                      <p:pic>
                        <p:nvPicPr>
                          <p:cNvPr id="0" name="Picture 3078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158" y="1488"/>
                            <a:ext cx="2388" cy="1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" name="Group 13"/>
          <p:cNvGrpSpPr/>
          <p:nvPr/>
        </p:nvGrpSpPr>
        <p:grpSpPr>
          <a:xfrm>
            <a:off x="762000" y="5429250"/>
            <a:ext cx="8382000" cy="844550"/>
            <a:chOff x="480" y="3456"/>
            <a:chExt cx="5280" cy="532"/>
          </a:xfrm>
        </p:grpSpPr>
        <p:sp>
          <p:nvSpPr>
            <p:cNvPr id="1890318" name="Text Box 14"/>
            <p:cNvSpPr txBox="1">
              <a:spLocks noChangeArrowheads="1"/>
            </p:cNvSpPr>
            <p:nvPr/>
          </p:nvSpPr>
          <p:spPr bwMode="auto">
            <a:xfrm>
              <a:off x="480" y="3456"/>
              <a:ext cx="5280" cy="3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457200" marR="0" indent="-457200" defTabSz="914400">
                <a:spcBef>
                  <a:spcPct val="20000"/>
                </a:spcBef>
                <a:buClrTx/>
                <a:buSzTx/>
                <a:buFontTx/>
                <a:buNone/>
                <a:defRPr/>
              </a:pPr>
              <a:r>
                <a:rPr kumimoji="1" lang="en-US" altLang="zh-CN" sz="2200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rPr>
                <a:t>(3)  Let R be the set of real numbers,</a:t>
              </a:r>
              <a:r>
                <a:rPr kumimoji="1" lang="en-US" altLang="zh-CN" kern="1200" cap="none" spc="0" normalizeH="0" baseline="0" noProof="0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rPr>
                <a:t> </a:t>
              </a:r>
              <a:endParaRPr kumimoji="1" lang="en-US" altLang="zh-CN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graphicFrame>
          <p:nvGraphicFramePr>
            <p:cNvPr id="12301" name="Object 4"/>
            <p:cNvGraphicFramePr>
              <a:graphicFrameLocks noChangeAspect="1"/>
            </p:cNvGraphicFramePr>
            <p:nvPr/>
          </p:nvGraphicFramePr>
          <p:xfrm>
            <a:off x="912" y="3765"/>
            <a:ext cx="199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9" imgW="2044700" imgH="228600" progId="Equation.3">
                    <p:embed/>
                  </p:oleObj>
                </mc:Choice>
                <mc:Fallback>
                  <p:oleObj name="" r:id="rId9" imgW="2044700" imgH="228600" progId="Equation.3">
                    <p:embed/>
                    <p:pic>
                      <p:nvPicPr>
                        <p:cNvPr id="0" name="Picture 3079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912" y="3765"/>
                          <a:ext cx="1992" cy="2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90320" name="Oval 16"/>
          <p:cNvSpPr>
            <a:spLocks noChangeArrowheads="1"/>
          </p:cNvSpPr>
          <p:nvPr/>
        </p:nvSpPr>
        <p:spPr bwMode="auto">
          <a:xfrm>
            <a:off x="4357688" y="3143250"/>
            <a:ext cx="78105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30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0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90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9030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030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90309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0309" grpId="0" build="p"/>
      <p:bldP spid="189032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342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88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888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sz="32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path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from a to b in the directed graph G is a sequence of one or more edges (x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), (x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), (x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), …, (x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n-1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 in G, where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= a and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= b.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In other words, a path is a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sequence of edges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where the terminal vertex of an edge is the same as the initial vertex of the next edge in the path.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This path is denoted by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0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…, x</a:t>
            </a:r>
            <a:r>
              <a:rPr kumimoji="0" lang="en-US" sz="2800" b="0" i="0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and has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length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n.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 path that begins and ends at the same vertex is called a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circuit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or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cycle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8803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8803">
                                            <p:txEl>
                                              <p:charRg st="0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charRg st="165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8803">
                                            <p:txEl>
                                              <p:charRg st="165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8803">
                                            <p:txEl>
                                              <p:charRg st="165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charRg st="31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8803">
                                            <p:txEl>
                                              <p:charRg st="31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8803">
                                            <p:txEl>
                                              <p:charRg st="312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803">
                                            <p:txEl>
                                              <p:charRg st="372" end="4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8803">
                                            <p:txEl>
                                              <p:charRg st="372" end="4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8803">
                                            <p:txEl>
                                              <p:charRg st="372" end="4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880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547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898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60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Let us take a look at the following graph: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2841625" y="1698625"/>
            <a:ext cx="3352800" cy="2671763"/>
            <a:chOff x="1790" y="1070"/>
            <a:chExt cx="2112" cy="1683"/>
          </a:xfrm>
        </p:grpSpPr>
        <p:cxnSp>
          <p:nvCxnSpPr>
            <p:cNvPr id="105478" name="AutoShape 5"/>
            <p:cNvCxnSpPr>
              <a:stCxn id="589836" idx="6"/>
              <a:endCxn id="589840" idx="2"/>
            </p:cNvCxnSpPr>
            <p:nvPr/>
          </p:nvCxnSpPr>
          <p:spPr>
            <a:xfrm>
              <a:off x="2126" y="1262"/>
              <a:ext cx="1440" cy="0"/>
            </a:xfrm>
            <a:prstGeom prst="straightConnector1">
              <a:avLst/>
            </a:prstGeom>
            <a:ln w="19050" cap="flat" cmpd="sng">
              <a:solidFill>
                <a:srgbClr val="6600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479" name="AutoShape 6"/>
            <p:cNvCxnSpPr>
              <a:stCxn id="589836" idx="4"/>
              <a:endCxn id="589846" idx="0"/>
            </p:cNvCxnSpPr>
            <p:nvPr/>
          </p:nvCxnSpPr>
          <p:spPr>
            <a:xfrm>
              <a:off x="2078" y="1310"/>
              <a:ext cx="0" cy="1248"/>
            </a:xfrm>
            <a:prstGeom prst="straightConnector1">
              <a:avLst/>
            </a:prstGeom>
            <a:ln w="19050" cap="flat" cmpd="sng">
              <a:solidFill>
                <a:srgbClr val="6600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480" name="AutoShape 7"/>
            <p:cNvCxnSpPr>
              <a:stCxn id="589840" idx="3"/>
              <a:endCxn id="589846" idx="6"/>
            </p:cNvCxnSpPr>
            <p:nvPr/>
          </p:nvCxnSpPr>
          <p:spPr>
            <a:xfrm rot="5400000">
              <a:off x="2198" y="1224"/>
              <a:ext cx="1310" cy="1454"/>
            </a:xfrm>
            <a:prstGeom prst="curvedConnector2">
              <a:avLst/>
            </a:prstGeom>
            <a:ln w="19050" cap="flat" cmpd="sng">
              <a:solidFill>
                <a:srgbClr val="6600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481" name="AutoShape 8"/>
            <p:cNvCxnSpPr>
              <a:stCxn id="589843" idx="1"/>
              <a:endCxn id="589836" idx="5"/>
            </p:cNvCxnSpPr>
            <p:nvPr/>
          </p:nvCxnSpPr>
          <p:spPr>
            <a:xfrm flipH="1" flipV="1">
              <a:off x="2112" y="1296"/>
              <a:ext cx="1468" cy="1276"/>
            </a:xfrm>
            <a:prstGeom prst="straightConnector1">
              <a:avLst/>
            </a:prstGeom>
            <a:ln w="19050" cap="flat" cmpd="sng">
              <a:solidFill>
                <a:srgbClr val="6600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482" name="AutoShape 9"/>
            <p:cNvCxnSpPr>
              <a:stCxn id="589843" idx="0"/>
              <a:endCxn id="589840" idx="4"/>
            </p:cNvCxnSpPr>
            <p:nvPr/>
          </p:nvCxnSpPr>
          <p:spPr>
            <a:xfrm flipV="1">
              <a:off x="3614" y="1310"/>
              <a:ext cx="0" cy="1248"/>
            </a:xfrm>
            <a:prstGeom prst="straightConnector1">
              <a:avLst/>
            </a:prstGeom>
            <a:ln w="19050" cap="flat" cmpd="sng">
              <a:solidFill>
                <a:srgbClr val="6600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5483" name="AutoShape 10"/>
            <p:cNvCxnSpPr>
              <a:stCxn id="589846" idx="7"/>
              <a:endCxn id="589840" idx="2"/>
            </p:cNvCxnSpPr>
            <p:nvPr/>
          </p:nvCxnSpPr>
          <p:spPr>
            <a:xfrm rot="-5400000">
              <a:off x="2184" y="1190"/>
              <a:ext cx="1310" cy="1454"/>
            </a:xfrm>
            <a:prstGeom prst="curvedConnector2">
              <a:avLst/>
            </a:prstGeom>
            <a:ln w="19050" cap="flat" cmpd="sng">
              <a:solidFill>
                <a:srgbClr val="6600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05484" name="Group 11"/>
            <p:cNvGrpSpPr/>
            <p:nvPr/>
          </p:nvGrpSpPr>
          <p:grpSpPr>
            <a:xfrm>
              <a:off x="1790" y="1070"/>
              <a:ext cx="336" cy="339"/>
              <a:chOff x="1632" y="1392"/>
              <a:chExt cx="336" cy="339"/>
            </a:xfrm>
          </p:grpSpPr>
          <p:sp>
            <p:nvSpPr>
              <p:cNvPr id="589836" name="AutoShape 12"/>
              <p:cNvSpPr>
                <a:spLocks noChangeArrowheads="1"/>
              </p:cNvSpPr>
              <p:nvPr/>
            </p:nvSpPr>
            <p:spPr bwMode="auto">
              <a:xfrm>
                <a:off x="1872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660066"/>
                </a:solidFill>
                <a:round/>
              </a:ln>
              <a:effectLst/>
            </p:spPr>
            <p:txBody>
              <a:bodyPr wrap="none" anchor="ctr"/>
              <a:p>
                <a:pPr eaLnBrk="1" fontAlgn="base" hangingPunct="1">
                  <a:spcBef>
                    <a:spcPct val="20000"/>
                  </a:spcBef>
                  <a:buNone/>
                </a:pPr>
                <a:endParaRPr lang="zh-CN" altLang="en-US" strike="noStrike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89837" name="Text Box 13"/>
              <p:cNvSpPr txBox="1">
                <a:spLocks noChangeArrowheads="1"/>
              </p:cNvSpPr>
              <p:nvPr/>
            </p:nvSpPr>
            <p:spPr bwMode="auto">
              <a:xfrm>
                <a:off x="1632" y="1392"/>
                <a:ext cx="240" cy="339"/>
              </a:xfrm>
              <a:prstGeom prst="rect">
                <a:avLst/>
              </a:prstGeom>
              <a:noFill/>
              <a:ln w="19050">
                <a:solidFill>
                  <a:srgbClr val="660066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SimSun" panose="02010600030101010101" pitchFamily="2" charset="-122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altLang="zh-CN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cxnSp>
          <p:nvCxnSpPr>
            <p:cNvPr id="105487" name="AutoShape 14"/>
            <p:cNvCxnSpPr/>
            <p:nvPr/>
          </p:nvCxnSpPr>
          <p:spPr>
            <a:xfrm flipH="1" flipV="1">
              <a:off x="3614" y="1214"/>
              <a:ext cx="48" cy="48"/>
            </a:xfrm>
            <a:prstGeom prst="curvedConnector4">
              <a:avLst>
                <a:gd name="adj1" fmla="val -339583"/>
                <a:gd name="adj2" fmla="val 500000"/>
              </a:avLst>
            </a:prstGeom>
            <a:ln w="19050" cap="flat" cmpd="sng">
              <a:solidFill>
                <a:srgbClr val="66006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05488" name="Group 15"/>
            <p:cNvGrpSpPr/>
            <p:nvPr/>
          </p:nvGrpSpPr>
          <p:grpSpPr>
            <a:xfrm>
              <a:off x="3566" y="1214"/>
              <a:ext cx="336" cy="339"/>
              <a:chOff x="3408" y="1536"/>
              <a:chExt cx="336" cy="339"/>
            </a:xfrm>
          </p:grpSpPr>
          <p:sp>
            <p:nvSpPr>
              <p:cNvPr id="589840" name="AutoShape 16"/>
              <p:cNvSpPr>
                <a:spLocks noChangeArrowheads="1"/>
              </p:cNvSpPr>
              <p:nvPr/>
            </p:nvSpPr>
            <p:spPr bwMode="auto">
              <a:xfrm>
                <a:off x="3408" y="153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660066"/>
                </a:solidFill>
                <a:round/>
              </a:ln>
              <a:effectLst/>
            </p:spPr>
            <p:txBody>
              <a:bodyPr wrap="none" anchor="ctr"/>
              <a:p>
                <a:pPr eaLnBrk="1" fontAlgn="base" hangingPunct="1">
                  <a:spcBef>
                    <a:spcPct val="20000"/>
                  </a:spcBef>
                  <a:buNone/>
                </a:pPr>
                <a:endParaRPr lang="zh-CN" altLang="en-US" strike="noStrike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89841" name="Text Box 17"/>
              <p:cNvSpPr txBox="1">
                <a:spLocks noChangeArrowheads="1"/>
              </p:cNvSpPr>
              <p:nvPr/>
            </p:nvSpPr>
            <p:spPr bwMode="auto">
              <a:xfrm>
                <a:off x="3504" y="1536"/>
                <a:ext cx="240" cy="339"/>
              </a:xfrm>
              <a:prstGeom prst="rect">
                <a:avLst/>
              </a:prstGeom>
              <a:noFill/>
              <a:ln w="19050">
                <a:solidFill>
                  <a:srgbClr val="660066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SimSun" panose="02010600030101010101" pitchFamily="2" charset="-122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altLang="zh-CN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05491" name="Group 18"/>
            <p:cNvGrpSpPr/>
            <p:nvPr/>
          </p:nvGrpSpPr>
          <p:grpSpPr>
            <a:xfrm>
              <a:off x="3566" y="2414"/>
              <a:ext cx="336" cy="339"/>
              <a:chOff x="3408" y="2736"/>
              <a:chExt cx="336" cy="339"/>
            </a:xfrm>
          </p:grpSpPr>
          <p:sp>
            <p:nvSpPr>
              <p:cNvPr id="589843" name="AutoShape 19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660066"/>
                </a:solidFill>
                <a:round/>
              </a:ln>
              <a:effectLst/>
            </p:spPr>
            <p:txBody>
              <a:bodyPr wrap="none" anchor="ctr"/>
              <a:p>
                <a:pPr eaLnBrk="1" fontAlgn="base" hangingPunct="1">
                  <a:spcBef>
                    <a:spcPct val="20000"/>
                  </a:spcBef>
                  <a:buNone/>
                </a:pPr>
                <a:endParaRPr lang="zh-CN" altLang="en-US" strike="noStrike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89844" name="Text Box 20"/>
              <p:cNvSpPr txBox="1">
                <a:spLocks noChangeArrowheads="1"/>
              </p:cNvSpPr>
              <p:nvPr/>
            </p:nvSpPr>
            <p:spPr bwMode="auto">
              <a:xfrm>
                <a:off x="3504" y="2736"/>
                <a:ext cx="240" cy="339"/>
              </a:xfrm>
              <a:prstGeom prst="rect">
                <a:avLst/>
              </a:prstGeom>
              <a:noFill/>
              <a:ln w="19050">
                <a:solidFill>
                  <a:srgbClr val="660066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SimSun" panose="02010600030101010101" pitchFamily="2" charset="-122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altLang="zh-CN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05494" name="Group 21"/>
            <p:cNvGrpSpPr/>
            <p:nvPr/>
          </p:nvGrpSpPr>
          <p:grpSpPr>
            <a:xfrm>
              <a:off x="1790" y="2414"/>
              <a:ext cx="336" cy="339"/>
              <a:chOff x="1632" y="2736"/>
              <a:chExt cx="336" cy="339"/>
            </a:xfrm>
          </p:grpSpPr>
          <p:sp>
            <p:nvSpPr>
              <p:cNvPr id="589846" name="AutoShape 22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9525">
                <a:solidFill>
                  <a:srgbClr val="660066"/>
                </a:solidFill>
                <a:round/>
              </a:ln>
              <a:effectLst/>
            </p:spPr>
            <p:txBody>
              <a:bodyPr wrap="none" anchor="ctr"/>
              <a:p>
                <a:pPr eaLnBrk="1" fontAlgn="base" hangingPunct="1">
                  <a:spcBef>
                    <a:spcPct val="20000"/>
                  </a:spcBef>
                  <a:buNone/>
                </a:pPr>
                <a:endParaRPr lang="zh-CN" altLang="en-US" strike="noStrike" noProof="1" dirty="0">
                  <a:effectLst>
                    <a:outerShdw blurRad="38100" dist="38100" dir="2700000">
                      <a:srgbClr val="C0C0C0"/>
                    </a:outerShdw>
                  </a:effectLst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  <p:sp>
            <p:nvSpPr>
              <p:cNvPr id="589847" name="Text Box 23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240" cy="339"/>
              </a:xfrm>
              <a:prstGeom prst="rect">
                <a:avLst/>
              </a:prstGeom>
              <a:noFill/>
              <a:ln w="19050">
                <a:solidFill>
                  <a:srgbClr val="660066"/>
                </a:solidFill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kern="1200" cap="none" spc="0" normalizeH="0" baseline="0" noProof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ea typeface="SimSun" panose="02010600030101010101" pitchFamily="2" charset="-122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altLang="zh-CN" kern="1200" cap="none" spc="0" normalizeH="0" baseline="0" noProof="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ea typeface="SimSun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589848" name="Rectangle 24"/>
          <p:cNvSpPr>
            <a:spLocks noChangeArrowheads="1"/>
          </p:cNvSpPr>
          <p:nvPr/>
        </p:nvSpPr>
        <p:spPr bwMode="auto">
          <a:xfrm>
            <a:off x="228600" y="4419600"/>
            <a:ext cx="6477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c,a,b,d,b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a path in this graph?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89849" name="Rectangle 25"/>
          <p:cNvSpPr>
            <a:spLocks noChangeArrowheads="1"/>
          </p:cNvSpPr>
          <p:nvPr/>
        </p:nvSpPr>
        <p:spPr bwMode="auto">
          <a:xfrm>
            <a:off x="7924800" y="4419600"/>
            <a:ext cx="1066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89850" name="Rectangle 26"/>
          <p:cNvSpPr>
            <a:spLocks noChangeArrowheads="1"/>
          </p:cNvSpPr>
          <p:nvPr/>
        </p:nvSpPr>
        <p:spPr bwMode="auto">
          <a:xfrm>
            <a:off x="228600" y="5029200"/>
            <a:ext cx="7010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Is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d,b,b,b,d,b,d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a circuit in this graph?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89851" name="Rectangle 27"/>
          <p:cNvSpPr>
            <a:spLocks noChangeArrowheads="1"/>
          </p:cNvSpPr>
          <p:nvPr/>
        </p:nvSpPr>
        <p:spPr bwMode="auto">
          <a:xfrm>
            <a:off x="7924800" y="5029200"/>
            <a:ext cx="1066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89852" name="Rectangle 28"/>
          <p:cNvSpPr>
            <a:spLocks noChangeArrowheads="1"/>
          </p:cNvSpPr>
          <p:nvPr/>
        </p:nvSpPr>
        <p:spPr bwMode="auto">
          <a:xfrm>
            <a:off x="228600" y="5638800"/>
            <a:ext cx="7696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Is there any circuit including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in this graph?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89853" name="Rectangle 29"/>
          <p:cNvSpPr>
            <a:spLocks noChangeArrowheads="1"/>
          </p:cNvSpPr>
          <p:nvPr/>
        </p:nvSpPr>
        <p:spPr bwMode="auto">
          <a:xfrm>
            <a:off x="7924800" y="5638800"/>
            <a:ext cx="1066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27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9827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9827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984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984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9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9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8985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985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89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89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2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9852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9852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9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89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9827" grpId="0" build="p"/>
      <p:bldP spid="589848" grpId="0" build="p"/>
      <p:bldP spid="589849" grpId="0"/>
      <p:bldP spid="589850" grpId="0" build="p"/>
      <p:bldP spid="589851" grpId="0"/>
      <p:bldP spid="589852" grpId="0" build="p"/>
      <p:bldP spid="58985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9085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Due to the one-to-one correspondence between graphs and relations, we can transfer the definition of path from graphs to relations: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There is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path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from a to b in a relation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if there is a sequence of elements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a, x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x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…, </a:t>
            </a:r>
            <a:br>
              <a:rPr lang="en-US" altLang="zh-CN" sz="2800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with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x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)R, (x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x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)R, …, and (x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n-1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b)R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R be a relation on a set A.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There is a path of length n from a to b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and only if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(a, b)R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0851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0851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charRg st="133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0851">
                                            <p:txEl>
                                              <p:charRg st="133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0851">
                                            <p:txEl>
                                              <p:charRg st="133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charRg st="297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0851">
                                            <p:txEl>
                                              <p:charRg st="297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0851">
                                            <p:txEl>
                                              <p:charRg st="297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6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095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9187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7630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According to the train example, the transitive closure of a relation consists of the pairs of vertices in the associated directed graph that are connected by a path.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R be a relation on a set A. The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connectivity relation R*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consists of the pairs (a, b) such that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there is a path between a and b in R. 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We know that 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consists of the pairs (a, b) such that a and b are connected by a path of length n.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Therefore, R* is the union of 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across all positive integers n: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91876" name="Object 4"/>
          <p:cNvGraphicFramePr>
            <a:graphicFrameLocks noChangeAspect="1"/>
          </p:cNvGraphicFramePr>
          <p:nvPr/>
        </p:nvGraphicFramePr>
        <p:xfrm>
          <a:off x="1600200" y="5181600"/>
          <a:ext cx="4341813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577975" imgH="315595" progId="Equation.3">
                  <p:embed/>
                </p:oleObj>
              </mc:Choice>
              <mc:Fallback>
                <p:oleObj name="" r:id="rId1" imgW="1577975" imgH="315595" progId="Equation.3">
                  <p:embed/>
                  <p:pic>
                    <p:nvPicPr>
                      <p:cNvPr id="0" name="Picture 309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9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00200" y="5181600"/>
                        <a:ext cx="4341813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charRg st="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1875">
                                            <p:txEl>
                                              <p:charRg st="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1875">
                                            <p:txEl>
                                              <p:charRg st="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charRg st="166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1875">
                                            <p:txEl>
                                              <p:charRg st="166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1875">
                                            <p:txEl>
                                              <p:charRg st="166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charRg st="318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1875">
                                            <p:txEl>
                                              <p:charRg st="318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1875">
                                            <p:txEl>
                                              <p:charRg st="318" end="4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charRg st="418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1875">
                                            <p:txEl>
                                              <p:charRg st="418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1875">
                                            <p:txEl>
                                              <p:charRg st="418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16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928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The transitive closure of a relation R equals the connectivity relation R*.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111621" name="Object 4"/>
          <p:cNvGraphicFramePr>
            <a:graphicFrameLocks noChangeAspect="1"/>
          </p:cNvGraphicFramePr>
          <p:nvPr/>
        </p:nvGraphicFramePr>
        <p:xfrm>
          <a:off x="304800" y="2057400"/>
          <a:ext cx="8574088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8572500" imgH="3552825" progId="Paint.Picture">
                  <p:embed/>
                </p:oleObj>
              </mc:Choice>
              <mc:Fallback>
                <p:oleObj name="" r:id="rId1" imgW="8572500" imgH="3552825" progId="Paint.Picture">
                  <p:embed/>
                  <p:pic>
                    <p:nvPicPr>
                      <p:cNvPr id="0" name="Picture 3094"/>
                      <p:cNvPicPr/>
                      <p:nvPr/>
                    </p:nvPicPr>
                    <p:blipFill>
                      <a:blip r:embed="rId2">
                        <a:lum bright="-62000" contrast="72000"/>
                      </a:blip>
                      <a:stretch>
                        <a:fillRect/>
                      </a:stretch>
                    </p:blipFill>
                    <p:spPr>
                      <a:xfrm>
                        <a:off x="304800" y="2057400"/>
                        <a:ext cx="8574088" cy="35528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366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348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But how can we compute R* ?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0" cap="none" spc="0" normalizeH="0" baseline="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Lemma: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A be a set with n elements, and let R be a relation on A. 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there is a path in R from a to b, then there is such a path with length not exceeding n.</a:t>
            </a:r>
            <a:endParaRPr kumimoji="0" lang="en-US" altLang="zh-CN" sz="32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Moreover, if 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 b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and there is a path in R from a to b, then there is such a path with length 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not exceeding (n – 1).</a:t>
            </a:r>
            <a:endParaRPr kumimoji="0" lang="en-US" altLang="zh-CN" sz="32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88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883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charRg st="2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883">
                                            <p:txEl>
                                              <p:charRg st="2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883">
                                            <p:txEl>
                                              <p:charRg st="2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charRg st="190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883">
                                            <p:txEl>
                                              <p:charRg st="190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883">
                                            <p:txEl>
                                              <p:charRg st="190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88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57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graphicFrame>
        <p:nvGraphicFramePr>
          <p:cNvPr id="635907" name="Object 3"/>
          <p:cNvGraphicFramePr>
            <a:graphicFrameLocks noChangeAspect="1"/>
          </p:cNvGraphicFramePr>
          <p:nvPr>
            <p:ph idx="1"/>
          </p:nvPr>
        </p:nvGraphicFramePr>
        <p:xfrm>
          <a:off x="0" y="990600"/>
          <a:ext cx="914400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8572500" imgH="4029075" progId="Paint.Picture">
                  <p:embed/>
                </p:oleObj>
              </mc:Choice>
              <mc:Fallback>
                <p:oleObj name="" r:id="rId1" imgW="8572500" imgH="4029075" progId="Paint.Picture">
                  <p:embed/>
                  <p:pic>
                    <p:nvPicPr>
                      <p:cNvPr id="0" name="Picture 3093"/>
                      <p:cNvPicPr/>
                      <p:nvPr/>
                    </p:nvPicPr>
                    <p:blipFill>
                      <a:blip r:embed="rId2">
                        <a:lum bright="-54001" contrast="56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990600"/>
                        <a:ext cx="9144000" cy="4724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77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This lemma is based on the observation that if a path from a to b visits any vertex more than once, it must include at least one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circuit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These circuits can be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eliminated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from the path, and the reduced path will still connect a and b.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For a relation R on a set A with n elements, the transitive closure R* is given by: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R* = RR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R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3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…R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For matrices representing relations we have: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R*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M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[2]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M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[3]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…M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[n]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charRg st="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3">
                                            <p:txEl>
                                              <p:charRg st="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3">
                                            <p:txEl>
                                              <p:charRg st="0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charRg st="13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23">
                                            <p:txEl>
                                              <p:charRg st="13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23">
                                            <p:txEl>
                                              <p:charRg st="139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charRg st="237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23">
                                            <p:txEl>
                                              <p:charRg st="237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23">
                                            <p:txEl>
                                              <p:charRg st="237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charRg st="330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23">
                                            <p:txEl>
                                              <p:charRg st="330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23">
                                            <p:txEl>
                                              <p:charRg st="330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charRg st="348" end="3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23">
                                            <p:txEl>
                                              <p:charRg st="348" end="3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23">
                                            <p:txEl>
                                              <p:charRg st="348" end="3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>
                                            <p:txEl>
                                              <p:charRg st="393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23">
                                            <p:txEl>
                                              <p:charRg st="393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23">
                                            <p:txEl>
                                              <p:charRg st="393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198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949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2133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Let us finally solve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 III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by finding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transitive closure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the relation R = {(1, 3), (1, 4), (2, 1), (3, 2)} on the set A = {1, 2, 3, 4}.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 can be represented by the following matrix M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594948" name="Object 4"/>
          <p:cNvGraphicFramePr>
            <a:graphicFrameLocks noChangeAspect="1"/>
          </p:cNvGraphicFramePr>
          <p:nvPr/>
        </p:nvGraphicFramePr>
        <p:xfrm>
          <a:off x="2514600" y="3048000"/>
          <a:ext cx="29718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035685" imgH="728345" progId="Equation.3">
                  <p:embed/>
                </p:oleObj>
              </mc:Choice>
              <mc:Fallback>
                <p:oleObj name="" r:id="rId1" imgW="1035685" imgH="728345" progId="Equation.3">
                  <p:embed/>
                  <p:pic>
                    <p:nvPicPr>
                      <p:cNvPr id="0" name="Picture 310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3048000"/>
                        <a:ext cx="2971800" cy="211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7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7">
                                            <p:txEl>
                                              <p:charRg st="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charRg st="15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947">
                                            <p:txEl>
                                              <p:charRg st="15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947">
                                            <p:txEl>
                                              <p:charRg st="151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18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graphicFrame>
        <p:nvGraphicFramePr>
          <p:cNvPr id="595971" name="Object 3"/>
          <p:cNvGraphicFramePr>
            <a:graphicFrameLocks noChangeAspect="1"/>
          </p:cNvGraphicFramePr>
          <p:nvPr/>
        </p:nvGraphicFramePr>
        <p:xfrm>
          <a:off x="685800" y="990600"/>
          <a:ext cx="22098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035685" imgH="728345" progId="Equation.3">
                  <p:embed/>
                </p:oleObj>
              </mc:Choice>
              <mc:Fallback>
                <p:oleObj name="" r:id="rId1" imgW="1035685" imgH="728345" progId="Equation.3">
                  <p:embed/>
                  <p:pic>
                    <p:nvPicPr>
                      <p:cNvPr id="0" name="Picture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990600"/>
                        <a:ext cx="22098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72" name="Object 4"/>
          <p:cNvGraphicFramePr>
            <a:graphicFrameLocks noChangeAspect="1"/>
          </p:cNvGraphicFramePr>
          <p:nvPr/>
        </p:nvGraphicFramePr>
        <p:xfrm>
          <a:off x="5029200" y="990600"/>
          <a:ext cx="229711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3" imgW="1084580" imgH="728345" progId="Equation.3">
                  <p:embed/>
                </p:oleObj>
              </mc:Choice>
              <mc:Fallback>
                <p:oleObj name="" r:id="rId3" imgW="1084580" imgH="728345" progId="Equation.3">
                  <p:embed/>
                  <p:pic>
                    <p:nvPicPr>
                      <p:cNvPr id="0" name="Picture 310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990600"/>
                        <a:ext cx="2297113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73" name="Object 5"/>
          <p:cNvGraphicFramePr>
            <a:graphicFrameLocks noChangeAspect="1"/>
          </p:cNvGraphicFramePr>
          <p:nvPr/>
        </p:nvGraphicFramePr>
        <p:xfrm>
          <a:off x="609600" y="2743200"/>
          <a:ext cx="229711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084580" imgH="728345" progId="Equation.3">
                  <p:embed/>
                </p:oleObj>
              </mc:Choice>
              <mc:Fallback>
                <p:oleObj name="" r:id="rId5" imgW="1084580" imgH="728345" progId="Equation.3">
                  <p:embed/>
                  <p:pic>
                    <p:nvPicPr>
                      <p:cNvPr id="0" name="Picture 310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743200"/>
                        <a:ext cx="2297113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74" name="Object 6"/>
          <p:cNvGraphicFramePr>
            <a:graphicFrameLocks noChangeAspect="1"/>
          </p:cNvGraphicFramePr>
          <p:nvPr/>
        </p:nvGraphicFramePr>
        <p:xfrm>
          <a:off x="5029200" y="2743200"/>
          <a:ext cx="2297113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1084580" imgH="728345" progId="Equation.3">
                  <p:embed/>
                </p:oleObj>
              </mc:Choice>
              <mc:Fallback>
                <p:oleObj name="" r:id="rId7" imgW="1084580" imgH="728345" progId="Equation.3">
                  <p:embed/>
                  <p:pic>
                    <p:nvPicPr>
                      <p:cNvPr id="0" name="Picture 3105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29200" y="2743200"/>
                        <a:ext cx="2297113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5975" name="Object 7"/>
          <p:cNvGraphicFramePr>
            <a:graphicFrameLocks noChangeAspect="1"/>
          </p:cNvGraphicFramePr>
          <p:nvPr/>
        </p:nvGraphicFramePr>
        <p:xfrm>
          <a:off x="1524000" y="4572000"/>
          <a:ext cx="5119688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9" imgW="2475865" imgH="728345" progId="Equation.3">
                  <p:embed/>
                </p:oleObj>
              </mc:Choice>
              <mc:Fallback>
                <p:oleObj name="" r:id="rId9" imgW="2475865" imgH="728345" progId="Equation.3">
                  <p:embed/>
                  <p:pic>
                    <p:nvPicPr>
                      <p:cNvPr id="0" name="Picture 310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4572000"/>
                        <a:ext cx="5119688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5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5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5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5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Relations on a Set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222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4876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 relation on the set A is a relation from A to 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 other words, a relation on the set A is a subset of AA.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A = {1, 2, 3, 4}. Which ordered pairs are in the relation R = {(a, b) | a &lt; b} 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4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43">
                                            <p:txEl>
                                              <p:charRg st="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charRg st="6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43">
                                            <p:txEl>
                                              <p:charRg st="6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43">
                                            <p:txEl>
                                              <p:charRg st="6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43">
                                            <p:txEl>
                                              <p:charRg st="125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43">
                                            <p:txEl>
                                              <p:charRg st="125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43">
                                            <p:txEl>
                                              <p:charRg st="125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4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390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969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2743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The transitive closure of the relation R = {(1, 3), (1, 4), (2, 1), (3, 2)} on the set A = {1, 2, 3, 4} is given by the relation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{(1, 1), (1, 2), (1, 3), (1, 4), (2, 1), (2, 2), (2, 3), (2, 4),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(3, 1), (3, 2), (3, 3), (3, 4)}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5">
                                            <p:txEl>
                                              <p:charRg st="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6995">
                                            <p:txEl>
                                              <p:charRg st="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6995">
                                            <p:txEl>
                                              <p:charRg st="0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6995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595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5955" name="Text Box 2"/>
          <p:cNvSpPr txBox="1"/>
          <p:nvPr/>
        </p:nvSpPr>
        <p:spPr>
          <a:xfrm>
            <a:off x="0" y="533400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TW" sz="3200" b="1" dirty="0">
                <a:solidFill>
                  <a:srgbClr val="008000"/>
                </a:solidFill>
                <a:latin typeface="Arial" panose="020B0604020202020204" pitchFamily="34" charset="0"/>
                <a:ea typeface="PMingLiU" pitchFamily="18" charset="-120"/>
              </a:rPr>
              <a:t>Example.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 Let 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R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be a relation on a set 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A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, where</a:t>
            </a:r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            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A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={1,2,3,4,5}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, 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R</a:t>
            </a:r>
            <a:r>
              <a:rPr lang="en-US" altLang="zh-TW" sz="32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={(1,2),(2,3),(3,4),(4,5)}.</a:t>
            </a:r>
            <a:endParaRPr lang="en-US" altLang="zh-TW" sz="3200" dirty="0">
              <a:solidFill>
                <a:schemeClr val="tx1"/>
              </a:solidFill>
              <a:latin typeface="Times New Roman" panose="02020603050405020304" pitchFamily="18" charset="0"/>
              <a:ea typeface="PMingLiU" pitchFamily="18" charset="-120"/>
            </a:endParaRPr>
          </a:p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            What is the transitive closure 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R</a:t>
            </a:r>
            <a:r>
              <a:rPr lang="en-US" altLang="zh-TW" sz="3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t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of 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R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?</a:t>
            </a:r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3200" b="1" dirty="0">
                <a:solidFill>
                  <a:srgbClr val="008000"/>
                </a:solidFill>
                <a:latin typeface="Arial" panose="020B0604020202020204" pitchFamily="34" charset="0"/>
                <a:ea typeface="PMingLiU" pitchFamily="18" charset="-120"/>
              </a:rPr>
              <a:t>Sol :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</a:t>
            </a:r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77891" name="Oval 3"/>
          <p:cNvSpPr>
            <a:spLocks noChangeArrowheads="1"/>
          </p:cNvSpPr>
          <p:nvPr/>
        </p:nvSpPr>
        <p:spPr bwMode="auto">
          <a:xfrm>
            <a:off x="431800" y="3914775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7892" name="Oval 4"/>
          <p:cNvSpPr>
            <a:spLocks noChangeArrowheads="1"/>
          </p:cNvSpPr>
          <p:nvPr/>
        </p:nvSpPr>
        <p:spPr bwMode="auto">
          <a:xfrm>
            <a:off x="431800" y="5957888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7893" name="Oval 5"/>
          <p:cNvSpPr>
            <a:spLocks noChangeArrowheads="1"/>
          </p:cNvSpPr>
          <p:nvPr/>
        </p:nvSpPr>
        <p:spPr bwMode="auto">
          <a:xfrm>
            <a:off x="2319338" y="5957888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7894" name="Oval 6"/>
          <p:cNvSpPr>
            <a:spLocks noChangeArrowheads="1"/>
          </p:cNvSpPr>
          <p:nvPr/>
        </p:nvSpPr>
        <p:spPr bwMode="auto">
          <a:xfrm>
            <a:off x="2319338" y="3914775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7895" name="Oval 7"/>
          <p:cNvSpPr>
            <a:spLocks noChangeArrowheads="1"/>
          </p:cNvSpPr>
          <p:nvPr/>
        </p:nvSpPr>
        <p:spPr bwMode="auto">
          <a:xfrm>
            <a:off x="4070350" y="5014913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7896" name="Line 8"/>
          <p:cNvSpPr>
            <a:spLocks noChangeShapeType="1"/>
          </p:cNvSpPr>
          <p:nvPr/>
        </p:nvSpPr>
        <p:spPr bwMode="auto">
          <a:xfrm>
            <a:off x="566738" y="42291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897" name="Line 9"/>
          <p:cNvSpPr>
            <a:spLocks noChangeShapeType="1"/>
          </p:cNvSpPr>
          <p:nvPr/>
        </p:nvSpPr>
        <p:spPr bwMode="auto">
          <a:xfrm>
            <a:off x="701675" y="4071938"/>
            <a:ext cx="16176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898" name="Line 10"/>
          <p:cNvSpPr>
            <a:spLocks noChangeShapeType="1"/>
          </p:cNvSpPr>
          <p:nvPr/>
        </p:nvSpPr>
        <p:spPr bwMode="auto">
          <a:xfrm>
            <a:off x="701675" y="6115050"/>
            <a:ext cx="16176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899" name="Line 11"/>
          <p:cNvSpPr>
            <a:spLocks noChangeShapeType="1"/>
          </p:cNvSpPr>
          <p:nvPr/>
        </p:nvSpPr>
        <p:spPr bwMode="auto">
          <a:xfrm flipV="1">
            <a:off x="685800" y="4114800"/>
            <a:ext cx="1725613" cy="191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00" name="Line 12"/>
          <p:cNvSpPr>
            <a:spLocks noChangeShapeType="1"/>
          </p:cNvSpPr>
          <p:nvPr/>
        </p:nvSpPr>
        <p:spPr bwMode="auto">
          <a:xfrm>
            <a:off x="598488" y="4222750"/>
            <a:ext cx="1754188" cy="1855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01" name="Line 13"/>
          <p:cNvSpPr>
            <a:spLocks noChangeShapeType="1"/>
          </p:cNvSpPr>
          <p:nvPr/>
        </p:nvSpPr>
        <p:spPr bwMode="auto">
          <a:xfrm flipV="1">
            <a:off x="2438400" y="41910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02" name="Line 14"/>
          <p:cNvSpPr>
            <a:spLocks noChangeShapeType="1"/>
          </p:cNvSpPr>
          <p:nvPr/>
        </p:nvSpPr>
        <p:spPr bwMode="auto">
          <a:xfrm>
            <a:off x="701675" y="4167188"/>
            <a:ext cx="3371850" cy="9096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03" name="Line 15"/>
          <p:cNvSpPr>
            <a:spLocks noChangeShapeType="1"/>
          </p:cNvSpPr>
          <p:nvPr/>
        </p:nvSpPr>
        <p:spPr bwMode="auto">
          <a:xfrm flipV="1">
            <a:off x="701675" y="5172075"/>
            <a:ext cx="3368675" cy="942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04" name="Line 16"/>
          <p:cNvSpPr>
            <a:spLocks noChangeShapeType="1"/>
          </p:cNvSpPr>
          <p:nvPr/>
        </p:nvSpPr>
        <p:spPr bwMode="auto">
          <a:xfrm>
            <a:off x="2589213" y="4071938"/>
            <a:ext cx="1616075" cy="942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05" name="Line 17"/>
          <p:cNvSpPr>
            <a:spLocks noChangeShapeType="1"/>
          </p:cNvSpPr>
          <p:nvPr/>
        </p:nvSpPr>
        <p:spPr bwMode="auto">
          <a:xfrm flipV="1">
            <a:off x="2589213" y="5329238"/>
            <a:ext cx="1616075" cy="785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lg" len="lg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25971" name="Text Box 18"/>
          <p:cNvSpPr txBox="1"/>
          <p:nvPr/>
        </p:nvSpPr>
        <p:spPr>
          <a:xfrm>
            <a:off x="228600" y="34290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1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25972" name="Text Box 19"/>
          <p:cNvSpPr txBox="1"/>
          <p:nvPr/>
        </p:nvSpPr>
        <p:spPr>
          <a:xfrm>
            <a:off x="153988" y="6096000"/>
            <a:ext cx="3825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2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25973" name="Text Box 20"/>
          <p:cNvSpPr txBox="1"/>
          <p:nvPr/>
        </p:nvSpPr>
        <p:spPr>
          <a:xfrm>
            <a:off x="2286000" y="33528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3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25974" name="Text Box 21"/>
          <p:cNvSpPr txBox="1"/>
          <p:nvPr/>
        </p:nvSpPr>
        <p:spPr>
          <a:xfrm>
            <a:off x="2514600" y="60960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4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125975" name="Text Box 22"/>
          <p:cNvSpPr txBox="1"/>
          <p:nvPr/>
        </p:nvSpPr>
        <p:spPr>
          <a:xfrm>
            <a:off x="4114800" y="5334000"/>
            <a:ext cx="3825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5</a:t>
            </a:r>
            <a:endParaRPr lang="zh-TW" altLang="en-US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77911" name="Text Box 23"/>
          <p:cNvSpPr txBox="1"/>
          <p:nvPr/>
        </p:nvSpPr>
        <p:spPr>
          <a:xfrm>
            <a:off x="3429000" y="2743200"/>
            <a:ext cx="5410200" cy="2041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TW" altLang="en-US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∴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R</a:t>
            </a:r>
            <a:r>
              <a:rPr lang="en-US" altLang="zh-TW" sz="3200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t</a:t>
            </a:r>
            <a:r>
              <a:rPr lang="en-US" altLang="zh-TW" sz="3200" i="1" dirty="0">
                <a:solidFill>
                  <a:schemeClr val="tx1"/>
                </a:solidFill>
                <a:latin typeface="Times New Roman" panose="02020603050405020304" pitchFamily="18" charset="0"/>
                <a:ea typeface="PMingLiU" pitchFamily="18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=   (1,2),(2,3),(3,4),(4,5)</a:t>
            </a:r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            (1,3),(1,4),(1,5)</a:t>
            </a:r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            (2,4),(2,5)</a:t>
            </a:r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  <a:p>
            <a:r>
              <a:rPr lang="en-US" altLang="zh-TW" sz="32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             (3,5)</a:t>
            </a:r>
            <a:endParaRPr lang="en-US" altLang="zh-TW" sz="32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  <p:sp>
        <p:nvSpPr>
          <p:cNvPr id="677912" name="AutoShape 24"/>
          <p:cNvSpPr/>
          <p:nvPr/>
        </p:nvSpPr>
        <p:spPr bwMode="auto">
          <a:xfrm>
            <a:off x="4783138" y="28956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677913" name="AutoShape 25"/>
          <p:cNvSpPr/>
          <p:nvPr/>
        </p:nvSpPr>
        <p:spPr bwMode="auto">
          <a:xfrm>
            <a:off x="8763000" y="2895600"/>
            <a:ext cx="152400" cy="1905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ffectLst/>
        </p:spPr>
        <p:txBody>
          <a:bodyPr wrap="none" anchor="ctr"/>
          <a:p>
            <a:pPr eaLnBrk="1" fontAlgn="base" hangingPunct="1">
              <a:spcBef>
                <a:spcPct val="20000"/>
              </a:spcBef>
              <a:buNone/>
            </a:pPr>
            <a:endParaRPr lang="zh-CN" altLang="en-US" strike="noStrike" noProof="1" dirty="0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25979" name="Text Box 27"/>
          <p:cNvSpPr txBox="1"/>
          <p:nvPr/>
        </p:nvSpPr>
        <p:spPr>
          <a:xfrm>
            <a:off x="8451850" y="6491288"/>
            <a:ext cx="692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TW" altLang="en-US" sz="1800" dirty="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</a:rPr>
              <a:t>7.4.5</a:t>
            </a:r>
            <a:endParaRPr lang="zh-TW" altLang="en-US" sz="1800" dirty="0">
              <a:solidFill>
                <a:schemeClr val="tx1"/>
              </a:solidFill>
              <a:latin typeface="Arial" panose="020B060402020202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7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7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7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7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7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2800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>
            <p:ph idx="1"/>
          </p:nvPr>
        </p:nvGraphicFramePr>
        <p:xfrm>
          <a:off x="0" y="1676400"/>
          <a:ext cx="9144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7743825" imgH="3181350" progId="Paint.Picture">
                  <p:embed/>
                </p:oleObj>
              </mc:Choice>
              <mc:Fallback>
                <p:oleObj name="" r:id="rId1" imgW="7743825" imgH="3181350" progId="Paint.Picture">
                  <p:embed/>
                  <p:pic>
                    <p:nvPicPr>
                      <p:cNvPr id="0" name="Picture 3107"/>
                      <p:cNvPicPr/>
                      <p:nvPr/>
                    </p:nvPicPr>
                    <p:blipFill>
                      <a:blip r:embed="rId2">
                        <a:lum bright="-64001" contrast="54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1676400"/>
                        <a:ext cx="9144000" cy="3733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00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56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25667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7244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800" b="1" dirty="0">
                <a:effectLst/>
                <a:latin typeface="CMBX12" charset="0"/>
                <a:ea typeface="SimSun" panose="02010600030101010101" pitchFamily="2" charset="-122"/>
                <a:sym typeface="Symbol" panose="05050102010706020507" pitchFamily="18" charset="2"/>
              </a:rPr>
              <a:t>Warshall’s Algorithm</a:t>
            </a:r>
            <a:r>
              <a:rPr lang="en-US" altLang="zh-CN" sz="2800" dirty="0">
                <a:effectLst/>
                <a:latin typeface="CMBX12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endParaRPr lang="en-US" altLang="zh-CN" sz="2800" dirty="0">
              <a:effectLst/>
              <a:latin typeface="CMBX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Warshall’s Algorithm, described by StephenWarshall in 1960 uses only 2</a:t>
            </a:r>
            <a:r>
              <a:rPr lang="en-US" altLang="zh-CN" sz="2800" b="1" i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baseline="30000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 bit operators.</a:t>
            </a:r>
            <a:endParaRPr lang="en-US" altLang="zh-CN" sz="2800" b="1" dirty="0">
              <a:effectLst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Suppose that </a:t>
            </a:r>
            <a:r>
              <a:rPr lang="en-US" altLang="zh-CN" sz="2800" b="1" i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R </a:t>
            </a: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is a relation on a set with </a:t>
            </a:r>
            <a:r>
              <a:rPr lang="en-US" altLang="zh-CN" sz="2800" b="1" i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elements. Let </a:t>
            </a:r>
            <a:r>
              <a:rPr lang="en-US" altLang="zh-CN" sz="2800" b="1" i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800" b="1" baseline="-25000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800" b="1" i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,v</a:t>
            </a:r>
            <a:r>
              <a:rPr lang="en-US" altLang="zh-CN" sz="2800" b="1" baseline="-25000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800" b="1" i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,…, v</a:t>
            </a:r>
            <a:r>
              <a:rPr lang="en-US" altLang="zh-CN" sz="2800" b="1" i="1" baseline="-25000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800" b="1" i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be an arbitrary listing of these </a:t>
            </a:r>
            <a:r>
              <a:rPr lang="en-US" altLang="zh-CN" sz="2800" b="1" i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elements.</a:t>
            </a:r>
            <a:endParaRPr lang="en-US" altLang="zh-CN" sz="2800" b="1" dirty="0">
              <a:effectLst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The </a:t>
            </a:r>
            <a:r>
              <a:rPr lang="en-US" altLang="zh-CN" sz="2800" b="1" dirty="0">
                <a:solidFill>
                  <a:srgbClr val="FF3300"/>
                </a:solidFill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interior vertices</a:t>
            </a:r>
            <a:r>
              <a:rPr lang="en-US" altLang="zh-CN" sz="2800" b="1" dirty="0">
                <a:effectLst/>
                <a:ea typeface="SimSun" panose="02010600030101010101" pitchFamily="2" charset="-122"/>
                <a:sym typeface="Symbol" panose="05050102010706020507" pitchFamily="18" charset="2"/>
              </a:rPr>
              <a:t> of a path is used in Warshall’s Algorithm.</a:t>
            </a:r>
            <a:endParaRPr lang="en-US" altLang="zh-CN" sz="2800" b="1" dirty="0">
              <a:effectLst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800" b="1" dirty="0">
              <a:effectLst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56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5667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charRg st="2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5667">
                                            <p:txEl>
                                              <p:charRg st="2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5667">
                                            <p:txEl>
                                              <p:charRg st="22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charRg st="110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5667">
                                            <p:txEl>
                                              <p:charRg st="110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5667">
                                            <p:txEl>
                                              <p:charRg st="110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667">
                                            <p:txEl>
                                              <p:charRg st="22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5667">
                                            <p:txEl>
                                              <p:charRg st="22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5667">
                                            <p:txEl>
                                              <p:charRg st="226" end="2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66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209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132100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7244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—If </a:t>
            </a:r>
            <a:r>
              <a:rPr lang="en-US" altLang="zh-CN" sz="2400" i="1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a,x</a:t>
            </a:r>
            <a:r>
              <a:rPr lang="en-US" altLang="zh-CN" sz="2400" baseline="-25000" dirty="0">
                <a:solidFill>
                  <a:srgbClr val="FF3300"/>
                </a:solidFill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, x</a:t>
            </a:r>
            <a:r>
              <a:rPr lang="en-US" altLang="zh-CN" sz="2400" baseline="-25000" dirty="0">
                <a:solidFill>
                  <a:srgbClr val="FF3300"/>
                </a:solidFill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,…, x</a:t>
            </a:r>
            <a:r>
              <a:rPr lang="en-US" altLang="zh-CN" sz="2400" i="1" baseline="-25000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n-1,</a:t>
            </a:r>
            <a:r>
              <a:rPr lang="en-US" altLang="zh-CN" sz="2400" i="1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 b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is a path, its </a:t>
            </a:r>
            <a:r>
              <a:rPr lang="en-US" altLang="zh-CN" sz="2400" dirty="0">
                <a:solidFill>
                  <a:srgbClr val="FF3300"/>
                </a:solidFill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interior vertices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 are </a:t>
            </a:r>
            <a:r>
              <a:rPr lang="en-US" altLang="zh-CN" sz="2400" i="1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solidFill>
                  <a:srgbClr val="FF3300"/>
                </a:solidFill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, x</a:t>
            </a:r>
            <a:r>
              <a:rPr lang="en-US" altLang="zh-CN" sz="2400" baseline="-25000" dirty="0">
                <a:solidFill>
                  <a:srgbClr val="FF3300"/>
                </a:solidFill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,…, x</a:t>
            </a:r>
            <a:r>
              <a:rPr lang="en-US" altLang="zh-CN" sz="2400" i="1" baseline="-25000" dirty="0">
                <a:solidFill>
                  <a:srgbClr val="FF3300"/>
                </a:solidFill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n-1</a:t>
            </a:r>
            <a:r>
              <a:rPr lang="en-US" altLang="zh-CN" sz="2400" dirty="0">
                <a:solidFill>
                  <a:srgbClr val="FF3300"/>
                </a:solidFill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 that is, all vertices of the path that occur somewhere other than the first and the last vertices in the path.</a:t>
            </a:r>
            <a:endParaRPr lang="en-US" altLang="zh-CN" sz="2400" dirty="0">
              <a:effectLst/>
              <a:latin typeface="CMR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Warshall’s Algorithm is based on the construction of a sequence of zero-one matrices</a:t>
            </a:r>
            <a:endParaRPr lang="en-US" altLang="zh-CN" sz="2400" dirty="0">
              <a:effectLst/>
              <a:latin typeface="CMR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,W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1,…,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400" i="1" baseline="-25000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, where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W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M</a:t>
            </a:r>
            <a:r>
              <a:rPr lang="en-US" altLang="zh-CN" sz="2400" i="1" baseline="-25000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en-US" altLang="zh-CN" sz="2400" i="1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and</a:t>
            </a:r>
            <a:endParaRPr lang="en-US" altLang="zh-CN" sz="2400" dirty="0">
              <a:effectLst/>
              <a:latin typeface="CMBX12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32101" name="Object 4"/>
          <p:cNvGraphicFramePr>
            <a:graphicFrameLocks noChangeAspect="1"/>
          </p:cNvGraphicFramePr>
          <p:nvPr/>
        </p:nvGraphicFramePr>
        <p:xfrm>
          <a:off x="3352800" y="3886200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1257300" imgH="304800" progId="Paint.Picture">
                  <p:embed/>
                </p:oleObj>
              </mc:Choice>
              <mc:Fallback>
                <p:oleObj name="" r:id="rId1" imgW="1257300" imgH="304800" progId="Paint.Picture">
                  <p:embed/>
                  <p:pic>
                    <p:nvPicPr>
                      <p:cNvPr id="0" name="Picture 3108"/>
                      <p:cNvPicPr/>
                      <p:nvPr/>
                    </p:nvPicPr>
                    <p:blipFill>
                      <a:blip r:embed="rId2">
                        <a:lum bright="-70001" contrast="54000"/>
                      </a:blip>
                      <a:stretch>
                        <a:fillRect/>
                      </a:stretch>
                    </p:blipFill>
                    <p:spPr>
                      <a:xfrm>
                        <a:off x="3352800" y="3886200"/>
                        <a:ext cx="31242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5"/>
          <p:cNvGraphicFramePr>
            <a:graphicFrameLocks noChangeAspect="1"/>
          </p:cNvGraphicFramePr>
          <p:nvPr/>
        </p:nvGraphicFramePr>
        <p:xfrm>
          <a:off x="0" y="4876800"/>
          <a:ext cx="9586913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" imgW="6915150" imgH="933450" progId="Paint.Picture">
                  <p:embed/>
                </p:oleObj>
              </mc:Choice>
              <mc:Fallback>
                <p:oleObj name="" r:id="rId3" imgW="6915150" imgH="933450" progId="Paint.Picture">
                  <p:embed/>
                  <p:pic>
                    <p:nvPicPr>
                      <p:cNvPr id="0" name="Picture 3109"/>
                      <p:cNvPicPr/>
                      <p:nvPr/>
                    </p:nvPicPr>
                    <p:blipFill>
                      <a:blip r:embed="rId4">
                        <a:lum bright="-70001" contrast="64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4876800"/>
                        <a:ext cx="9586913" cy="1293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41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7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134148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7244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Then W</a:t>
            </a:r>
            <a:r>
              <a:rPr lang="en-US" altLang="zh-CN" sz="2400" i="1" baseline="-25000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i="1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= M</a:t>
            </a:r>
            <a:r>
              <a:rPr lang="en-US" altLang="zh-CN" sz="2400" i="1" baseline="-25000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R*</a:t>
            </a:r>
            <a:r>
              <a:rPr lang="en-US" altLang="zh-CN" sz="2400" i="1" baseline="-25000" dirty="0">
                <a:effectLst/>
                <a:latin typeface="CMSY6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. Since the (i,j )th entry of M</a:t>
            </a:r>
            <a:r>
              <a:rPr lang="en-US" altLang="zh-CN" sz="2400" i="1" baseline="-25000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R*</a:t>
            </a:r>
            <a:r>
              <a:rPr lang="en-US" altLang="zh-CN" sz="2400" i="1" baseline="-25000" dirty="0">
                <a:effectLst/>
                <a:latin typeface="CMSY6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is 1 if and only if there is a path from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400" i="1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to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i="1" baseline="-25000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j</a:t>
            </a:r>
            <a:r>
              <a:rPr lang="en-US" altLang="zh-CN" sz="2400" i="1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, with all interior vertices in set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, v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,…, v</a:t>
            </a:r>
            <a:r>
              <a:rPr lang="en-US" altLang="zh-CN" sz="2400" i="1" baseline="-25000" dirty="0">
                <a:effectLst/>
                <a:latin typeface="CMMI8" charset="0"/>
                <a:ea typeface="SimSun" panose="02010600030101010101" pitchFamily="2" charset="-122"/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400" dirty="0">
              <a:effectLst/>
              <a:latin typeface="CMR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400" dirty="0">
                <a:solidFill>
                  <a:srgbClr val="FF3300"/>
                </a:solidFill>
                <a:effectLst/>
                <a:latin typeface="CMBX12" charset="0"/>
                <a:ea typeface="SimSun" panose="02010600030101010101" pitchFamily="2" charset="-122"/>
                <a:sym typeface="Symbol" panose="05050102010706020507" pitchFamily="18" charset="2"/>
              </a:rPr>
              <a:t>Example</a:t>
            </a:r>
            <a:r>
              <a:rPr lang="en-US" altLang="zh-CN" sz="2400" dirty="0">
                <a:effectLst/>
                <a:latin typeface="CMBX12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Let</a:t>
            </a:r>
            <a:endParaRPr lang="en-US" altLang="zh-CN" sz="2400" dirty="0">
              <a:effectLst/>
              <a:latin typeface="CMBX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R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BX12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34149" name="Object 6"/>
          <p:cNvGraphicFramePr>
            <a:graphicFrameLocks noChangeAspect="1"/>
          </p:cNvGraphicFramePr>
          <p:nvPr/>
        </p:nvGraphicFramePr>
        <p:xfrm>
          <a:off x="2438400" y="2133600"/>
          <a:ext cx="2971800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" imgW="1035685" imgH="728345" progId="Equation.3">
                  <p:embed/>
                </p:oleObj>
              </mc:Choice>
              <mc:Fallback>
                <p:oleObj name="" r:id="rId1" imgW="1035685" imgH="728345" progId="Equation.3">
                  <p:embed/>
                  <p:pic>
                    <p:nvPicPr>
                      <p:cNvPr id="0" name="Picture 309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2133600"/>
                        <a:ext cx="2971800" cy="211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7719" name="Text Box 7"/>
          <p:cNvSpPr txBox="1">
            <a:spLocks noChangeArrowheads="1"/>
          </p:cNvSpPr>
          <p:nvPr/>
        </p:nvSpPr>
        <p:spPr bwMode="auto">
          <a:xfrm>
            <a:off x="609600" y="4202113"/>
            <a:ext cx="7467600" cy="1952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to represent a relation on set 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12" charset="0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. Let 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12" charset="0"/>
                <a:ea typeface="SimSun" panose="02010600030101010101" pitchFamily="2" charset="-122"/>
                <a:cs typeface="+mn-cs"/>
              </a:rPr>
              <a:t>a, b, c, d 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be a listing of elements of set A.Find the matrixes </a:t>
            </a:r>
            <a:r>
              <a:rPr kumimoji="0" lang="en-US" altLang="zh-CN" sz="2400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W</a:t>
            </a:r>
            <a:r>
              <a:rPr kumimoji="0" lang="en-US" altLang="zh-CN" sz="2400" kern="1200" cap="none" spc="0" normalizeH="0" baseline="-2500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0</a:t>
            </a:r>
            <a:r>
              <a:rPr kumimoji="0" lang="en-US" altLang="zh-CN" sz="2400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,W</a:t>
            </a:r>
            <a:r>
              <a:rPr kumimoji="0" lang="en-US" altLang="zh-CN" sz="2400" kern="1200" cap="none" spc="0" normalizeH="0" baseline="-2500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400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,W</a:t>
            </a:r>
            <a:r>
              <a:rPr kumimoji="0" lang="en-US" altLang="zh-CN" sz="2400" kern="1200" cap="none" spc="0" normalizeH="0" baseline="-2500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2400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,W</a:t>
            </a:r>
            <a:r>
              <a:rPr kumimoji="0" lang="en-US" altLang="zh-CN" sz="2400" kern="1200" cap="none" spc="0" normalizeH="0" baseline="-2500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3</a:t>
            </a:r>
            <a:r>
              <a:rPr kumimoji="0" lang="en-US" altLang="zh-CN" sz="2400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,W</a:t>
            </a:r>
            <a:r>
              <a:rPr kumimoji="0" lang="en-US" altLang="zh-CN" sz="2400" kern="1200" cap="none" spc="0" normalizeH="0" baseline="-2500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4</a:t>
            </a:r>
            <a:r>
              <a:rPr kumimoji="0" lang="en-US" altLang="zh-CN" sz="2400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, W</a:t>
            </a:r>
            <a:r>
              <a:rPr kumimoji="0" lang="en-US" altLang="zh-CN" sz="2400" kern="1200" cap="none" spc="0" normalizeH="0" baseline="-2500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4 </a:t>
            </a:r>
            <a:r>
              <a:rPr kumimoji="0" lang="en-US" altLang="zh-CN" sz="2400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is the transitive closure of  R.</a:t>
            </a:r>
            <a:endParaRPr kumimoji="0" lang="en-US" altLang="zh-CN" kern="1200" cap="none" spc="0" normalizeH="0" baseline="0" noProof="1" dirty="0">
              <a:solidFill>
                <a:srgbClr val="9900FF"/>
              </a:solidFill>
              <a:latin typeface="CMR12" charset="0"/>
              <a:ea typeface="SimSun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619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136196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7244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r>
              <a:rPr lang="en-US" altLang="zh-CN" sz="2400" i="1" dirty="0">
                <a:effectLst/>
                <a:latin typeface="CMTI12" charset="0"/>
                <a:ea typeface="SimSun" panose="02010600030101010101" pitchFamily="2" charset="-122"/>
                <a:sym typeface="Symbol" panose="05050102010706020507" pitchFamily="18" charset="2"/>
              </a:rPr>
              <a:t>Solution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: Let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a, v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b, v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3</a:t>
            </a:r>
            <a:r>
              <a:rPr lang="en-US" altLang="zh-CN" sz="24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c,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and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400" baseline="-250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400" dirty="0">
                <a:effectLst/>
                <a:latin typeface="CMR8" charset="0"/>
                <a:ea typeface="SimSun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400" i="1" dirty="0">
                <a:effectLst/>
                <a:latin typeface="CMMI12" charset="0"/>
                <a:ea typeface="SimSun" panose="02010600030101010101" pitchFamily="2" charset="-122"/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effectLst/>
                <a:latin typeface="CMR12" charset="0"/>
                <a:ea typeface="SimSun" panose="02010600030101010101" pitchFamily="2" charset="-122"/>
                <a:sym typeface="Symbol" panose="05050102010706020507" pitchFamily="18" charset="2"/>
              </a:rPr>
              <a:t>. Hence,</a:t>
            </a:r>
            <a:endParaRPr lang="en-US" altLang="zh-CN" sz="2400" dirty="0">
              <a:effectLst/>
              <a:latin typeface="CMTI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R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BX12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36197" name="Object 4"/>
          <p:cNvGraphicFramePr>
            <a:graphicFrameLocks noChangeAspect="1"/>
          </p:cNvGraphicFramePr>
          <p:nvPr/>
        </p:nvGraphicFramePr>
        <p:xfrm>
          <a:off x="2511425" y="1752600"/>
          <a:ext cx="28241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" imgW="987425" imgH="728345" progId="Equation.3">
                  <p:embed/>
                </p:oleObj>
              </mc:Choice>
              <mc:Fallback>
                <p:oleObj name="" r:id="rId1" imgW="987425" imgH="728345" progId="Equation.3">
                  <p:embed/>
                  <p:pic>
                    <p:nvPicPr>
                      <p:cNvPr id="0" name="Picture 310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1425" y="1752600"/>
                        <a:ext cx="2824163" cy="211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8741" name="Text Box 5"/>
          <p:cNvSpPr txBox="1">
            <a:spLocks noChangeArrowheads="1"/>
          </p:cNvSpPr>
          <p:nvPr/>
        </p:nvSpPr>
        <p:spPr bwMode="auto">
          <a:xfrm>
            <a:off x="609600" y="4202113"/>
            <a:ext cx="7467600" cy="2014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12" charset="0"/>
                <a:ea typeface="SimSun" panose="02010600030101010101" pitchFamily="2" charset="-122"/>
                <a:cs typeface="+mn-cs"/>
              </a:rPr>
              <a:t>W</a:t>
            </a:r>
            <a:r>
              <a:rPr kumimoji="0" lang="en-US" altLang="zh-CN" kern="1200" cap="none" spc="0" normalizeH="0" baseline="-25000" noProof="1" dirty="0">
                <a:solidFill>
                  <a:srgbClr val="9900FF"/>
                </a:solidFill>
                <a:latin typeface="CMR8" charset="0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8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has 1 as its (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12" charset="0"/>
                <a:ea typeface="SimSun" panose="02010600030101010101" pitchFamily="2" charset="-122"/>
                <a:cs typeface="+mn-cs"/>
              </a:rPr>
              <a:t>I,j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)th entry if there is a path from 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12" charset="0"/>
                <a:ea typeface="SimSun" panose="02010600030101010101" pitchFamily="2" charset="-122"/>
                <a:cs typeface="+mn-cs"/>
              </a:rPr>
              <a:t>v</a:t>
            </a:r>
            <a:r>
              <a:rPr kumimoji="0" lang="en-US" altLang="zh-CN" i="1" kern="1200" cap="none" spc="0" normalizeH="0" baseline="-25000" noProof="1" dirty="0">
                <a:solidFill>
                  <a:srgbClr val="9900FF"/>
                </a:solidFill>
                <a:latin typeface="CMMI8" charset="0"/>
                <a:ea typeface="SimSun" panose="02010600030101010101" pitchFamily="2" charset="-122"/>
                <a:cs typeface="+mn-cs"/>
              </a:rPr>
              <a:t>i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8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to 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12" charset="0"/>
                <a:ea typeface="SimSun" panose="02010600030101010101" pitchFamily="2" charset="-122"/>
                <a:cs typeface="+mn-cs"/>
              </a:rPr>
              <a:t>v</a:t>
            </a:r>
            <a:r>
              <a:rPr kumimoji="0" lang="en-US" altLang="zh-CN" i="1" kern="1200" cap="none" spc="0" normalizeH="0" baseline="-25000" noProof="1" dirty="0">
                <a:solidFill>
                  <a:srgbClr val="9900FF"/>
                </a:solidFill>
                <a:latin typeface="CMMI8" charset="0"/>
                <a:ea typeface="SimSun" panose="02010600030101010101" pitchFamily="2" charset="-122"/>
                <a:cs typeface="+mn-cs"/>
              </a:rPr>
              <a:t>j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8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that only has only v</a:t>
            </a:r>
            <a:r>
              <a:rPr kumimoji="0" lang="en-US" altLang="zh-CN" kern="1200" cap="none" spc="0" normalizeH="0" baseline="-2500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=a as an interior vertex. Then</a:t>
            </a:r>
            <a:endParaRPr kumimoji="0" lang="en-US" altLang="zh-CN" kern="1200" cap="none" spc="0" normalizeH="0" baseline="0" noProof="1" dirty="0">
              <a:solidFill>
                <a:srgbClr val="9900FF"/>
              </a:solidFill>
              <a:latin typeface="CMMI12" charset="0"/>
              <a:ea typeface="SimSun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382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29763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7244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R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BX12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29764" name="Object 4"/>
          <p:cNvGraphicFramePr>
            <a:graphicFrameLocks noChangeAspect="1"/>
          </p:cNvGraphicFramePr>
          <p:nvPr/>
        </p:nvGraphicFramePr>
        <p:xfrm>
          <a:off x="3708400" y="1117600"/>
          <a:ext cx="3560763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254125" imgH="728345" progId="Equation.3">
                  <p:embed/>
                </p:oleObj>
              </mc:Choice>
              <mc:Fallback>
                <p:oleObj name="" r:id="rId1" imgW="1254125" imgH="728345" progId="Equation.3">
                  <p:embed/>
                  <p:pic>
                    <p:nvPicPr>
                      <p:cNvPr id="0" name="Picture 30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1117600"/>
                        <a:ext cx="3560763" cy="211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6" name="Object 6"/>
          <p:cNvGraphicFramePr>
            <a:graphicFrameLocks noChangeAspect="1"/>
          </p:cNvGraphicFramePr>
          <p:nvPr/>
        </p:nvGraphicFramePr>
        <p:xfrm>
          <a:off x="714375" y="3505200"/>
          <a:ext cx="2765425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3" imgW="962660" imgH="728345" progId="Equation.3">
                  <p:embed/>
                </p:oleObj>
              </mc:Choice>
              <mc:Fallback>
                <p:oleObj name="" r:id="rId3" imgW="962660" imgH="728345" progId="Equation.3">
                  <p:embed/>
                  <p:pic>
                    <p:nvPicPr>
                      <p:cNvPr id="0" name="Picture 3099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4375" y="3505200"/>
                        <a:ext cx="2765425" cy="211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9768" name="Object 8"/>
          <p:cNvGraphicFramePr>
            <a:graphicFrameLocks noChangeAspect="1"/>
          </p:cNvGraphicFramePr>
          <p:nvPr/>
        </p:nvGraphicFramePr>
        <p:xfrm>
          <a:off x="4478338" y="3581400"/>
          <a:ext cx="2646362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922655" imgH="728345" progId="Equation.3">
                  <p:embed/>
                </p:oleObj>
              </mc:Choice>
              <mc:Fallback>
                <p:oleObj name="" r:id="rId5" imgW="922655" imgH="728345" progId="Equation.3">
                  <p:embed/>
                  <p:pic>
                    <p:nvPicPr>
                      <p:cNvPr id="0" name="Picture 309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78338" y="3581400"/>
                        <a:ext cx="2646362" cy="211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8" name="Object 4"/>
          <p:cNvGraphicFramePr>
            <a:graphicFrameLocks noChangeAspect="1"/>
          </p:cNvGraphicFramePr>
          <p:nvPr/>
        </p:nvGraphicFramePr>
        <p:xfrm>
          <a:off x="758825" y="1082675"/>
          <a:ext cx="255428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7" imgW="987425" imgH="728345" progId="Equation.3">
                  <p:embed/>
                </p:oleObj>
              </mc:Choice>
              <mc:Fallback>
                <p:oleObj name="" r:id="rId7" imgW="987425" imgH="728345" progId="Equation.3">
                  <p:embed/>
                  <p:pic>
                    <p:nvPicPr>
                      <p:cNvPr id="0" name="Picture 309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33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8825" y="1082675"/>
                        <a:ext cx="2554288" cy="2041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976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9763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029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318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31811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7244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R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BX12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40293" name="Object 7"/>
          <p:cNvGraphicFramePr>
            <a:graphicFrameLocks noChangeAspect="1"/>
          </p:cNvGraphicFramePr>
          <p:nvPr/>
        </p:nvGraphicFramePr>
        <p:xfrm>
          <a:off x="0" y="1828800"/>
          <a:ext cx="9109075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8382000" imgH="1790700" progId="Paint.Picture">
                  <p:embed/>
                </p:oleObj>
              </mc:Choice>
              <mc:Fallback>
                <p:oleObj name="" r:id="rId1" imgW="8382000" imgH="1790700" progId="Paint.Picture">
                  <p:embed/>
                  <p:pic>
                    <p:nvPicPr>
                      <p:cNvPr id="0" name="Picture 3111"/>
                      <p:cNvPicPr/>
                      <p:nvPr/>
                    </p:nvPicPr>
                    <p:blipFill>
                      <a:blip r:embed="rId2">
                        <a:lum bright="-66000" contrast="72000"/>
                      </a:blip>
                      <a:stretch>
                        <a:fillRect/>
                      </a:stretch>
                    </p:blipFill>
                    <p:spPr>
                      <a:xfrm>
                        <a:off x="0" y="1828800"/>
                        <a:ext cx="9109075" cy="220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181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181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23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Closures of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32835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7244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R12" charset="0"/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105000"/>
              </a:lnSpc>
              <a:spcAft>
                <a:spcPct val="20000"/>
              </a:spcAft>
              <a:buNone/>
            </a:pPr>
            <a:endParaRPr lang="en-US" altLang="zh-CN" sz="2400" dirty="0">
              <a:effectLst/>
              <a:latin typeface="CMBX12" charset="0"/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42341" name="Object 5"/>
          <p:cNvGraphicFramePr>
            <a:graphicFrameLocks noChangeAspect="1"/>
          </p:cNvGraphicFramePr>
          <p:nvPr/>
        </p:nvGraphicFramePr>
        <p:xfrm>
          <a:off x="685800" y="1066800"/>
          <a:ext cx="75438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5724525" imgH="3676650" progId="Paint.Picture">
                  <p:embed/>
                </p:oleObj>
              </mc:Choice>
              <mc:Fallback>
                <p:oleObj name="" r:id="rId1" imgW="5724525" imgH="3676650" progId="Paint.Picture">
                  <p:embed/>
                  <p:pic>
                    <p:nvPicPr>
                      <p:cNvPr id="0" name="Picture 3110"/>
                      <p:cNvPicPr/>
                      <p:nvPr/>
                    </p:nvPicPr>
                    <p:blipFill>
                      <a:blip r:embed="rId2">
                        <a:lum bright="-72000" contrast="60000"/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1066800"/>
                        <a:ext cx="7543800" cy="510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283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2835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页脚占位符 1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386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7474" name="Rectangle 2"/>
          <p:cNvSpPr>
            <a:spLocks noChangeArrowheads="1"/>
          </p:cNvSpPr>
          <p:nvPr/>
        </p:nvSpPr>
        <p:spPr bwMode="auto">
          <a:xfrm>
            <a:off x="457200" y="0"/>
            <a:ext cx="8153400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120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Relations on a Set</a:t>
            </a:r>
            <a:endParaRPr kumimoji="0" lang="en-CA" altLang="zh-CN" sz="3600" b="0" i="0" u="none" strike="noStrike" kern="120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17475" name="Rectangle 3"/>
          <p:cNvSpPr>
            <a:spLocks noChangeArrowheads="1"/>
          </p:cNvSpPr>
          <p:nvPr/>
        </p:nvSpPr>
        <p:spPr bwMode="auto">
          <a:xfrm>
            <a:off x="228600" y="1143000"/>
            <a:ext cx="8763000" cy="4876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Example：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consider the following relations on the set of the integers: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 x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y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x&gt;y}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 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x=y or x=-y}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 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x=y}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x=y+1}</a:t>
            </a: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 {（x,y）</a:t>
            </a:r>
            <a:r>
              <a:rPr kumimoji="0" lang="en-US" altLang="x-none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|x,yZ x+y </a:t>
            </a:r>
            <a:r>
              <a:rPr kumimoji="0" lang="en-US" altLang="zh-CN" sz="24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 3</a:t>
            </a: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}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Which of these relations contain each of the pairs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rgbClr val="99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(1,1),(1,2),(2,1),(1,-1),(2,2)?</a:t>
            </a:r>
            <a:endParaRPr kumimoji="0" lang="en-US" altLang="zh-CN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0" i="0" u="none" strike="noStrike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5">
                                            <p:txEl>
                                              <p:charRg st="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6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475">
                                            <p:txEl>
                                              <p:charRg st="6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475">
                                            <p:txEl>
                                              <p:charRg st="6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475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7475">
                                            <p:txEl>
                                              <p:charRg st="9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12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7475">
                                            <p:txEl>
                                              <p:charRg st="12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7475">
                                            <p:txEl>
                                              <p:charRg st="121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15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7475">
                                            <p:txEl>
                                              <p:charRg st="15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7475">
                                            <p:txEl>
                                              <p:charRg st="15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179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7475">
                                            <p:txEl>
                                              <p:charRg st="179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7475">
                                            <p:txEl>
                                              <p:charRg st="179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20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7475">
                                            <p:txEl>
                                              <p:charRg st="20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7475">
                                            <p:txEl>
                                              <p:charRg st="206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235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7475">
                                            <p:txEl>
                                              <p:charRg st="235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17475">
                                            <p:txEl>
                                              <p:charRg st="235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286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17475">
                                            <p:txEl>
                                              <p:charRg st="286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7475">
                                            <p:txEl>
                                              <p:charRg st="286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43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980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Equivalence relations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are used to relate objects that are similar in some way.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 relation on a set A is called an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equivalence relation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if it is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reflexive, symmetric, and transitive.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Two elements that are related by an equivalence relation R are called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equivalent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8019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8019">
                                            <p:txEl>
                                              <p:charRg st="0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charRg st="8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8019">
                                            <p:txEl>
                                              <p:charRg st="8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8019">
                                            <p:txEl>
                                              <p:charRg st="80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charRg st="196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8019">
                                            <p:txEl>
                                              <p:charRg st="196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8019">
                                            <p:txEl>
                                              <p:charRg st="196" end="2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64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9904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Since R is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symmetric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a is equivalent to b whenever b is equivalent to 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Since R is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every element is equivalent to itself.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Since R is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transitive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if a and b are equivalent and b and c are equivalent, then a and c are equivalent.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Obviously, these three properties are necessary for a reasonable definition of equivalence.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904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904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charRg st="7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9043">
                                            <p:txEl>
                                              <p:charRg st="7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9043">
                                            <p:txEl>
                                              <p:charRg st="75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charRg st="137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9043">
                                            <p:txEl>
                                              <p:charRg st="137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9043">
                                            <p:txEl>
                                              <p:charRg st="137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>
                                            <p:txEl>
                                              <p:charRg st="24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9043">
                                            <p:txEl>
                                              <p:charRg st="24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9043">
                                            <p:txEl>
                                              <p:charRg st="244" end="3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484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Relations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00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763000" cy="5867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Suppose that R is the relation on the set of strings that consist of English letters such that aRb if and only if l(a) = l(b), where l(x) is the length of the string x. Is R an equivalence relation?</a:t>
            </a:r>
            <a:endParaRPr kumimoji="0" lang="en-US" altLang="zh-CN" sz="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R is reflexive, because l(a) = l(a) and therefore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aRa for any string 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R is symmetric, because if l(a) = l(b) then l(b) =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l(a), so if aRb then bRa.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R is transitive, because if l(a) = l(b) and l(b) = l(c),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then l(a) = l(c), so aRb and bRc implies aRc.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 is an equivalence relation.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charRg st="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0067">
                                            <p:txEl>
                                              <p:charRg st="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0067">
                                            <p:txEl>
                                              <p:charRg st="0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charRg st="20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0067">
                                            <p:txEl>
                                              <p:charRg st="20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0067">
                                            <p:txEl>
                                              <p:charRg st="20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charRg st="21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0067">
                                            <p:txEl>
                                              <p:charRg st="21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0067">
                                            <p:txEl>
                                              <p:charRg st="219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charRg st="295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0067">
                                            <p:txEl>
                                              <p:charRg st="295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0067">
                                            <p:txEl>
                                              <p:charRg st="295" end="3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charRg st="376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0067">
                                            <p:txEl>
                                              <p:charRg st="376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0067">
                                            <p:txEl>
                                              <p:charRg st="376" end="4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7">
                                            <p:txEl>
                                              <p:charRg st="483" end="5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0067">
                                            <p:txEl>
                                              <p:charRg st="483" end="5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0067">
                                            <p:txEl>
                                              <p:charRg st="483" end="5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7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053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10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38200"/>
            <a:ext cx="8763000" cy="563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00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Let R be an equivalence relation on a set A. The set of all elements that are related to an element a of A is called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equivalence class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of a. 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equivalence class of a with respect to R is denoted by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[a]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When only one relation is under consideration, we will delete the subscript R and write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[a]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for this equivalence class.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b[a]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 is called 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representative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this equivalence class.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1091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1091">
                                            <p:txEl>
                                              <p:charRg st="0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charRg st="15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1091">
                                            <p:txEl>
                                              <p:charRg st="15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1091">
                                            <p:txEl>
                                              <p:charRg st="159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charRg st="22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1091">
                                            <p:txEl>
                                              <p:charRg st="22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1091">
                                            <p:txEl>
                                              <p:charRg st="224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091">
                                            <p:txEl>
                                              <p:charRg st="344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1091">
                                            <p:txEl>
                                              <p:charRg st="344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1091">
                                            <p:txEl>
                                              <p:charRg st="344" end="4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1091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257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00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 the previous example (strings of identical length), what is the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equivalence class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the word mouse, denoted by [mouse] 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[mouse] is the set of all English words containing five letters.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For example, ‘horse’ would be a representative of this equivalence class.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3200" b="0" i="0" u="none" strike="noStrike" kern="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char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2115">
                                            <p:txEl>
                                              <p:char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2115">
                                            <p:txEl>
                                              <p:charRg st="0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charRg st="135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2115">
                                            <p:txEl>
                                              <p:charRg st="135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2115">
                                            <p:txEl>
                                              <p:charRg st="135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charRg st="21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2115">
                                            <p:txEl>
                                              <p:charRg st="21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2115">
                                            <p:txEl>
                                              <p:charRg st="21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>
                                            <p:txEl>
                                              <p:charRg st="28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2115">
                                            <p:txEl>
                                              <p:charRg st="28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2115">
                                            <p:txEl>
                                              <p:charRg st="285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462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31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820150" cy="5867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Let R be an equivalence relation on a set A. The following statements are equivalent: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romanLcParenBoth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 aRb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romanLcParenBoth"/>
              <a:defRPr/>
            </a:pPr>
            <a:r>
              <a:rPr kumimoji="0" lang="en-US" altLang="zh-CN" sz="2800" b="0" i="0" u="none" strike="noStrike" kern="0" cap="none" spc="0" normalizeH="0" baseline="30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[a] = [b]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romanLcParenBoth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[a]  [b]   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set of all equivalence classes of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is the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quotient set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with respect to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MR12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A/R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=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[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]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| a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A}</a:t>
            </a:r>
            <a:endParaRPr kumimoji="0" lang="en-US" altLang="zh-CN" sz="2800" b="1" i="1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1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MT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Remark 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: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CMR12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1) If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finite, then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A/R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finite.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2) If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has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elements, and if every [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]</a:t>
            </a:r>
            <a:r>
              <a:rPr kumimoji="0" lang="en-US" altLang="zh-CN" sz="2800" b="1" i="1" u="none" strike="noStrike" kern="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has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elements, then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m/n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and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A/R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has </a:t>
            </a:r>
            <a:r>
              <a:rPr kumimoji="0" lang="en-US" altLang="zh-CN" sz="2800" b="1" i="1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n/m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elements.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313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3139">
                                            <p:txEl>
                                              <p:charRg st="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3139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3139">
                                            <p:txEl>
                                              <p:charRg st="95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10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3139">
                                            <p:txEl>
                                              <p:charRg st="10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3139">
                                            <p:txEl>
                                              <p:charRg st="102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11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3139">
                                            <p:txEl>
                                              <p:charRg st="11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3139">
                                            <p:txEl>
                                              <p:charRg st="11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131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3139">
                                            <p:txEl>
                                              <p:charRg st="131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3139">
                                            <p:txEl>
                                              <p:charRg st="131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22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3139">
                                            <p:txEl>
                                              <p:charRg st="22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3139">
                                            <p:txEl>
                                              <p:charRg st="227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248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3139">
                                            <p:txEl>
                                              <p:charRg st="248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3139">
                                            <p:txEl>
                                              <p:charRg st="248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257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3139">
                                            <p:txEl>
                                              <p:charRg st="257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3139">
                                            <p:txEl>
                                              <p:charRg st="257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>
                                            <p:txEl>
                                              <p:charRg st="290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3139">
                                            <p:txEl>
                                              <p:charRg st="290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3139">
                                            <p:txEl>
                                              <p:charRg st="290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39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667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369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820150" cy="5867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 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partition 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of a set S is a collection of disjoint nonempty subsets of S that have S as their union. In other words, the collection of subsets 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iI,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forms a partition of S if and only if </a:t>
            </a:r>
            <a:b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(i)   A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  for iI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romanLcParenBoth" startAt="2"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A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 A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j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, if i  j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romanLcParenBoth" startAt="2"/>
              <a:defRPr/>
            </a:pP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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iI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</a:t>
            </a:r>
            <a:r>
              <a:rPr kumimoji="0" lang="en-US" altLang="zh-CN" sz="3200" b="0" i="0" u="none" strike="noStrike" kern="0" cap="none" spc="0" normalizeH="0" baseline="-2500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32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= S</a:t>
            </a:r>
            <a:endParaRPr kumimoji="0" lang="en-US" altLang="zh-CN" sz="32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charRg st="0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6931">
                                            <p:txEl>
                                              <p:charRg st="0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6931">
                                            <p:txEl>
                                              <p:charRg st="0" end="2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charRg st="22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6931">
                                            <p:txEl>
                                              <p:charRg st="22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6931">
                                            <p:txEl>
                                              <p:charRg st="224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>
                                            <p:txEl>
                                              <p:charRg st="248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6931">
                                            <p:txEl>
                                              <p:charRg st="248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6931">
                                            <p:txEl>
                                              <p:charRg st="248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1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5872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4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416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763000" cy="990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Examples: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00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Let S be the set {u, m, b, r, o, c, k, s}.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Do the following collections of sets partition S ?</a:t>
            </a:r>
            <a:endParaRPr kumimoji="0" lang="en-US" altLang="zh-CN" sz="2800" b="0" i="0" u="none" strike="noStrike" kern="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04164" name="Rectangle 4"/>
          <p:cNvSpPr>
            <a:spLocks noChangeArrowheads="1"/>
          </p:cNvSpPr>
          <p:nvPr/>
        </p:nvSpPr>
        <p:spPr bwMode="auto">
          <a:xfrm>
            <a:off x="228600" y="1828800"/>
            <a:ext cx="42672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{{m, o, c, k}, {r, u, b, s}}</a:t>
            </a:r>
            <a:endParaRPr kumimoji="0" lang="en-US" altLang="zh-CN" sz="2800" b="0" i="0" u="none" strike="noStrike" kern="120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04165" name="Rectangle 5"/>
          <p:cNvSpPr>
            <a:spLocks noChangeArrowheads="1"/>
          </p:cNvSpPr>
          <p:nvPr/>
        </p:nvSpPr>
        <p:spPr bwMode="auto">
          <a:xfrm>
            <a:off x="4953000" y="1828800"/>
            <a:ext cx="14478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04166" name="Rectangle 6"/>
          <p:cNvSpPr>
            <a:spLocks noChangeArrowheads="1"/>
          </p:cNvSpPr>
          <p:nvPr/>
        </p:nvSpPr>
        <p:spPr bwMode="auto">
          <a:xfrm>
            <a:off x="228600" y="2590800"/>
            <a:ext cx="42672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{{c, o, m, b}, {u, s}, {r}}</a:t>
            </a:r>
            <a:endParaRPr kumimoji="0" lang="en-US" altLang="zh-CN" sz="2800" b="0" i="0" u="none" strike="noStrike" kern="120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04167" name="Rectangle 7"/>
          <p:cNvSpPr>
            <a:spLocks noChangeArrowheads="1"/>
          </p:cNvSpPr>
          <p:nvPr/>
        </p:nvSpPr>
        <p:spPr bwMode="auto">
          <a:xfrm>
            <a:off x="4953000" y="2590800"/>
            <a:ext cx="37338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 (k is missing).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04168" name="Rectangle 8"/>
          <p:cNvSpPr>
            <a:spLocks noChangeArrowheads="1"/>
          </p:cNvSpPr>
          <p:nvPr/>
        </p:nvSpPr>
        <p:spPr bwMode="auto">
          <a:xfrm>
            <a:off x="228600" y="3352800"/>
            <a:ext cx="4572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{{b, r, o, c, k}, {m, u, s, t}}</a:t>
            </a:r>
            <a:endParaRPr kumimoji="0" lang="en-US" altLang="zh-CN" sz="2800" b="0" i="0" u="none" strike="noStrike" kern="120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04169" name="Rectangle 9"/>
          <p:cNvSpPr>
            <a:spLocks noChangeArrowheads="1"/>
          </p:cNvSpPr>
          <p:nvPr/>
        </p:nvSpPr>
        <p:spPr bwMode="auto">
          <a:xfrm>
            <a:off x="4953000" y="3352800"/>
            <a:ext cx="37338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 (t is not in S).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04170" name="Rectangle 10"/>
          <p:cNvSpPr>
            <a:spLocks noChangeArrowheads="1"/>
          </p:cNvSpPr>
          <p:nvPr/>
        </p:nvSpPr>
        <p:spPr bwMode="auto">
          <a:xfrm>
            <a:off x="228600" y="4114800"/>
            <a:ext cx="4572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{{u, m, b, r, o, c, k, s}}</a:t>
            </a:r>
            <a:endParaRPr kumimoji="0" lang="en-US" altLang="zh-CN" sz="2800" b="0" i="0" u="none" strike="noStrike" kern="120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04171" name="Rectangle 11"/>
          <p:cNvSpPr>
            <a:spLocks noChangeArrowheads="1"/>
          </p:cNvSpPr>
          <p:nvPr/>
        </p:nvSpPr>
        <p:spPr bwMode="auto">
          <a:xfrm>
            <a:off x="4953000" y="4114800"/>
            <a:ext cx="14478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04172" name="Rectangle 12"/>
          <p:cNvSpPr>
            <a:spLocks noChangeArrowheads="1"/>
          </p:cNvSpPr>
          <p:nvPr/>
        </p:nvSpPr>
        <p:spPr bwMode="auto">
          <a:xfrm>
            <a:off x="228600" y="4876800"/>
            <a:ext cx="48768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{{b, o, o, k}, {r, u, m}, {c, s}}</a:t>
            </a:r>
            <a:endParaRPr kumimoji="0" lang="en-US" altLang="zh-CN" sz="2800" b="0" i="0" u="none" strike="noStrike" kern="120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04173" name="Rectangle 13"/>
          <p:cNvSpPr>
            <a:spLocks noChangeArrowheads="1"/>
          </p:cNvSpPr>
          <p:nvPr/>
        </p:nvSpPr>
        <p:spPr bwMode="auto">
          <a:xfrm>
            <a:off x="4953000" y="4876800"/>
            <a:ext cx="4191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 ({b,o,o,k} = {b,o,k}).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04174" name="Rectangle 14"/>
          <p:cNvSpPr>
            <a:spLocks noChangeArrowheads="1"/>
          </p:cNvSpPr>
          <p:nvPr/>
        </p:nvSpPr>
        <p:spPr bwMode="auto">
          <a:xfrm>
            <a:off x="228600" y="5638800"/>
            <a:ext cx="53340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120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  <a:t>{{u, m, b}, {r, o, c, k, s}, }</a:t>
            </a:r>
            <a:endParaRPr kumimoji="0" lang="en-US" altLang="zh-CN" sz="2800" b="0" i="0" u="none" strike="noStrike" kern="1200" cap="none" spc="0" normalizeH="0" baseline="3000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04175" name="Rectangle 15"/>
          <p:cNvSpPr>
            <a:spLocks noChangeArrowheads="1"/>
          </p:cNvSpPr>
          <p:nvPr/>
        </p:nvSpPr>
        <p:spPr bwMode="auto">
          <a:xfrm>
            <a:off x="4953000" y="5638800"/>
            <a:ext cx="3733800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 ( not allowed).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63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63">
                                            <p:txEl>
                                              <p:charRg st="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16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164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16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166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416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4168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04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417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04170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417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04172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4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0417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04174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04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build="p"/>
      <p:bldP spid="604164" grpId="0" build="p"/>
      <p:bldP spid="604165" grpId="0"/>
      <p:bldP spid="604166" grpId="0" build="p"/>
      <p:bldP spid="604167" grpId="0"/>
      <p:bldP spid="604168" grpId="0" build="p"/>
      <p:bldP spid="604169" grpId="0"/>
      <p:bldP spid="604170" grpId="0" build="p"/>
      <p:bldP spid="604171" grpId="0"/>
      <p:bldP spid="604172" grpId="0" build="p"/>
      <p:bldP spid="604173" grpId="0"/>
      <p:bldP spid="604174" grpId="0" build="p"/>
      <p:bldP spid="60417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6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077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0" y="1143000"/>
            <a:ext cx="9048750" cy="3352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00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Let R be an equivalence relation on a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set S. Then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equivalence classes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R form 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partition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S. Conversely, given a partition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| iI} of the set S, there is an equivalence relation R that has the sets 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iI, as its equivalence classes.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BX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Proof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: Let 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={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CMR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0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CMR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,…,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1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CMMI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be a partition of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endParaRPr kumimoji="0" lang="en-US" altLang="zh-CN" sz="2800" b="0" i="1" u="none" strike="noStrike" kern="0" cap="none" spc="0" normalizeH="0" baseline="0" noProof="1" dirty="0">
              <a:solidFill>
                <a:schemeClr val="accent2"/>
              </a:solidFill>
              <a:effectLst/>
              <a:latin typeface="CMMI12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Define a relation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on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S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by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xRy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x, y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are in the same set 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0" i="1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CMMI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b="0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MI8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CMR12" charset="0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i.e.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/>
              <a:latin typeface="CMR12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/>
              <a:latin typeface="CMMI12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/>
              <a:latin typeface="CMR12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/>
              <a:latin typeface="CMBX12" charset="0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graphicFrame>
        <p:nvGraphicFramePr>
          <p:cNvPr id="605188" name="Object 4"/>
          <p:cNvGraphicFramePr>
            <a:graphicFrameLocks noChangeAspect="1"/>
          </p:cNvGraphicFramePr>
          <p:nvPr/>
        </p:nvGraphicFramePr>
        <p:xfrm>
          <a:off x="1295400" y="4724400"/>
          <a:ext cx="55245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" imgW="3590925" imgH="333375" progId="Paint.Picture">
                  <p:embed/>
                </p:oleObj>
              </mc:Choice>
              <mc:Fallback>
                <p:oleObj name="" r:id="rId1" imgW="3590925" imgH="333375" progId="Paint.Picture">
                  <p:embed/>
                  <p:pic>
                    <p:nvPicPr>
                      <p:cNvPr id="0" name="Picture 31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4724400"/>
                        <a:ext cx="552450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5189" name="Text Box 5"/>
          <p:cNvSpPr txBox="1">
            <a:spLocks noChangeArrowheads="1"/>
          </p:cNvSpPr>
          <p:nvPr/>
        </p:nvSpPr>
        <p:spPr bwMode="auto">
          <a:xfrm>
            <a:off x="990600" y="5486400"/>
            <a:ext cx="6096000" cy="11604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Then, 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12" charset="0"/>
                <a:ea typeface="SimSun" panose="02010600030101010101" pitchFamily="2" charset="-122"/>
                <a:cs typeface="+mn-cs"/>
              </a:rPr>
              <a:t>R 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is an equivalence relation on </a:t>
            </a:r>
            <a:r>
              <a:rPr kumimoji="0" lang="en-US" altLang="zh-CN" i="1" kern="1200" cap="none" spc="0" normalizeH="0" baseline="0" noProof="1" dirty="0">
                <a:solidFill>
                  <a:srgbClr val="9900FF"/>
                </a:solidFill>
                <a:latin typeface="CMMI12" charset="0"/>
                <a:ea typeface="SimSun" panose="02010600030101010101" pitchFamily="2" charset="-122"/>
                <a:cs typeface="+mn-cs"/>
              </a:rPr>
              <a:t>S</a:t>
            </a:r>
            <a:r>
              <a:rPr kumimoji="0" lang="en-US" altLang="zh-CN" kern="1200" cap="none" spc="0" normalizeH="0" baseline="0" noProof="1" dirty="0">
                <a:solidFill>
                  <a:srgbClr val="9900FF"/>
                </a:solidFill>
                <a:latin typeface="CMR12" charset="0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kern="1200" cap="none" spc="0" normalizeH="0" baseline="0" noProof="1" dirty="0">
              <a:solidFill>
                <a:srgbClr val="9900FF"/>
              </a:solidFill>
              <a:latin typeface="CMR12" charset="0"/>
              <a:ea typeface="SimSun" panose="0201060003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</a:pPr>
            <a:endParaRPr kumimoji="0" lang="zh-CN" altLang="en-US" kern="1200" cap="none" spc="0" normalizeH="0" baseline="0" noProof="1" dirty="0">
              <a:solidFill>
                <a:srgbClr val="9900FF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5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charRg st="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5187">
                                            <p:txEl>
                                              <p:charRg st="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5187">
                                            <p:txEl>
                                              <p:charRg st="0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charRg st="258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5187">
                                            <p:txEl>
                                              <p:charRg st="258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5187">
                                            <p:txEl>
                                              <p:charRg st="258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7">
                                            <p:txEl>
                                              <p:charRg st="306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5187">
                                            <p:txEl>
                                              <p:charRg st="306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5187">
                                            <p:txEl>
                                              <p:charRg st="306" end="3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5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05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5186" grpId="0"/>
      <p:bldP spid="605187" grpId="0" build="p"/>
      <p:bldP spid="60518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281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281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621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820150" cy="5638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Let us assume that Frank, Suzanne and George live in Boston, Stephanie and Max live in Lübeck, and Jennifer lives in Sydney. 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Let R be the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equivalence relation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{(a, b) | a and b live in the same city} on the set P = {Frank, Suzanne, George, Stephanie, Max, Jennifer}.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Then R = {(Frank, Frank), (Frank, Suzanne),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(Frank, George), (Suzanne, Frank), (Suzanne, Suzanne), (Suzanne, George), (George, Frank),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(George, Suzanne), (George, George), (Stephanie,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Stephanie), (Stephanie, Max), (Max, Stephanie),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(Max, Max), (Jennifer, Jennifer)}.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charRg st="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6211">
                                            <p:txEl>
                                              <p:charRg st="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6211">
                                            <p:txEl>
                                              <p:charRg st="0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charRg st="13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6211">
                                            <p:txEl>
                                              <p:charRg st="13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6211">
                                            <p:txEl>
                                              <p:charRg st="135" end="2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>
                                            <p:txEl>
                                              <p:charRg st="277" end="5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6211">
                                            <p:txEl>
                                              <p:charRg st="277" end="5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6211">
                                            <p:txEl>
                                              <p:charRg st="277" end="5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Relations on a Set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6106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How many different relations can we define on a set A with n elements?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1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relation on a set A is a subset of AA.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How many elements are in AA 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There are n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elements in AA, so how many subsets (= relations on A) does AA have?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number of subsets that we can form out of a set with m elements is 2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m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Therefore, 2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52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subsets can be formed out of AA.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9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Answer: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We can define 2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2800" b="0" i="0" u="none" strike="noStrike" kern="0" cap="none" spc="0" normalizeH="0" baseline="52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different relations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on A. (AxA)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42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429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429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4291">
                                            <p:txEl>
                                              <p:charRg st="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charRg st="7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4291">
                                            <p:txEl>
                                              <p:charRg st="7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4291">
                                            <p:txEl>
                                              <p:charRg st="7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charRg st="11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4291">
                                            <p:txEl>
                                              <p:charRg st="11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4291">
                                            <p:txEl>
                                              <p:charRg st="11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charRg st="14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4291">
                                            <p:txEl>
                                              <p:charRg st="14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24291">
                                            <p:txEl>
                                              <p:charRg st="146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charRg st="231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4291">
                                            <p:txEl>
                                              <p:charRg st="231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4291">
                                            <p:txEl>
                                              <p:charRg st="231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charRg st="356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4291">
                                            <p:txEl>
                                              <p:charRg st="356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4291">
                                            <p:txEl>
                                              <p:charRg st="356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291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486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82015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Then the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equivalence classes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R are: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{{Frank, Suzanne, George}, {Stephanie, Max}, {Jennifer}}.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This is 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partition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of P.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equivalence classes of any equivalence relation R defined on a set S constitute a partition of S, because every element in S is assigned to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exactly one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of the equivalence classes.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723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7235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charRg st="3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7235">
                                            <p:txEl>
                                              <p:charRg st="3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7235">
                                            <p:txEl>
                                              <p:charRg st="39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charRg st="9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7235">
                                            <p:txEl>
                                              <p:charRg st="9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7235">
                                            <p:txEl>
                                              <p:charRg st="9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charRg st="124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7235">
                                            <p:txEl>
                                              <p:charRg st="124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7235">
                                            <p:txEl>
                                              <p:charRg st="124" end="3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691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82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82015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Another example: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00FF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Let R be the relation 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{(a, b) | a  b (mod 3)} on the set of integers.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Is R an equivalence relation?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66FF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Yes, R is reflexive, symmetric, and transitive.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kumimoji="0" lang="en-US" altLang="zh-CN" sz="800" b="0" i="0" u="none" strike="noStrike" kern="0" cap="none" spc="0" normalizeH="0" baseline="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What are the equivalence classes of R 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{{…, -6, -3, 0, 3, 6, …},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{…, -5, -2, 1, 4, 7, …},</a:t>
            </a:r>
            <a:br>
              <a:rPr lang="en-US" altLang="zh-CN" sz="2800" dirty="0">
                <a:effectLst>
                  <a:outerShdw blurRad="38100" dist="38100" dir="2700000">
                    <a:srgbClr val="C0C0C0"/>
                  </a:outerShdw>
                </a:effectLst>
                <a:ea typeface="SimSun" panose="02010600030101010101" pitchFamily="2" charset="-122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{…, -4, -1, 2, 5, 8, …}}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825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8259">
                                            <p:txEl>
                                              <p:charRg st="0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8259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8259">
                                            <p:txEl>
                                              <p:charRg st="89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charRg st="11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8259">
                                            <p:txEl>
                                              <p:charRg st="11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8259">
                                            <p:txEl>
                                              <p:charRg st="119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charRg st="16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8259">
                                            <p:txEl>
                                              <p:charRg st="16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8259">
                                            <p:txEl>
                                              <p:charRg st="168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259">
                                            <p:txEl>
                                              <p:charRg st="208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8259">
                                            <p:txEl>
                                              <p:charRg st="208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8259">
                                            <p:txEl>
                                              <p:charRg st="208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8259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6896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Equivalence Classes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225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82015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Another example:</a:t>
            </a:r>
            <a:r>
              <a:rPr kumimoji="0" lang="en-US" altLang="zh-CN" sz="36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</a:rPr>
              <a:t>A={1,2,3}，find all the equivalence relation on A.</a:t>
            </a:r>
            <a:endParaRPr kumimoji="0" lang="en-US" altLang="zh-CN" sz="3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kumimoji="0" lang="en-US" altLang="zh-CN" sz="36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5">
                                            <p:txEl>
                                              <p:charRg st="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0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101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Partial Orderings 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Sometimes, relations do not specify the equality of elements in a set, but define an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order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on them.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A relation R on a set S is called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partial ordering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or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partial order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if it is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reflexive, antisymmetric, and transitive.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 set S together with a partial ordering R is called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partially ordered set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poset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 and is denoted by (S, R).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92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9283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3">
                                            <p:txEl>
                                              <p:char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9283">
                                            <p:txEl>
                                              <p:char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100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283">
                                            <p:txEl>
                                              <p:charRg st="100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9283">
                                            <p:txEl>
                                              <p:charRg st="100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charRg st="234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283">
                                            <p:txEl>
                                              <p:charRg st="234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9283">
                                            <p:txEl>
                                              <p:charRg st="234" end="3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305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305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Partial Orderings 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103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Consider the “greater than or equal” relation  (defined by {(a, b) | a  b}).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Is  a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partial ordering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on the set of integers?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 is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reflexive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because a  a for every integer a.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 is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antisymmetric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because if a  b, then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a  b  b  a is false.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 is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transitive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because if a  b and b  c, then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  a  c.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Consequently, (Z, ) is a partially ordered set.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0307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0307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charRg st="8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0307">
                                            <p:txEl>
                                              <p:charRg st="8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0307">
                                            <p:txEl>
                                              <p:charRg st="8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charRg st="13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0307">
                                            <p:txEl>
                                              <p:charRg st="13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0307">
                                            <p:txEl>
                                              <p:charRg st="13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charRg st="18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0307">
                                            <p:txEl>
                                              <p:charRg st="18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0307">
                                            <p:txEl>
                                              <p:charRg st="18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charRg st="26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0307">
                                            <p:txEl>
                                              <p:charRg st="26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0307">
                                            <p:txEl>
                                              <p:charRg st="26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charRg st="323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10307">
                                            <p:txEl>
                                              <p:charRg st="323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10307">
                                            <p:txEl>
                                              <p:charRg st="323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510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13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Partial Orderings 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Another example: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Is the “inclusion relation”  </a:t>
            </a:r>
            <a:b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partial ordering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on the power set of a set S?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 is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reflexive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because A  A for every set A.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 is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antisymmetric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because if A  B, then</a:t>
            </a:r>
            <a:b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 A  B  B  A is false.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 is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transitive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because if A  B and B  C, then</a:t>
            </a:r>
            <a:b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</a:b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  A  C.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Consequently, (P(S), ) is a partially ordered set.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331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331">
                                            <p:txEl>
                                              <p:charRg st="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charRg st="9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1331">
                                            <p:txEl>
                                              <p:charRg st="9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1331">
                                            <p:txEl>
                                              <p:charRg st="96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charRg st="14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1331">
                                            <p:txEl>
                                              <p:charRg st="14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1331">
                                            <p:txEl>
                                              <p:charRg st="144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char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1331">
                                            <p:txEl>
                                              <p:char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1331">
                                            <p:txEl>
                                              <p:char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1">
                                            <p:txEl>
                                              <p:charRg st="276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1331">
                                            <p:txEl>
                                              <p:charRg st="276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1331">
                                            <p:txEl>
                                              <p:charRg st="276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1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715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2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Partial Orderings 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1235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76300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In a poset the notation a  b denotes that (a, b)R.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Note that the symbol  is used to denote the relation in 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any</a:t>
            </a: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poset, not just the “less than or equal” relation.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notation a  b denotes that a  b, but a  b.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If a  b we say “a is less than b” or “b is greater than a”.</a:t>
            </a:r>
            <a:endParaRPr kumimoji="0" lang="en-US" altLang="zh-CN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5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55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charRg st="5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2355">
                                            <p:txEl>
                                              <p:charRg st="5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2355">
                                            <p:txEl>
                                              <p:charRg st="5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charRg st="16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2355">
                                            <p:txEl>
                                              <p:charRg st="16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2355">
                                            <p:txEl>
                                              <p:charRg st="165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char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355">
                                            <p:txEl>
                                              <p:char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2355">
                                            <p:txEl>
                                              <p:charRg st="215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235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7920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Partial Orderings 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1337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For two elements a and b of a poset (S, ) it is possible that neither a  b nor b  a.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In (P(Z), ), {1, 2} is not related to {1, 3}, and vice versa, since neither is contained within 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 other.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 elements a and b of a poset (S, ) are called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comparable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if either a  b or b  a.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When a and b are elements of S such that neither </a:t>
            </a:r>
            <a:b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  b nor b  a, then a and b are called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incomparable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33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3379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3379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3379">
                                            <p:txEl>
                                              <p:charRg st="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charRg st="8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3379">
                                            <p:txEl>
                                              <p:charRg st="8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3379">
                                            <p:txEl>
                                              <p:charRg st="88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79">
                                            <p:txEl>
                                              <p:charRg st="206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3379">
                                            <p:txEl>
                                              <p:charRg st="206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3379">
                                            <p:txEl>
                                              <p:charRg st="206" end="4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125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Partial Orderings 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144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410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For some applications, we require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all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elements of a set to be comparable.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For example, if we want to write a dictionary, we need to define an order on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all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English words (alphabetic order).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If (S, ) is a poset and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every two elements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of S are comparable, S is called a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totally ordered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or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linearly ordered set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,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and  is called a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total order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or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linear order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 A totally ordered set is also called a </a:t>
            </a: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chain</a:t>
            </a: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.</a:t>
            </a:r>
            <a:endParaRPr kumimoji="0" lang="en-US" sz="2800" b="0" i="0" u="none" strike="noStrike" kern="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0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0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charRg st="7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03">
                                            <p:txEl>
                                              <p:charRg st="7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403">
                                            <p:txEl>
                                              <p:charRg st="74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3">
                                            <p:txEl>
                                              <p:charRg st="189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03">
                                            <p:txEl>
                                              <p:charRg st="189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403">
                                            <p:txEl>
                                              <p:charRg st="189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329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Partial Orderings  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6594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763000" cy="4953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 I: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Is (Z, ) a totally ordered poset?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66FF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Yes, because a  b or b  a for all integers a and b.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66FF33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 II: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Is (Z</a:t>
            </a:r>
            <a:r>
              <a:rPr kumimoji="0" lang="en-US" altLang="zh-CN" sz="2800" b="0" i="0" u="none" strike="noStrike" kern="0" cap="none" spc="0" normalizeH="0" baseline="30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|) a totally ordered poset?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No, because it contains incomparable elements such as 5 and 7.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Example III: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Is (P(S), ) a totally ordered poset?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No, because it contains incomparable elements such as {1,2} and {1,3}.</a:t>
            </a:r>
            <a:endParaRPr kumimoji="0" lang="en-US" altLang="zh-CN" sz="2800" b="0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</a:pPr>
            <a:endParaRPr kumimoji="0" lang="en-US" altLang="zh-CN" sz="28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4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459">
                                            <p:txEl>
                                              <p:charRg st="4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9459">
                                            <p:txEl>
                                              <p:charRg st="46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10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9459">
                                            <p:txEl>
                                              <p:charRg st="10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9459">
                                            <p:txEl>
                                              <p:charRg st="101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14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9459">
                                            <p:txEl>
                                              <p:charRg st="14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9459">
                                            <p:txEl>
                                              <p:charRg st="149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9459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9459">
                                            <p:txEl>
                                              <p:charRg st="212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263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9459">
                                            <p:txEl>
                                              <p:charRg st="263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9459">
                                            <p:txEl>
                                              <p:charRg st="263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04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762000"/>
          </a:xfrm>
        </p:spPr>
        <p:txBody>
          <a:bodyPr vert="horz" wrap="square" lIns="91440" tIns="45720" rIns="91440" bIns="45720" numCol="1" anchor="ctr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600" b="0" i="0" u="none" strike="noStrike" kern="0" cap="none" spc="0" normalizeH="0" baseline="0" noProof="1" dirty="0">
                <a:solidFill>
                  <a:srgbClr val="66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j-lt"/>
                <a:ea typeface="SimSun" panose="02010600030101010101" pitchFamily="2" charset="-122"/>
                <a:cs typeface="+mj-cs"/>
              </a:rPr>
              <a:t>n-ary Relations</a:t>
            </a:r>
            <a:endParaRPr kumimoji="0" lang="en-CA" altLang="zh-CN" sz="3600" b="0" i="0" u="none" strike="noStrike" kern="0" cap="none" spc="0" normalizeH="0" baseline="0" noProof="1" dirty="0">
              <a:solidFill>
                <a:srgbClr val="660066"/>
              </a:solidFill>
              <a:effectLst>
                <a:outerShdw blurRad="38100" dist="38100" dir="2700000">
                  <a:srgbClr val="C0C0C0"/>
                </a:outerShdw>
              </a:effectLst>
              <a:latin typeface="+mj-lt"/>
              <a:ea typeface="SimSun" panose="02010600030101010101" pitchFamily="2" charset="-122"/>
              <a:cs typeface="+mj-cs"/>
            </a:endParaRPr>
          </a:p>
        </p:txBody>
      </p:sp>
      <p:sp>
        <p:nvSpPr>
          <p:cNvPr id="556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763000" cy="4724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Definition: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Let 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…, 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be sets. An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n-ary relation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on these sets is a subset of 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A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…A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The sets 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, …, A</a:t>
            </a:r>
            <a:r>
              <a:rPr kumimoji="0" lang="en-US" altLang="zh-CN" sz="3200" b="0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are called the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domains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of the relation, and n is called its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degree</a:t>
            </a:r>
            <a:r>
              <a:rPr kumimoji="0" lang="en-US" altLang="zh-CN" sz="3200" b="0" i="0" u="none" strike="noStrike" kern="0" cap="none" spc="0" normalizeH="0" baseline="0" noProof="1" dirty="0">
                <a:solidFill>
                  <a:srgbClr val="FF0066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.</a:t>
            </a:r>
            <a:endParaRPr kumimoji="0" lang="en-US" altLang="zh-CN" sz="3200" b="0" i="0" u="none" strike="noStrike" kern="0" cap="none" spc="0" normalizeH="0" baseline="0" noProof="1" dirty="0">
              <a:solidFill>
                <a:srgbClr val="FF0066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3200" b="0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charRg st="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5">
                                            <p:txEl>
                                              <p:charRg st="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5">
                                            <p:txEl>
                                              <p:charRg st="1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charRg st="9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6035">
                                            <p:txEl>
                                              <p:charRg st="9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6035">
                                            <p:txEl>
                                              <p:charRg st="99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534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53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effectLst/>
                <a:ea typeface="SimSun" panose="02010600030101010101" pitchFamily="2" charset="-122"/>
              </a:rPr>
              <a:t>Lexicographic Order</a:t>
            </a:r>
            <a:endParaRPr lang="zh-CN" altLang="en-US" b="1" dirty="0">
              <a:effectLst/>
              <a:ea typeface="SimSun" panose="02010600030101010101" pitchFamily="2" charset="-122"/>
            </a:endParaRPr>
          </a:p>
        </p:txBody>
      </p:sp>
      <p:sp>
        <p:nvSpPr>
          <p:cNvPr id="66048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Construct a partial ordering on the Cartesian product of two posets (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1,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and (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2,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.</a:t>
            </a:r>
            <a:endParaRPr kumimoji="0" lang="en-US" altLang="zh-CN" sz="28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The lexicographic ordering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on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A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is defined by:</a:t>
            </a:r>
            <a:endParaRPr kumimoji="0" lang="en-US" altLang="zh-CN" sz="28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is less than (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b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), that is,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&lt;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b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either if 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&lt;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or if both 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= 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and 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&lt;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8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739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739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effectLst/>
                <a:ea typeface="SimSun" panose="02010600030101010101" pitchFamily="2" charset="-122"/>
              </a:rPr>
              <a:t>Lexicographic Order</a:t>
            </a:r>
            <a:endParaRPr lang="zh-CN" altLang="en-US" b="1" dirty="0">
              <a:effectLst/>
              <a:ea typeface="SimSun" panose="02010600030101010101" pitchFamily="2" charset="-122"/>
            </a:endParaRPr>
          </a:p>
        </p:txBody>
      </p:sp>
      <p:sp>
        <p:nvSpPr>
          <p:cNvPr id="6615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 lexicographic ordering can be defined on the Cartesian product of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n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posets 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,…,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3200" b="1" i="1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n 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0" u="none" strike="noStrike" kern="0" cap="none" spc="0" normalizeH="0" baseline="-2500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n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).is defined by:</a:t>
            </a:r>
            <a:endParaRPr kumimoji="0" lang="en-US" altLang="zh-CN" sz="32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2,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,…,a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is less than 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,…,b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), that is, 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2,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,…,a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&lt;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,…,b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n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</a:t>
            </a:r>
            <a:endParaRPr kumimoji="0" lang="en-US" altLang="zh-CN" sz="32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either if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&lt;</a:t>
            </a:r>
            <a:r>
              <a:rPr kumimoji="0" lang="en-US" altLang="zh-CN" sz="2400" b="1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or if there is an integer i&gt;0 such that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=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,…,a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=b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and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i+1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&lt;</a:t>
            </a:r>
            <a:r>
              <a:rPr kumimoji="0" lang="en-US" altLang="zh-CN" sz="2400" b="1" i="0" u="none" strike="noStrike" kern="0" cap="none" spc="0" normalizeH="0" baseline="-2500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I+1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3200" b="1" i="1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i+1</a:t>
            </a:r>
            <a:r>
              <a:rPr kumimoji="0" lang="en-US" altLang="zh-CN" sz="3200" b="1" i="0" u="none" strike="noStrike" kern="0" cap="none" spc="0" normalizeH="0" baseline="-2500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0" cap="none" spc="0" normalizeH="0" baseline="-2500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944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894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ffectLst/>
                <a:latin typeface="CMR12" charset="0"/>
                <a:ea typeface="SimSun" panose="02010600030101010101" pitchFamily="2" charset="-122"/>
              </a:rPr>
              <a:t>Hasse Diagram</a:t>
            </a:r>
            <a:endParaRPr lang="zh-CN" altLang="en-US" b="1" dirty="0">
              <a:effectLst/>
              <a:ea typeface="SimSun" panose="02010600030101010101" pitchFamily="2" charset="-122"/>
            </a:endParaRPr>
          </a:p>
        </p:txBody>
      </p:sp>
      <p:sp>
        <p:nvSpPr>
          <p:cNvPr id="6625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In general, we can represent a partial ordering on a finite set using the following procedure:</a:t>
            </a:r>
            <a:endParaRPr kumimoji="0" lang="en-US" altLang="zh-CN" sz="28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1)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Start with the directed graph for the relation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8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2) Remove all loops( a partial ordering is reflexive, a loop is present at every vertex);</a:t>
            </a:r>
            <a:endParaRPr kumimoji="0" lang="en-US" altLang="zh-CN" sz="28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3)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Remove all edges that must be present because of the transitivity;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4) Finally, arrange each edges so that its initial vertex is below its terminal vertex,remove all the arrows on the directed edges.</a:t>
            </a:r>
            <a:endParaRPr kumimoji="0" lang="en-US" altLang="zh-CN" sz="28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89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1490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14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effectLst/>
                <a:latin typeface="CMR12" charset="0"/>
                <a:ea typeface="SimSun" panose="02010600030101010101" pitchFamily="2" charset="-122"/>
              </a:rPr>
              <a:t>Hasse Diagram</a:t>
            </a:r>
            <a:endParaRPr lang="zh-CN" altLang="en-US" dirty="0">
              <a:effectLst/>
              <a:latin typeface="CMR12" charset="0"/>
              <a:ea typeface="SimSun" panose="02010600030101010101" pitchFamily="2" charset="-122"/>
            </a:endParaRPr>
          </a:p>
        </p:txBody>
      </p:sp>
      <p:sp>
        <p:nvSpPr>
          <p:cNvPr id="66355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447800"/>
            <a:ext cx="8610600" cy="5105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Example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Draw the Hasse diagram representing the partial ordering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{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a, b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)|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divides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b}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on the set {1,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3,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5,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6,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10,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15,30}.</a:t>
            </a:r>
            <a:endParaRPr kumimoji="0" lang="en-US" altLang="zh-CN" sz="32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Example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Draw the Hasse diagram for the partial ordering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{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A,B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)|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B}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on the power set 2</a:t>
            </a:r>
            <a:r>
              <a:rPr kumimoji="0" lang="en-US" altLang="zh-CN" sz="3200" b="1" i="1" u="none" strike="noStrike" kern="0" cap="none" spc="0" normalizeH="0" baseline="30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where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= {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a, b, c}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7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3538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3539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686800" cy="7620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>
                <a:effectLst/>
                <a:ea typeface="SimSun" panose="02010600030101010101" pitchFamily="2" charset="-122"/>
              </a:rPr>
              <a:t>Maximal and Minimal Elements</a:t>
            </a:r>
            <a:endParaRPr lang="zh-CN" altLang="en-US" sz="3200" b="1" dirty="0">
              <a:effectLst/>
              <a:ea typeface="SimSun" panose="02010600030101010101" pitchFamily="2" charset="-122"/>
            </a:endParaRPr>
          </a:p>
        </p:txBody>
      </p:sp>
      <p:sp>
        <p:nvSpPr>
          <p:cNvPr id="664579" name="Rectangle 3"/>
          <p:cNvSpPr>
            <a:spLocks noGrp="1" noChangeArrowheads="1"/>
          </p:cNvSpPr>
          <p:nvPr>
            <p:ph idx="1"/>
          </p:nvPr>
        </p:nvSpPr>
        <p:spPr>
          <a:xfrm>
            <a:off x="0" y="838200"/>
            <a:ext cx="8686800" cy="5334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3200" b="0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MSAM10" charset="0"/>
                <a:ea typeface="SimSun" panose="02010600030101010101" pitchFamily="2" charset="-122"/>
                <a:cs typeface="+mn-cs"/>
              </a:rPr>
              <a:t>¤ </a:t>
            </a:r>
            <a:r>
              <a:rPr kumimoji="0" lang="zh-CN" altLang="en-US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（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A,  ）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—— be a partial ordered set,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BA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1)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maximal element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---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There is no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x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such that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 &lt;x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  b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minimal element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---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There is no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x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such that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x &lt; b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2)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the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greatest element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---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: (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x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a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the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least element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---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: (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3)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c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A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an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upper bound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B---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: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x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c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d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A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an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lower bound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---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: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d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4)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c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A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an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least upper bound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: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c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 upper bound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and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 upper bound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c </a:t>
            </a:r>
            <a:r>
              <a:rPr kumimoji="0" lang="en-US" altLang="zh-CN" sz="2400" b="0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d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∈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A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an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greatest lower bound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: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d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 lower bound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and </a:t>
            </a:r>
            <a:r>
              <a:rPr kumimoji="0" lang="zh-CN" altLang="en-US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x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 lower bound of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x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d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5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558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5587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>
                <a:effectLst/>
                <a:ea typeface="SimSun" panose="02010600030101010101" pitchFamily="2" charset="-122"/>
              </a:rPr>
              <a:t>Maximal and Minimal Elements</a:t>
            </a:r>
            <a:endParaRPr lang="zh-CN" altLang="en-US" sz="3200" b="1" dirty="0">
              <a:effectLst/>
              <a:ea typeface="SimSun" panose="02010600030101010101" pitchFamily="2" charset="-122"/>
            </a:endParaRPr>
          </a:p>
        </p:txBody>
      </p:sp>
      <p:sp>
        <p:nvSpPr>
          <p:cNvPr id="66560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7772400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Example</a:t>
            </a:r>
            <a:endParaRPr kumimoji="0" lang="en-US" altLang="zh-CN" sz="24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(2</a:t>
            </a:r>
            <a:r>
              <a:rPr kumimoji="0" lang="en-US" altLang="zh-CN" sz="2400" b="1" i="1" u="none" strike="noStrike" kern="0" cap="none" spc="0" normalizeH="0" baseline="30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where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=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{a, b, c}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and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B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=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{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,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{a}, {c}, {a, b}}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(1) minimal element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;</a:t>
            </a:r>
            <a:endParaRPr kumimoji="0" lang="en-US" altLang="zh-CN" sz="2400" b="1" i="1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(2) maximal element 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{c}; {a, b}</a:t>
            </a:r>
            <a:endParaRPr kumimoji="0" lang="en-US" altLang="zh-CN" sz="2400" b="1" i="1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(3) the greatest element. no greatest</a:t>
            </a:r>
            <a:endParaRPr kumimoji="0" lang="en-US" altLang="zh-CN" sz="24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(4) the least element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;</a:t>
            </a:r>
            <a:endParaRPr kumimoji="0" lang="en-US" altLang="zh-CN" sz="2400" b="1" i="1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(5) upper bound {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a, b, c}</a:t>
            </a:r>
            <a:endParaRPr kumimoji="0" lang="en-US" altLang="zh-CN" sz="2400" b="1" i="1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(6) least upper bound {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a, b, c}</a:t>
            </a:r>
            <a:endParaRPr kumimoji="0" lang="en-US" altLang="zh-CN" sz="2400" b="1" i="1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(7) lower bound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;</a:t>
            </a:r>
            <a:endParaRPr kumimoji="0" lang="en-US" altLang="zh-CN" sz="2400" b="1" i="1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(8) the greatest lower bound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rgbClr val="FF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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;</a:t>
            </a:r>
            <a:endParaRPr kumimoji="0" lang="en-US" altLang="zh-CN" sz="2400" b="1" i="1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1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3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763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7635" name="Rectangle 2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b="1" dirty="0">
                <a:effectLst/>
                <a:ea typeface="SimSun" panose="02010600030101010101" pitchFamily="2" charset="-122"/>
              </a:rPr>
              <a:t>Well-ordered set</a:t>
            </a:r>
            <a:endParaRPr lang="zh-CN" altLang="en-US" sz="3600" b="1" dirty="0">
              <a:effectLst/>
              <a:ea typeface="SimSun" panose="02010600030101010101" pitchFamily="2" charset="-122"/>
            </a:endParaRPr>
          </a:p>
        </p:txBody>
      </p:sp>
      <p:sp>
        <p:nvSpPr>
          <p:cNvPr id="666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¤ (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S,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is 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well-ordered set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if it is a poset such that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total ordering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and such that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every nonempty subset of 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has a least  element.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Example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(Z</a:t>
            </a:r>
            <a:r>
              <a:rPr kumimoji="0" lang="en-US" altLang="zh-CN" sz="2800" b="1" i="1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 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is not well-ordered since the set of negative integers has no least element.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1" i="0" u="none" strike="noStrike" kern="0" cap="none" spc="0" normalizeH="0" baseline="0" noProof="1" dirty="0">
              <a:solidFill>
                <a:srgbClr val="FF3300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kern="0" cap="none" spc="0" normalizeH="0" baseline="0" noProof="1" dirty="0">
              <a:solidFill>
                <a:srgbClr val="FF33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1" name="页脚占位符 3"/>
          <p:cNvSpPr>
            <a:spLocks noGrp="1"/>
          </p:cNvSpPr>
          <p:nvPr>
            <p:ph type="ftr" sz="quarter" idx="10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ctr">
              <a:buSzTx/>
            </a:pPr>
            <a:r>
              <a:rPr lang="en-US" altLang="zh-CN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Discrete Mathematics : Relations</a:t>
            </a:r>
            <a:endParaRPr lang="en-CA" altLang="zh-CN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9682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CA" sz="1400" dirty="0">
                <a:solidFill>
                  <a:srgbClr val="00CC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</a:fld>
            <a:endParaRPr lang="zh-CN" altLang="en-CA" sz="1400" dirty="0">
              <a:solidFill>
                <a:srgbClr val="00CCFF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19968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b="1" dirty="0">
                <a:solidFill>
                  <a:srgbClr val="FF3300"/>
                </a:solidFill>
                <a:effectLst/>
                <a:ea typeface="SimSun" panose="02010600030101010101" pitchFamily="2" charset="-122"/>
              </a:rPr>
              <a:t>Lattice</a:t>
            </a:r>
            <a:endParaRPr lang="zh-CN" altLang="en-US" dirty="0">
              <a:effectLst/>
              <a:latin typeface="CMR12" charset="0"/>
              <a:ea typeface="SimSun" panose="02010600030101010101" pitchFamily="2" charset="-122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</a:rPr>
              <a:t>A partially ordered set in which pair of elements has both a least upper bound and a greatest lower bound is called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</a:rPr>
              <a:t>lattice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highlight>
                  <a:srgbClr val="FFFF00"/>
                </a:highlight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0" cap="none" spc="0" normalizeH="0" baseline="0" noProof="1" dirty="0">
              <a:solidFill>
                <a:schemeClr val="accent2"/>
              </a:solidFill>
              <a:effectLst/>
              <a:highlight>
                <a:srgbClr val="FFFF00"/>
              </a:highlight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rgbClr val="FF3300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Example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1) Is the poset (Z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/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a lattice?</a:t>
            </a:r>
            <a:endParaRPr kumimoji="0" lang="en-US" altLang="zh-CN" sz="32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2) Is the poset (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{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1,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2,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3,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4,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5},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 /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a lattice?</a:t>
            </a:r>
            <a:endParaRPr kumimoji="0" lang="en-US" altLang="zh-CN" sz="32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3) Determine whether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(2</a:t>
            </a:r>
            <a:r>
              <a:rPr kumimoji="0" lang="en-US" altLang="zh-CN" sz="2400" b="1" i="1" u="none" strike="noStrike" kern="0" cap="none" spc="0" normalizeH="0" baseline="3000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</a:t>
            </a:r>
            <a:r>
              <a:rPr kumimoji="0" lang="en-US" altLang="zh-CN" sz="24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, 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SimSun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24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)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is a lattice where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S 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= </a:t>
            </a:r>
            <a:r>
              <a:rPr kumimoji="0" lang="en-US" altLang="zh-CN" sz="3200" b="1" i="1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{a, b, c}</a:t>
            </a:r>
            <a:r>
              <a:rPr kumimoji="0" lang="en-US" altLang="zh-CN" sz="3200" b="1" i="0" u="none" strike="noStrike" kern="0" cap="none" spc="0" normalizeH="0" baseline="0" noProof="1" dirty="0">
                <a:solidFill>
                  <a:schemeClr val="accent2"/>
                </a:solidFill>
                <a:effectLst/>
                <a:latin typeface="+mn-lt"/>
                <a:ea typeface="SimSun" panose="02010600030101010101" pitchFamily="2" charset="-122"/>
                <a:cs typeface="+mn-cs"/>
              </a:rPr>
              <a:t>.</a:t>
            </a:r>
            <a:endParaRPr kumimoji="0" lang="en-US" altLang="zh-CN" sz="3200" b="1" i="0" u="none" strike="noStrike" kern="0" cap="none" spc="0" normalizeH="0" baseline="0" noProof="1" dirty="0">
              <a:solidFill>
                <a:schemeClr val="accent2"/>
              </a:solidFill>
              <a:effectLst/>
              <a:latin typeface="+mn-lt"/>
              <a:ea typeface="SimSun" panose="02010600030101010101" pitchFamily="2" charset="-122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1" i="0" u="none" strike="noStrike" kern="0" cap="none" spc="0" normalizeH="0" baseline="0" noProof="1" dirty="0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sym typeface="Symbol" panose="05050102010706020507" pitchFamily="18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CA" sz="2800" b="0" i="0" u="none" strike="noStrike" cap="none" normalizeH="0" baseline="0" smtClean="0">
            <a:ln>
              <a:noFill/>
            </a:ln>
            <a:solidFill>
              <a:srgbClr val="FFFF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anose="020B0604020202020204" pitchFamily="34" charset="0"/>
            <a:sym typeface="Symbol" panose="05050102010706020507" pitchFamily="18" charset="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33398</Words>
  <Application>WPS Presentation</Application>
  <PresentationFormat/>
  <Paragraphs>1418</Paragraphs>
  <Slides>97</Slides>
  <Notes>96</Notes>
  <HiddenSlides>0</HiddenSlides>
  <MMClips>0</MMClips>
  <ScaleCrop>false</ScaleCrop>
  <HeadingPairs>
    <vt:vector size="10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43</vt:i4>
      </vt:variant>
      <vt:variant>
        <vt:lpstr>幻灯片标题</vt:lpstr>
      </vt:variant>
      <vt:variant>
        <vt:i4>97</vt:i4>
      </vt:variant>
      <vt:variant>
        <vt:lpstr>自定义放映</vt:lpstr>
      </vt:variant>
      <vt:variant>
        <vt:i4>1</vt:i4>
      </vt:variant>
    </vt:vector>
  </HeadingPairs>
  <TitlesOfParts>
    <vt:vector size="165" baseType="lpstr">
      <vt:lpstr>Arial</vt:lpstr>
      <vt:lpstr>SimSun</vt:lpstr>
      <vt:lpstr>Wingdings</vt:lpstr>
      <vt:lpstr>Symbol</vt:lpstr>
      <vt:lpstr>Times New Roman</vt:lpstr>
      <vt:lpstr>Microsoft YaHei</vt:lpstr>
      <vt:lpstr>Arial Unicode MS</vt:lpstr>
      <vt:lpstr>Comic Sans MS</vt:lpstr>
      <vt:lpstr>Monotype Sorts</vt:lpstr>
      <vt:lpstr>Wingdings</vt:lpstr>
      <vt:lpstr>MTMI</vt:lpstr>
      <vt:lpstr>AdorshoLipi</vt:lpstr>
      <vt:lpstr>MTSYN</vt:lpstr>
      <vt:lpstr>PMingLiU</vt:lpstr>
      <vt:lpstr>MingLiU-ExtB</vt:lpstr>
      <vt:lpstr>CMBX12</vt:lpstr>
      <vt:lpstr>CMR12</vt:lpstr>
      <vt:lpstr>CMMI12</vt:lpstr>
      <vt:lpstr>CMR8</vt:lpstr>
      <vt:lpstr>CMMI8</vt:lpstr>
      <vt:lpstr>CMSY6</vt:lpstr>
      <vt:lpstr>CMTI12</vt:lpstr>
      <vt:lpstr>MSAM10</vt:lpstr>
      <vt:lpstr>Default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Relations</vt:lpstr>
      <vt:lpstr>Today’s menu</vt:lpstr>
      <vt:lpstr>Relations</vt:lpstr>
      <vt:lpstr>Relations</vt:lpstr>
      <vt:lpstr>PowerPoint 演示文稿</vt:lpstr>
      <vt:lpstr>Relations on a Set</vt:lpstr>
      <vt:lpstr>PowerPoint 演示文稿</vt:lpstr>
      <vt:lpstr>Relations on a Set</vt:lpstr>
      <vt:lpstr>n-ary Relations</vt:lpstr>
      <vt:lpstr>n-ary Relations</vt:lpstr>
      <vt:lpstr>Properties of Relations</vt:lpstr>
      <vt:lpstr>Properties of Relations</vt:lpstr>
      <vt:lpstr>Properties of Relations</vt:lpstr>
      <vt:lpstr>Properties of Relations</vt:lpstr>
      <vt:lpstr>PowerPoint 演示文稿</vt:lpstr>
      <vt:lpstr>Counting Relations</vt:lpstr>
      <vt:lpstr>Counting Relations</vt:lpstr>
      <vt:lpstr>How many different symmetric relations can be defined on a set A containing n elements? </vt:lpstr>
      <vt:lpstr>Combining Relations</vt:lpstr>
      <vt:lpstr>Combining Relations</vt:lpstr>
      <vt:lpstr>Combining Relations</vt:lpstr>
      <vt:lpstr>Combining Relations</vt:lpstr>
      <vt:lpstr>Combining Relations</vt:lpstr>
      <vt:lpstr>Combining Relations</vt:lpstr>
      <vt:lpstr>Combining Relations</vt:lpstr>
      <vt:lpstr>Inverse Relation</vt:lpstr>
      <vt:lpstr>PowerPoint 演示文稿</vt:lpstr>
      <vt:lpstr>PowerPoint 演示文稿</vt:lpstr>
      <vt:lpstr>Representing Relations</vt:lpstr>
      <vt:lpstr>Representing Relations</vt:lpstr>
      <vt:lpstr>Representing Relations</vt:lpstr>
      <vt:lpstr>Representing Relations</vt:lpstr>
      <vt:lpstr>Representing Relations</vt:lpstr>
      <vt:lpstr>Representing Relations</vt:lpstr>
      <vt:lpstr>Representing Relations</vt:lpstr>
      <vt:lpstr>Representing Relations Using Matrices</vt:lpstr>
      <vt:lpstr>Representing Relations Using Matrices</vt:lpstr>
      <vt:lpstr>Representing Relations Using Matrices</vt:lpstr>
      <vt:lpstr>Representing Relations Using Matrices</vt:lpstr>
      <vt:lpstr>Representing Relations Using Digraphs</vt:lpstr>
      <vt:lpstr>Representing Relations Using Digraphs</vt:lpstr>
      <vt:lpstr>Representing Relations Using Digraphs</vt:lpstr>
      <vt:lpstr>Today’s menu</vt:lpstr>
      <vt:lpstr>Closures of Relations </vt:lpstr>
      <vt:lpstr>Closure of Relation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PowerPoint 演示文稿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 </vt:lpstr>
      <vt:lpstr>Closures of Relations</vt:lpstr>
      <vt:lpstr>Equivalence Relations </vt:lpstr>
      <vt:lpstr>Equivalence Relations </vt:lpstr>
      <vt:lpstr>Equivalence Relations </vt:lpstr>
      <vt:lpstr>Equivalence Classes </vt:lpstr>
      <vt:lpstr>Equivalence Classes </vt:lpstr>
      <vt:lpstr>Equivalence Classes </vt:lpstr>
      <vt:lpstr>Equivalence Classes </vt:lpstr>
      <vt:lpstr>Equivalence Classes </vt:lpstr>
      <vt:lpstr>Equivalence Classes </vt:lpstr>
      <vt:lpstr>Equivalence Classes </vt:lpstr>
      <vt:lpstr>Equivalence Classes </vt:lpstr>
      <vt:lpstr>Equivalence Classes </vt:lpstr>
      <vt:lpstr>Equivalence Classes </vt:lpstr>
      <vt:lpstr>Partial Orderings  </vt:lpstr>
      <vt:lpstr>Partial Orderings  </vt:lpstr>
      <vt:lpstr>Partial Orderings  </vt:lpstr>
      <vt:lpstr>Partial Orderings  </vt:lpstr>
      <vt:lpstr>Partial Orderings  </vt:lpstr>
      <vt:lpstr>Partial Orderings  </vt:lpstr>
      <vt:lpstr>Partial Orderings  </vt:lpstr>
      <vt:lpstr>Lexicographic Order</vt:lpstr>
      <vt:lpstr>Lexicographic Order</vt:lpstr>
      <vt:lpstr>Hasse Diagram</vt:lpstr>
      <vt:lpstr>Hasse Diagram</vt:lpstr>
      <vt:lpstr>Maximal and Minimal Elements</vt:lpstr>
      <vt:lpstr>Maximal and Minimal Elements</vt:lpstr>
      <vt:lpstr>Well-ordered set</vt:lpstr>
      <vt:lpstr>Lattice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Lenovo</cp:lastModifiedBy>
  <cp:revision>164</cp:revision>
  <dcterms:created xsi:type="dcterms:W3CDTF">2001-02-24T00:16:00Z</dcterms:created>
  <dcterms:modified xsi:type="dcterms:W3CDTF">2024-09-29T05:19:10Z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6194496A605E4DCAA605FC59443DB963_12</vt:lpwstr>
  </property>
  <property fmtid="{D5CDD505-2E9C-101B-9397-08002B2CF9AE}" pid="3" name="KSOProductBuildVer">
    <vt:lpwstr>1033-12.2.0.18283</vt:lpwstr>
  </property>
</Properties>
</file>