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54"/>
  </p:handoutMasterIdLst>
  <p:sldIdLst>
    <p:sldId id="453" r:id="rId4"/>
    <p:sldId id="454" r:id="rId6"/>
    <p:sldId id="469" r:id="rId7"/>
    <p:sldId id="470" r:id="rId8"/>
    <p:sldId id="471" r:id="rId9"/>
    <p:sldId id="472" r:id="rId10"/>
    <p:sldId id="473" r:id="rId11"/>
    <p:sldId id="474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36" r:id="rId42"/>
    <p:sldId id="537" r:id="rId43"/>
    <p:sldId id="538" r:id="rId44"/>
    <p:sldId id="539" r:id="rId45"/>
    <p:sldId id="540" r:id="rId46"/>
    <p:sldId id="541" r:id="rId47"/>
    <p:sldId id="542" r:id="rId48"/>
    <p:sldId id="543" r:id="rId49"/>
    <p:sldId id="544" r:id="rId50"/>
    <p:sldId id="545" r:id="rId51"/>
    <p:sldId id="546" r:id="rId52"/>
    <p:sldId id="547" r:id="rId53"/>
  </p:sldIdLst>
  <p:sldSz cx="9144000" cy="6858000" type="screen4x3"/>
  <p:notesSz cx="9601200" cy="73152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Osaka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200"/>
    <a:srgbClr val="66CCFF"/>
    <a:srgbClr val="191919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00675" y="0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67538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00675" y="6967538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en-US" sz="1200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00675" y="0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2" name="Rectangle 4"/>
          <p:cNvSpPr>
            <a:spLocks noTextEdit="1"/>
          </p:cNvSpPr>
          <p:nvPr>
            <p:ph type="sldImg"/>
          </p:nvPr>
        </p:nvSpPr>
        <p:spPr>
          <a:xfrm>
            <a:off x="2943225" y="522288"/>
            <a:ext cx="3716338" cy="2787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482975"/>
            <a:ext cx="7000875" cy="330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67538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00675" y="6967538"/>
            <a:ext cx="42005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en-US" sz="1200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891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120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29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144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349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553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758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963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168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373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577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782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987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192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601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806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011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216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523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728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933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137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342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547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752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0957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161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1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66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571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072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5400675" y="6967538"/>
            <a:ext cx="4200525" cy="3476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en-US" sz="1800" dirty="0">
                <a:latin typeface="Arial" panose="020B0604020202020204" pitchFamily="34" charset="0"/>
              </a:rPr>
            </a:fld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wdmkRV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30963"/>
            <a:ext cx="3048000" cy="42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3733800"/>
          </a:xfrm>
        </p:spPr>
        <p:txBody>
          <a:bodyPr/>
          <a:lstStyle>
            <a:lvl1pPr>
              <a:defRPr sz="4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00800" cy="10668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3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lvl="0" algn="r" fontAlgn="base">
              <a:buNone/>
            </a:pPr>
            <a:fld id="{9A0DB2DC-4C9A-4742-B13C-FB6460FD3503}" type="slidenum">
              <a:rPr lang="en-US" altLang="en-US" sz="1400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altLang="en-US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1722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1722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257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 showMasterSp="0">
  <p:cSld name="Title, Text and Clip 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42672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^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dirty="0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/>
              <a:t>Click to edit Master text styles</a:t>
            </a:r>
            <a:endParaRPr lang="en-US" strike="noStrike" noProof="1" dirty="0"/>
          </a:p>
          <a:p>
            <a:pPr lvl="1" fontAlgn="base"/>
            <a:r>
              <a:rPr lang="en-US" strike="noStrike" noProof="1" dirty="0"/>
              <a:t>Second level</a:t>
            </a:r>
            <a:endParaRPr lang="en-US" strike="noStrike" noProof="1" dirty="0"/>
          </a:p>
          <a:p>
            <a:pPr lvl="2" fontAlgn="base"/>
            <a:r>
              <a:rPr lang="en-US" strike="noStrike" noProof="1" dirty="0"/>
              <a:t>Third level</a:t>
            </a:r>
            <a:endParaRPr lang="en-US" strike="noStrike" noProof="1" dirty="0"/>
          </a:p>
          <a:p>
            <a:pPr lvl="3" fontAlgn="base"/>
            <a:r>
              <a:rPr lang="en-US" strike="noStrike" noProof="1" dirty="0"/>
              <a:t>Fourth level</a:t>
            </a:r>
            <a:endParaRPr lang="en-US" strike="noStrike" noProof="1" dirty="0"/>
          </a:p>
          <a:p>
            <a:pPr lvl="4" fontAlgn="base"/>
            <a:r>
              <a:rPr lang="en-US" strike="noStrike" noProof="1" dirty="0"/>
              <a:t>Fifth level</a:t>
            </a:r>
            <a:endParaRPr 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28600" y="1066800"/>
            <a:ext cx="8686800" cy="5257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67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477000"/>
            <a:ext cx="3124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600">
                <a:latin typeface="Futura" pitchFamily="-65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" pitchFamily="-65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9" name="Picture 7" descr="wdmkRV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430963"/>
            <a:ext cx="3048000" cy="42703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" pitchFamily="-65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^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B200"/>
        </a:buClr>
        <a:buFont typeface="Webdings" panose="05030102010509060703" pitchFamily="18" charset="2"/>
        <a:buChar char="-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27D49A-B2FF-4D41-B683-2854FD226E1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saka" pitchFamily="-65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Osaka" pitchFamily="-65" charset="-128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br>
              <a:rPr lang="en-US" altLang="en-US" sz="6000" dirty="0">
                <a:latin typeface="+mj-lt"/>
                <a:ea typeface="+mj-ea"/>
                <a:cs typeface="+mj-cs"/>
              </a:rPr>
            </a:br>
            <a:br>
              <a:rPr lang="en-US" altLang="en-US" sz="6000" dirty="0">
                <a:latin typeface="+mj-lt"/>
                <a:ea typeface="+mj-ea"/>
                <a:cs typeface="+mj-cs"/>
              </a:rPr>
            </a:br>
            <a:br>
              <a:rPr lang="en-US" altLang="en-US" sz="4400" dirty="0">
                <a:latin typeface="+mj-lt"/>
                <a:ea typeface="+mj-ea"/>
                <a:cs typeface="+mj-cs"/>
              </a:rPr>
            </a:br>
            <a:r>
              <a:rPr lang="en-US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en-US" dirty="0">
                <a:latin typeface="+mj-lt"/>
                <a:ea typeface="+mj-ea"/>
                <a:cs typeface="+mj-cs"/>
              </a:rPr>
              <a:t>Sets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8784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lnSpc>
                <a:spcPct val="90000"/>
              </a:lnSpc>
            </a:pPr>
            <a:r>
              <a:rPr lang="en-US" altLang="en-US" sz="2400" strike="noStrike" noProof="1" dirty="0">
                <a:solidFill>
                  <a:schemeClr val="hlink"/>
                </a:solidFill>
                <a:highlight>
                  <a:srgbClr val="FFFF00"/>
                </a:highlight>
              </a:rPr>
              <a:t>If S is a subset of T, and S is not equal to T, then S is a proper subset of T</a:t>
            </a:r>
            <a:endParaRPr lang="en-US" altLang="en-US" sz="2400" strike="noStrike" noProof="1" dirty="0">
              <a:solidFill>
                <a:schemeClr val="hlink"/>
              </a:solidFill>
              <a:highlight>
                <a:srgbClr val="FFFF00"/>
              </a:highlight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2000" strike="noStrike" noProof="1" dirty="0">
                <a:sym typeface="Symbol" panose="05050102010706020507" pitchFamily="18" charset="2"/>
              </a:rPr>
              <a:t>Can be written as: R  T and R  T</a:t>
            </a:r>
            <a:endParaRPr lang="en-US" altLang="en-US" sz="2000" strike="noStrike" noProof="1" dirty="0">
              <a:sym typeface="Symbol" panose="05050102010706020507" pitchFamily="18" charset="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2000" strike="noStrike" noProof="1" dirty="0"/>
              <a:t>Let T = {0, 1, 2, 3, 4, 5}</a:t>
            </a:r>
            <a:endParaRPr lang="en-US" altLang="en-US" sz="2000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2000" strike="noStrike" noProof="1" dirty="0"/>
              <a:t>If S = {1, 2, 3}, S is not equal to T, and S is a subset of T</a:t>
            </a:r>
            <a:endParaRPr lang="en-US" altLang="en-US" sz="2000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2000" strike="noStrike" noProof="1" dirty="0"/>
              <a:t>A proper subset is written as </a:t>
            </a:r>
            <a:r>
              <a:rPr lang="en-US" altLang="en-US" sz="2000" strike="noStrike" noProof="1" dirty="0">
                <a:highlight>
                  <a:srgbClr val="FFFF00"/>
                </a:highlight>
              </a:rPr>
              <a:t>S </a:t>
            </a:r>
            <a:r>
              <a:rPr lang="en-US" altLang="en-US" sz="2000" strike="noStrike" noProof="1" dirty="0">
                <a:highlight>
                  <a:srgbClr val="FFFF00"/>
                </a:highlight>
                <a:sym typeface="Symbol" panose="05050102010706020507" pitchFamily="18" charset="2"/>
              </a:rPr>
              <a:t> T</a:t>
            </a:r>
            <a:endParaRPr lang="en-US" altLang="en-US" sz="2000" strike="noStrike" noProof="1" dirty="0">
              <a:sym typeface="Symbol" panose="05050102010706020507" pitchFamily="18" charset="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2000" strike="noStrike" noProof="1" dirty="0">
                <a:sym typeface="Symbol" panose="05050102010706020507" pitchFamily="18" charset="2"/>
              </a:rPr>
              <a:t>Let Q = {4, 5, 6}.  Q is neither a subset or T nor a proper subset of T</a:t>
            </a:r>
            <a:endParaRPr lang="en-US" altLang="en-US" sz="2000" strike="noStrike" noProof="1" dirty="0">
              <a:sym typeface="Symbol" panose="05050102010706020507" pitchFamily="18" charset="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Proper Subsets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11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7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14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203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>
                                            <p:txEl>
                                              <p:charRg st="239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cardinality</a:t>
            </a:r>
            <a:endParaRPr lang="en-US" altLang="en-US" dirty="0"/>
          </a:p>
        </p:txBody>
      </p:sp>
      <p:sp>
        <p:nvSpPr>
          <p:cNvPr id="1189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en-US" altLang="en-US" sz="2400" strike="noStrike" noProof="1" dirty="0">
                <a:solidFill>
                  <a:schemeClr val="hlink"/>
                </a:solidFill>
                <a:highlight>
                  <a:srgbClr val="FFFF00"/>
                </a:highlight>
              </a:rPr>
              <a:t>The cardinality of a set is the number of elements in a set, </a:t>
            </a:r>
            <a:r>
              <a:rPr lang="en-US" altLang="en-US" sz="2400" strike="noStrike" noProof="1" dirty="0">
                <a:highlight>
                  <a:srgbClr val="FFFF00"/>
                </a:highlight>
              </a:rPr>
              <a:t>written as |A|</a:t>
            </a:r>
            <a:endParaRPr lang="en-US" altLang="en-US" sz="2400" strike="noStrike" noProof="1" dirty="0">
              <a:highlight>
                <a:srgbClr val="FFFF00"/>
              </a:highlight>
            </a:endParaRPr>
          </a:p>
          <a:p>
            <a:pPr eaLnBrk="1" fontAlgn="base" hangingPunct="1"/>
            <a:endParaRPr lang="en-US" altLang="en-US" sz="2400" strike="noStrike" noProof="1" dirty="0"/>
          </a:p>
          <a:p>
            <a:pPr eaLnBrk="1" fontAlgn="base" hangingPunct="1"/>
            <a:r>
              <a:rPr lang="en-US" altLang="en-US" sz="2400" strike="noStrike" noProof="1" dirty="0"/>
              <a:t>Examples</a:t>
            </a:r>
            <a:endParaRPr lang="en-US" altLang="en-US" sz="2400" strike="noStrike" noProof="1" dirty="0"/>
          </a:p>
          <a:p>
            <a:pPr lvl="1" eaLnBrk="1" fontAlgn="base" hangingPunct="1"/>
            <a:r>
              <a:rPr lang="en-US" altLang="en-US" sz="2000" strike="noStrike" noProof="1" dirty="0"/>
              <a:t>Let R = {1, 2, 3, 4, 5}.  Then |R| = 5</a:t>
            </a:r>
            <a:endParaRPr lang="en-US" altLang="en-US" sz="2000" strike="noStrike" noProof="1" dirty="0"/>
          </a:p>
          <a:p>
            <a:pPr lvl="1" eaLnBrk="1" fontAlgn="base" hangingPunct="1"/>
            <a:r>
              <a:rPr lang="en-US" altLang="en-US" sz="2000" strike="noStrike" noProof="1" dirty="0"/>
              <a:t>|</a:t>
            </a:r>
            <a:r>
              <a:rPr lang="en-US" altLang="en-US" sz="2000" strike="noStrike" noProof="1" dirty="0">
                <a:sym typeface="Symbol" panose="05050102010706020507" pitchFamily="18" charset="2"/>
              </a:rPr>
              <a:t>| = 0</a:t>
            </a:r>
            <a:endParaRPr lang="en-US" altLang="en-US" sz="2000" strike="noStrike" noProof="1" dirty="0">
              <a:sym typeface="Symbol" panose="05050102010706020507" pitchFamily="18" charset="2"/>
            </a:endParaRPr>
          </a:p>
          <a:p>
            <a:pPr lvl="1" eaLnBrk="1" fontAlgn="base" hangingPunct="1"/>
            <a:r>
              <a:rPr lang="en-US" altLang="en-US" sz="2000" strike="noStrike" noProof="1" dirty="0">
                <a:sym typeface="Symbol" panose="05050102010706020507" pitchFamily="18" charset="2"/>
              </a:rPr>
              <a:t>Let S = {, {a}, {b}, {a, b}}.  Then |S| = 4</a:t>
            </a:r>
            <a:endParaRPr lang="en-US" altLang="en-US" sz="2000" strike="noStrike" noProof="1" dirty="0">
              <a:sym typeface="Symbol" panose="05050102010706020507" pitchFamily="18" charset="2"/>
            </a:endParaRPr>
          </a:p>
          <a:p>
            <a:pPr eaLnBrk="1" fontAlgn="base" hangingPunct="1"/>
            <a:endParaRPr lang="en-US" altLang="en-US" sz="2400" strike="noStrike" noProof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charRg st="7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charRg st="8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charRg st="12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charRg st="13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Power Sets</a:t>
            </a:r>
            <a:endParaRPr lang="en-US" altLang="en-US" dirty="0"/>
          </a:p>
        </p:txBody>
      </p:sp>
      <p:sp>
        <p:nvSpPr>
          <p:cNvPr id="1191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</a:pPr>
            <a:r>
              <a:rPr lang="en-US" altLang="en-US" sz="1800" dirty="0"/>
              <a:t>Given S = {0, 1}.  All the possible subsets of S?</a:t>
            </a:r>
            <a:endParaRPr lang="en-US" altLang="en-US" sz="1800" dirty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 (as it is a subset of all sets), {0}, {1}, and {0, 1}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olidFill>
                  <a:schemeClr val="hlink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The power set of S (written as P(S)) is the set of all the subsets of S</a:t>
            </a:r>
            <a:endParaRPr lang="en-US" altLang="en-US" sz="1600" dirty="0">
              <a:solidFill>
                <a:schemeClr val="hlink"/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P(S) = { , {0}, {1}, {0,1} }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sym typeface="Symbol" panose="05050102010706020507" pitchFamily="18" charset="2"/>
              </a:rPr>
              <a:t>Note that |S| = 2 and |P(S)| = 4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Let T = {0, 1, 2}.  The P(T) = { , {0}, {1}, {2}, {0,1}, {0,2}, {1,2}, {0,1,2} }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en-US" sz="1400" dirty="0">
                <a:sym typeface="Symbol" panose="05050102010706020507" pitchFamily="18" charset="2"/>
              </a:rPr>
              <a:t>Note that |T| = 3 and |P(T)| = 8</a:t>
            </a:r>
            <a:endParaRPr lang="en-US" altLang="en-US" sz="1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P() = {  }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>
                <a:sym typeface="Symbol" panose="05050102010706020507" pitchFamily="18" charset="2"/>
              </a:rPr>
              <a:t>Note that || = 0 and |P()| = 1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If a set has </a:t>
            </a:r>
            <a:r>
              <a:rPr lang="en-US" altLang="en-US" sz="1800" i="1" dirty="0"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 elements, then the power set will have 2</a:t>
            </a:r>
            <a:r>
              <a:rPr lang="en-US" altLang="en-US" sz="1800" i="1" baseline="30000" dirty="0">
                <a:sym typeface="Symbol" panose="05050102010706020507" pitchFamily="18" charset="2"/>
              </a:rPr>
              <a:t>n</a:t>
            </a:r>
            <a:r>
              <a:rPr lang="en-US" altLang="en-US" sz="1800" dirty="0">
                <a:sym typeface="Symbol" panose="05050102010706020507" pitchFamily="18" charset="2"/>
              </a:rPr>
              <a:t> elements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5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106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17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208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24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323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356" end="3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369" end="4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charRg st="402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772400" cy="33528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br>
              <a:rPr lang="en-US" altLang="en-US" sz="4400" dirty="0">
                <a:latin typeface="+mj-lt"/>
                <a:ea typeface="+mj-ea"/>
                <a:cs typeface="+mj-cs"/>
              </a:rPr>
            </a:br>
            <a:r>
              <a:rPr lang="en-US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en-US" dirty="0">
                <a:latin typeface="+mj-lt"/>
                <a:ea typeface="+mj-ea"/>
                <a:cs typeface="+mj-cs"/>
              </a:rPr>
              <a:t>Set Operations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operations: Union</a:t>
            </a:r>
            <a:endParaRPr lang="en-US" altLang="en-US" dirty="0"/>
          </a:p>
        </p:txBody>
      </p:sp>
      <p:sp>
        <p:nvSpPr>
          <p:cNvPr id="1196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Formal definition for the union of two sets: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00FF"/>
                </a:solidFill>
              </a:rPr>
              <a:t>A U B = {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|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 A 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 B }</a:t>
            </a:r>
            <a:endParaRPr lang="en-US" altLang="en-US" sz="24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Further examples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{1, 2, 3} U {3, 4, 5} = {1, 2, 3, 4, 5}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{a, b} U {3, 4} = {a, b, 3, 4}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{1, 2} U  = {1, 2}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Properties of the union operation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U  = A				Identity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U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 =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 sz="2000" dirty="0">
                <a:sym typeface="Symbol" panose="05050102010706020507" pitchFamily="18" charset="2"/>
              </a:rPr>
              <a:t>				Domination law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U A = A				Idempotent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U B = B U A				Commutative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U (B U C) = (A U B) U C		Associative law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7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9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16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246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274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302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charRg st="335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operations: Intersection</a:t>
            </a:r>
            <a:endParaRPr lang="en-US" altLang="en-US" dirty="0"/>
          </a:p>
        </p:txBody>
      </p:sp>
      <p:sp>
        <p:nvSpPr>
          <p:cNvPr id="1198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Formal definition for the intersection of two sets: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     A </a:t>
            </a:r>
            <a:r>
              <a:rPr lang="en-US" altLang="en-US" sz="2400" dirty="0">
                <a:solidFill>
                  <a:srgbClr val="0000FF"/>
                </a:solidFill>
                <a:ea typeface="ヒラギノ角ゴ Pro W3" pitchFamily="-65" charset="-128"/>
              </a:rPr>
              <a:t>∩</a:t>
            </a:r>
            <a:r>
              <a:rPr lang="en-US" altLang="en-US" sz="2400" dirty="0">
                <a:solidFill>
                  <a:srgbClr val="0000FF"/>
                </a:solidFill>
              </a:rPr>
              <a:t> B = {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|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 A </a:t>
            </a:r>
            <a:r>
              <a:rPr lang="en-US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and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 B }</a:t>
            </a:r>
            <a:endParaRPr lang="en-US" altLang="en-US" sz="24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Examples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{1, 2, 3}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{3, 4, 5} = {3}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{a, b}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{3, 4} = 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{1, 2}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 = 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Properties of the intersection operation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lang="en-US" altLang="en-US" sz="2000" dirty="0">
                <a:sym typeface="Symbol" panose="05050102010706020507" pitchFamily="18" charset="2"/>
              </a:rPr>
              <a:t>= A				Identity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 =  				Domination law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A = A				Idempotent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B = B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A				Commutative law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(B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C) = (A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B) </a:t>
            </a:r>
            <a:r>
              <a:rPr lang="en-US" altLang="en-US" sz="2000" dirty="0">
                <a:ea typeface="ヒラギノ角ゴ Pro W3" pitchFamily="-65" charset="-128"/>
              </a:rPr>
              <a:t>∩</a:t>
            </a:r>
            <a:r>
              <a:rPr lang="en-US" altLang="en-US" sz="2000" dirty="0">
                <a:sym typeface="Symbol" panose="05050102010706020507" pitchFamily="18" charset="2"/>
              </a:rPr>
              <a:t> C		Associative law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5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9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10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14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165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20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232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261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289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>
                                            <p:txEl>
                                              <p:charRg st="322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Disjoint sets</a:t>
            </a:r>
            <a:endParaRPr lang="en-US" altLang="en-US" dirty="0"/>
          </a:p>
        </p:txBody>
      </p:sp>
      <p:sp>
        <p:nvSpPr>
          <p:cNvPr id="1200131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 vert="horz" wrap="square" lIns="91440" tIns="45720" rIns="91440" bIns="45720" anchor="t" anchorCtr="0"/>
          <a:p>
            <a:pPr algn="just" eaLnBrk="1" fontAlgn="base" hangingPunct="1">
              <a:lnSpc>
                <a:spcPct val="90000"/>
              </a:lnSpc>
            </a:pPr>
            <a:r>
              <a:rPr lang="en-US" altLang="en-US" strike="noStrike" noProof="1" dirty="0"/>
              <a:t>Formal definition for disjoint sets:</a:t>
            </a:r>
            <a:r>
              <a:rPr lang="en-US" altLang="en-US" strike="noStrike" noProof="1" dirty="0">
                <a:highlight>
                  <a:srgbClr val="FFFF00"/>
                </a:highlight>
              </a:rPr>
              <a:t> two sets are disjoint if their intersection is the empty set</a:t>
            </a:r>
            <a:endParaRPr lang="en-US" altLang="en-US" strike="noStrike" noProof="1" dirty="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Further examples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1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{1, 2, 3} and {3, 4, 5} are not disjoint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1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{a, b} and {3, 4} are disjoint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1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{1, 2} and  are disjoint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2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Their intersection is the empty set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1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 and  are disjoint!</a:t>
            </a:r>
            <a:endParaRPr lang="en-US" altLang="en-US" strike="noStrike" noProof="1" dirty="0">
              <a:sym typeface="Symbol" panose="05050102010706020507" pitchFamily="18" charset="2"/>
            </a:endParaRPr>
          </a:p>
          <a:p>
            <a:pPr lvl="2" algn="just" eaLnBrk="1" fontAlgn="base" hangingPunct="1">
              <a:lnSpc>
                <a:spcPct val="90000"/>
              </a:lnSpc>
            </a:pPr>
            <a:r>
              <a:rPr lang="en-US" altLang="en-US" strike="noStrike" noProof="1" dirty="0">
                <a:sym typeface="Symbol" panose="05050102010706020507" pitchFamily="18" charset="2"/>
              </a:rPr>
              <a:t>Their intersection is the empty set</a:t>
            </a:r>
            <a:endParaRPr lang="en-US" altLang="en-US" strike="noStrike" noProof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11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15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187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213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24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>
                                            <p:txEl>
                                              <p:charRg st="271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02178" name="Rectangle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  <a:ln/>
        </p:spPr>
        <p:txBody>
          <a:bodyPr vert="horz" wrap="square" lIns="91440" tIns="45720" rIns="91440" bIns="45720" anchor="t" anchorCtr="0"/>
          <a:p>
            <a:pPr algn="l" eaLnBrk="1" hangingPunct="1">
              <a:lnSpc>
                <a:spcPct val="90000"/>
              </a:lnSpc>
            </a:pPr>
            <a:r>
              <a:rPr lang="en-US" altLang="en-US" dirty="0"/>
              <a:t>Formal definition for the difference of two sets:</a:t>
            </a:r>
            <a:br>
              <a:rPr lang="en-US" altLang="en-US" dirty="0"/>
            </a:br>
            <a:r>
              <a:rPr lang="en-US" altLang="en-US" dirty="0">
                <a:solidFill>
                  <a:srgbClr val="0000FF"/>
                </a:solidFill>
              </a:rPr>
              <a:t>A - B = {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|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 A </a:t>
            </a:r>
            <a:r>
              <a:rPr lang="en-US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and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 B }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Further examples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{1, 2, 3} - {3, 4, 5} = {1, 2}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{a, b} - {3, 4} = {a, b}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{1, 2} -  = {1, 2}</a:t>
            </a:r>
            <a:endParaRPr lang="en-US" altLang="en-US" dirty="0">
              <a:sym typeface="Symbol" panose="05050102010706020507" pitchFamily="18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difference of any set S with the empty set will  be the set S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operations: Difference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99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13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155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8">
                                            <p:txEl>
                                              <p:charRg st="17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Complement sets</a:t>
            </a:r>
            <a:endParaRPr lang="en-US" altLang="en-US" dirty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Formal definition for the complement of a set: </a:t>
            </a:r>
            <a:r>
              <a:rPr lang="en-US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A = { </a:t>
            </a:r>
            <a:r>
              <a:rPr lang="en-US" altLang="en-US" i="1" dirty="0">
                <a:solidFill>
                  <a:srgbClr val="0000FF"/>
                </a:solidFill>
                <a:highlight>
                  <a:srgbClr val="FFFF00"/>
                </a:highlight>
              </a:rPr>
              <a:t>x</a:t>
            </a:r>
            <a:r>
              <a:rPr lang="en-US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| </a:t>
            </a:r>
            <a:r>
              <a:rPr lang="en-US" altLang="en-US" i="1" dirty="0">
                <a:solidFill>
                  <a:srgbClr val="0000FF"/>
                </a:solidFill>
                <a:highlight>
                  <a:srgbClr val="FFFF00"/>
                </a:highlight>
              </a:rPr>
              <a:t>x</a:t>
            </a:r>
            <a:r>
              <a:rPr lang="en-US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altLang="en-US" dirty="0">
                <a:solidFill>
                  <a:srgbClr val="0000FF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 A } = A</a:t>
            </a:r>
            <a:r>
              <a:rPr lang="en-US" altLang="en-US" baseline="30000" dirty="0">
                <a:solidFill>
                  <a:srgbClr val="0000FF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c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Or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/>
              <a:t> – A, where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/>
              <a:t> is the universal set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Further examples (assuming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{1, 2, 3}</a:t>
            </a:r>
            <a:r>
              <a:rPr lang="en-US" altLang="en-US" baseline="30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{ …, -2, -1, 0, 4, 5, 6, … }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{a, b}</a:t>
            </a:r>
            <a:r>
              <a:rPr lang="en-US" altLang="en-US" baseline="30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Z</a:t>
            </a:r>
            <a:endParaRPr lang="en-US" altLang="en-US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Properties of complement sets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(A</a:t>
            </a:r>
            <a:r>
              <a:rPr lang="en-US" altLang="en-US" baseline="30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c </a:t>
            </a:r>
            <a:r>
              <a:rPr lang="en-US" altLang="en-US" dirty="0">
                <a:sym typeface="Symbol" panose="05050102010706020507" pitchFamily="18" charset="2"/>
              </a:rPr>
              <a:t>= A			Complementation law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dirty="0"/>
              <a:t>U A</a:t>
            </a:r>
            <a:r>
              <a:rPr lang="en-US" altLang="en-US" baseline="30000" dirty="0"/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sym typeface="Symbol" panose="05050102010706020507" pitchFamily="18" charset="2"/>
              </a:rPr>
              <a:t> 			Complement law</a:t>
            </a:r>
            <a:endParaRPr lang="en-US" altLang="en-US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ea typeface="ヒラギノ角ゴ Pro W3" pitchFamily="-65" charset="-128"/>
              </a:rPr>
              <a:t>∩</a:t>
            </a:r>
            <a:r>
              <a:rPr lang="en-US" altLang="en-US" dirty="0"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			Complement law</a:t>
            </a:r>
            <a:endParaRPr lang="en-US" altLang="en-US" dirty="0"/>
          </a:p>
        </p:txBody>
      </p:sp>
      <p:sp>
        <p:nvSpPr>
          <p:cNvPr id="1204228" name="Line 4"/>
          <p:cNvSpPr/>
          <p:nvPr/>
        </p:nvSpPr>
        <p:spPr>
          <a:xfrm>
            <a:off x="1447800" y="1479550"/>
            <a:ext cx="3048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identities</a:t>
            </a:r>
            <a:endParaRPr lang="en-US" altLang="en-US" dirty="0"/>
          </a:p>
        </p:txBody>
      </p:sp>
      <p:graphicFrame>
        <p:nvGraphicFramePr>
          <p:cNvPr id="1218563" name="Group 3"/>
          <p:cNvGraphicFramePr>
            <a:graphicFrameLocks noGrp="1"/>
          </p:cNvGraphicFramePr>
          <p:nvPr/>
        </p:nvGraphicFramePr>
        <p:xfrm>
          <a:off x="228600" y="1390650"/>
          <a:ext cx="8686800" cy="4711700"/>
        </p:xfrm>
        <a:graphic>
          <a:graphicData uri="http://schemas.openxmlformats.org/drawingml/2006/table">
            <a:tbl>
              <a:tblPr/>
              <a:tblGrid>
                <a:gridCol w="1905000"/>
                <a:gridCol w="2057400"/>
                <a:gridCol w="2362200"/>
                <a:gridCol w="2362200"/>
              </a:tblGrid>
              <a:tr h="762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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U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Identity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U = U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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Domination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Idempotent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Complement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 = 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 = 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Commutative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A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A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De Morgan’s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= 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= 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Associative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 =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(B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 =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Distributive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(A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B)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Absorption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A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U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A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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Osaka" pitchFamily="-65" charset="-128"/>
                          <a:cs typeface="Arial" panose="020B0604020202020204" pitchFamily="34" charset="0"/>
                        </a:rPr>
                        <a:t>Complement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What is a set?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en-US" altLang="en-US" sz="2000" strike="noStrike" noProof="1" dirty="0">
                <a:highlight>
                  <a:srgbClr val="FFFF00"/>
                </a:highlight>
              </a:rPr>
              <a:t>A set is a unordered collection of “objects”</a:t>
            </a:r>
            <a:endParaRPr lang="en-US" altLang="en-US" sz="2000" strike="noStrike" noProof="1" dirty="0">
              <a:highlight>
                <a:srgbClr val="FFFF00"/>
              </a:highlight>
            </a:endParaRPr>
          </a:p>
          <a:p>
            <a:pPr lvl="1" eaLnBrk="1" fontAlgn="base" hangingPunct="1"/>
            <a:r>
              <a:rPr lang="en-US" altLang="en-US" sz="1800" strike="noStrike" noProof="1" dirty="0"/>
              <a:t>People in a class: {Alice, Bob, Chris }</a:t>
            </a:r>
            <a:endParaRPr lang="en-US" altLang="en-US" sz="1800" strike="noStrike" noProof="1" dirty="0"/>
          </a:p>
          <a:p>
            <a:pPr lvl="1" eaLnBrk="1" fontAlgn="base" hangingPunct="1"/>
            <a:r>
              <a:rPr lang="en-US" altLang="en-US" sz="1800" strike="noStrike" noProof="1" dirty="0"/>
              <a:t>States in the US: {Alabama, Alaska, Virginia, … }</a:t>
            </a:r>
            <a:endParaRPr lang="en-US" altLang="en-US" sz="1800" strike="noStrike" noProof="1" dirty="0"/>
          </a:p>
          <a:p>
            <a:pPr lvl="1" eaLnBrk="1" fontAlgn="base" hangingPunct="1"/>
            <a:r>
              <a:rPr lang="en-US" altLang="en-US" sz="1800" strike="noStrike" noProof="1" dirty="0">
                <a:highlight>
                  <a:srgbClr val="FFFF00"/>
                </a:highlight>
              </a:rPr>
              <a:t>Sets can contain non-related elements: {3, a, Virginia}</a:t>
            </a:r>
            <a:endParaRPr lang="en-US" altLang="en-US" sz="1800" strike="noStrike" noProof="1" dirty="0">
              <a:highlight>
                <a:srgbClr val="FFFF00"/>
              </a:highlight>
            </a:endParaRPr>
          </a:p>
          <a:p>
            <a:pPr lvl="1" eaLnBrk="1" fontAlgn="base" hangingPunct="1"/>
            <a:r>
              <a:rPr lang="en-US" altLang="en-US" sz="1800" strike="noStrike" noProof="1" dirty="0"/>
              <a:t>All positive numbers less than or equal to 5: {1, 2, 3, 4, 5}</a:t>
            </a:r>
            <a:endParaRPr lang="en-US" altLang="en-US" sz="1800" strike="noStrike" noProof="1" dirty="0"/>
          </a:p>
          <a:p>
            <a:pPr eaLnBrk="1" fontAlgn="base" hangingPunct="1"/>
            <a:endParaRPr lang="en-US" altLang="en-US" sz="2000" strike="noStrike" noProof="1" dirty="0"/>
          </a:p>
          <a:p>
            <a:pPr eaLnBrk="1" fontAlgn="base" hangingPunct="1"/>
            <a:r>
              <a:rPr lang="en-US" altLang="en-US" sz="2000" strike="noStrike" noProof="1" dirty="0"/>
              <a:t>Properties</a:t>
            </a:r>
            <a:endParaRPr lang="en-US" altLang="en-US" sz="2000" strike="noStrike" noProof="1" dirty="0"/>
          </a:p>
          <a:p>
            <a:pPr lvl="1" eaLnBrk="1" fontAlgn="base" hangingPunct="1"/>
            <a:r>
              <a:rPr lang="en-US" altLang="en-US" sz="1800" strike="noStrike" noProof="1" dirty="0"/>
              <a:t>Order does not matter</a:t>
            </a:r>
            <a:endParaRPr lang="en-US" altLang="en-US" sz="1800" strike="noStrike" noProof="1" dirty="0"/>
          </a:p>
          <a:p>
            <a:pPr lvl="2" eaLnBrk="1" fontAlgn="base" hangingPunct="1"/>
            <a:r>
              <a:rPr lang="en-US" altLang="en-US" sz="1600" strike="noStrike" noProof="1" dirty="0"/>
              <a:t>{1, 2, 3, 4, 5} is equivalent to {3, 5, 2, 4, 1}</a:t>
            </a:r>
            <a:endParaRPr lang="en-US" altLang="en-US" sz="1600" strike="noStrike" noProof="1" dirty="0"/>
          </a:p>
          <a:p>
            <a:pPr lvl="1" eaLnBrk="1" fontAlgn="base" hangingPunct="1"/>
            <a:r>
              <a:rPr lang="en-US" altLang="en-US" sz="1800" strike="noStrike" noProof="1" dirty="0">
                <a:highlight>
                  <a:srgbClr val="FFFF00"/>
                </a:highlight>
              </a:rPr>
              <a:t>Sets do not have duplicate elements</a:t>
            </a:r>
            <a:endParaRPr lang="en-US" altLang="en-US" sz="1800" strike="noStrike" noProof="1" dirty="0">
              <a:highlight>
                <a:srgbClr val="FFFF00"/>
              </a:highlight>
            </a:endParaRPr>
          </a:p>
          <a:p>
            <a:pPr lvl="2" eaLnBrk="1" fontAlgn="base" hangingPunct="1"/>
            <a:r>
              <a:rPr lang="en-US" altLang="en-US" sz="1600" strike="noStrike" noProof="1" dirty="0"/>
              <a:t>Consider the list of students in this class</a:t>
            </a:r>
            <a:endParaRPr lang="en-US" altLang="en-US" sz="1600" strike="noStrike" noProof="1" dirty="0"/>
          </a:p>
          <a:p>
            <a:pPr lvl="3" eaLnBrk="1" fontAlgn="base" hangingPunct="1"/>
            <a:r>
              <a:rPr lang="en-US" altLang="en-US" sz="1400" strike="noStrike" noProof="1" dirty="0"/>
              <a:t>It does not make sense to list somebody twice</a:t>
            </a:r>
            <a:endParaRPr lang="en-US" altLang="en-US" sz="1600" strike="noStrike" noProof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How to prove a set identity</a:t>
            </a:r>
            <a:endParaRPr lang="en-US" altLang="en-US" dirty="0"/>
          </a:p>
        </p:txBody>
      </p:sp>
      <p:sp>
        <p:nvSpPr>
          <p:cNvPr id="12206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For example: A∩B=B-(B-A)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Four methods: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Use the basic set identities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Use membership tables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Prove each set is a subset of each other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Use set builder notation and logical equivalences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charRg st="39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1">
                                            <p:txEl>
                                              <p:charRg st="131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Proof by Set Identities</a:t>
            </a:r>
            <a:endParaRPr lang="en-US" altLang="en-US" dirty="0"/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 = A - (A - B)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Proof) A - (A - B) = A - (A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</a:t>
            </a:r>
            <a:r>
              <a:rPr lang="en-US" altLang="en-US" baseline="30000" dirty="0"/>
              <a:t>c</a:t>
            </a:r>
            <a:r>
              <a:rPr lang="en-US" altLang="en-US" dirty="0"/>
              <a:t>)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				   = 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(A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</a:t>
            </a:r>
            <a:r>
              <a:rPr lang="en-US" altLang="en-US" baseline="30000" dirty="0"/>
              <a:t>c</a:t>
            </a:r>
            <a:r>
              <a:rPr lang="en-US" altLang="en-US" dirty="0"/>
              <a:t>)</a:t>
            </a:r>
            <a:r>
              <a:rPr lang="en-US" altLang="en-US" baseline="30000" dirty="0"/>
              <a:t>c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				   = 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(A</a:t>
            </a:r>
            <a:r>
              <a:rPr lang="en-US" altLang="en-US" baseline="30000" dirty="0"/>
              <a:t>c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dirty="0"/>
              <a:t> B)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				   = (A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A</a:t>
            </a:r>
            <a:r>
              <a:rPr lang="en-US" altLang="en-US" baseline="30000" dirty="0"/>
              <a:t>c</a:t>
            </a:r>
            <a:r>
              <a:rPr lang="en-US" altLang="en-US" dirty="0"/>
              <a:t>)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dirty="0"/>
              <a:t> (A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B)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				  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dirty="0"/>
              <a:t> (A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B)</a:t>
            </a:r>
            <a:endParaRPr lang="en-US" altLang="en-US" dirty="0"/>
          </a:p>
          <a:p>
            <a:pPr eaLnBrk="1" hangingPunct="1">
              <a:buNone/>
            </a:pPr>
            <a:r>
              <a:rPr lang="en-US" altLang="en-US" dirty="0"/>
              <a:t>				   = A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dirty="0"/>
              <a:t> B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600" dirty="0"/>
              <a:t>Showing each is a subset of the others</a:t>
            </a:r>
            <a:endParaRPr lang="en-US" altLang="en-US" sz="3600"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(A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/>
              <a:t> B)</a:t>
            </a:r>
            <a:r>
              <a:rPr lang="en-US" altLang="en-US" sz="2400" baseline="30000" dirty="0"/>
              <a:t>c</a:t>
            </a:r>
            <a:r>
              <a:rPr lang="en-US" altLang="en-US" sz="2400" dirty="0"/>
              <a:t> = A</a:t>
            </a:r>
            <a:r>
              <a:rPr lang="en-US" altLang="en-US" sz="2400" baseline="30000" dirty="0"/>
              <a:t>c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400" dirty="0"/>
              <a:t> B</a:t>
            </a:r>
            <a:r>
              <a:rPr lang="en-US" altLang="en-US" sz="2400" baseline="30000" dirty="0"/>
              <a:t>c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/>
              <a:t>Proof) Want to prove that 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rgbClr val="0000FF"/>
                </a:solidFill>
              </a:rPr>
              <a:t>(A </a:t>
            </a:r>
            <a:r>
              <a:rPr lang="en-US" altLang="en-US" sz="2400" dirty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>
                <a:solidFill>
                  <a:srgbClr val="0000FF"/>
                </a:solidFill>
              </a:rPr>
              <a:t> B)</a:t>
            </a:r>
            <a:r>
              <a:rPr lang="en-US" altLang="en-US" sz="2400" baseline="30000" dirty="0">
                <a:solidFill>
                  <a:srgbClr val="0000FF"/>
                </a:solidFill>
              </a:rPr>
              <a:t>c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2400" dirty="0">
                <a:solidFill>
                  <a:srgbClr val="0000FF"/>
                </a:solidFill>
              </a:rPr>
              <a:t> A</a:t>
            </a:r>
            <a:r>
              <a:rPr lang="en-US" altLang="en-US" sz="2400" baseline="30000" dirty="0">
                <a:solidFill>
                  <a:srgbClr val="0000FF"/>
                </a:solidFill>
              </a:rPr>
              <a:t>c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0000FF"/>
                </a:solidFill>
              </a:rPr>
              <a:t> B</a:t>
            </a:r>
            <a:r>
              <a:rPr lang="en-US" altLang="en-US" sz="2400" baseline="30000" dirty="0">
                <a:solidFill>
                  <a:srgbClr val="0000FF"/>
                </a:solidFill>
              </a:rPr>
              <a:t>c</a:t>
            </a:r>
            <a:r>
              <a:rPr lang="en-US" altLang="en-US" sz="2400" baseline="30000" dirty="0"/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(A </a:t>
            </a:r>
            <a:r>
              <a:rPr lang="en-US" altLang="en-US" sz="2400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>
                <a:solidFill>
                  <a:srgbClr val="FF0000"/>
                </a:solidFill>
              </a:rPr>
              <a:t> B)</a:t>
            </a:r>
            <a:r>
              <a:rPr lang="en-US" altLang="en-US" sz="2400" baseline="30000" dirty="0">
                <a:solidFill>
                  <a:srgbClr val="FF0000"/>
                </a:solidFill>
              </a:rPr>
              <a:t>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</a:t>
            </a:r>
            <a:r>
              <a:rPr lang="en-US" altLang="en-US" sz="2400" dirty="0">
                <a:solidFill>
                  <a:srgbClr val="FF0000"/>
                </a:solidFill>
              </a:rPr>
              <a:t> A</a:t>
            </a:r>
            <a:r>
              <a:rPr lang="en-US" altLang="en-US" sz="2400" baseline="30000" dirty="0">
                <a:solidFill>
                  <a:srgbClr val="FF0000"/>
                </a:solidFill>
              </a:rPr>
              <a:t>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FF0000"/>
                </a:solidFill>
              </a:rPr>
              <a:t> B</a:t>
            </a:r>
            <a:r>
              <a:rPr lang="en-US" altLang="en-US" sz="2400" baseline="30000" dirty="0">
                <a:solidFill>
                  <a:srgbClr val="FF0000"/>
                </a:solidFill>
              </a:rPr>
              <a:t>c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/>
              <a:t>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(A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/>
              <a:t> B)</a:t>
            </a:r>
            <a:r>
              <a:rPr lang="en-US" altLang="en-US" sz="2400" baseline="30000" dirty="0"/>
              <a:t>c</a:t>
            </a:r>
            <a:endParaRPr lang="en-US" altLang="en-US" sz="2400" baseline="300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(A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/>
              <a:t> B)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(x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</a:t>
            </a:r>
            <a:r>
              <a:rPr lang="en-US" altLang="en-US" sz="2400" dirty="0"/>
              <a:t> B)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(x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B)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(x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A)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(x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B)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B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</a:t>
            </a:r>
            <a:r>
              <a:rPr lang="en-US" altLang="en-US" sz="2400" baseline="30000" dirty="0"/>
              <a:t>c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B</a:t>
            </a:r>
            <a:r>
              <a:rPr lang="en-US" altLang="en-US" sz="2400" baseline="30000" dirty="0"/>
              <a:t>c</a:t>
            </a:r>
            <a:endParaRPr lang="en-US" altLang="en-US" sz="2400" dirty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x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A</a:t>
            </a:r>
            <a:r>
              <a:rPr lang="en-US" altLang="en-US" sz="2400" baseline="30000" dirty="0"/>
              <a:t>c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sz="2400" dirty="0"/>
              <a:t> B</a:t>
            </a:r>
            <a:r>
              <a:rPr lang="en-US" altLang="en-US" sz="2400" baseline="30000" dirty="0"/>
              <a:t>c</a:t>
            </a:r>
            <a:endParaRPr lang="en-US" altLang="en-US" sz="2400" baseline="30000" dirty="0"/>
          </a:p>
        </p:txBody>
      </p:sp>
      <p:sp>
        <p:nvSpPr>
          <p:cNvPr id="60419" name="Line 4"/>
          <p:cNvSpPr/>
          <p:nvPr/>
        </p:nvSpPr>
        <p:spPr>
          <a:xfrm>
            <a:off x="1143000" y="2895600"/>
            <a:ext cx="1524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0" name="Line 5"/>
          <p:cNvSpPr/>
          <p:nvPr/>
        </p:nvSpPr>
        <p:spPr>
          <a:xfrm>
            <a:off x="1143000" y="4343400"/>
            <a:ext cx="1524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21" name="Line 6"/>
          <p:cNvSpPr/>
          <p:nvPr/>
        </p:nvSpPr>
        <p:spPr>
          <a:xfrm>
            <a:off x="2362200" y="4343400"/>
            <a:ext cx="1524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Examples</a:t>
            </a:r>
            <a:endParaRPr lang="en-US" altLang="en-US" dirty="0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/>
            <a:r>
              <a:rPr lang="en-US" altLang="en-US" dirty="0"/>
              <a:t>Let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 be sets.  Show that:</a:t>
            </a:r>
            <a:endParaRPr lang="en-US" altLang="en-US" dirty="0"/>
          </a:p>
          <a:p>
            <a:pPr marL="609600" indent="-609600" eaLnBrk="1" hangingPunct="1">
              <a:buClr>
                <a:schemeClr val="tx1"/>
              </a:buClr>
              <a:buFontTx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(AUB)  (AUBUC)</a:t>
            </a:r>
            <a:endParaRPr lang="en-US" altLang="en-US" dirty="0"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(A∩B∩C) </a:t>
            </a:r>
            <a:r>
              <a:rPr lang="en-US" altLang="en-US" dirty="0">
                <a:sym typeface="Symbol" panose="05050102010706020507" pitchFamily="18" charset="2"/>
              </a:rPr>
              <a:t> (A∩B)</a:t>
            </a:r>
            <a:endParaRPr lang="en-US" altLang="en-US" dirty="0"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(A-B)-C  A-C</a:t>
            </a:r>
            <a:endParaRPr lang="en-US" altLang="en-US" dirty="0"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lphaLcParenR"/>
            </a:pPr>
            <a:r>
              <a:rPr lang="en-US" altLang="en-US" dirty="0">
                <a:sym typeface="Symbol" panose="05050102010706020507" pitchFamily="18" charset="2"/>
              </a:rPr>
              <a:t>(A-C) ∩ (C-B) =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br>
              <a:rPr lang="en-US" altLang="en-US" sz="6000" dirty="0">
                <a:latin typeface="+mj-lt"/>
                <a:ea typeface="+mj-ea"/>
                <a:cs typeface="+mj-cs"/>
              </a:rPr>
            </a:br>
            <a:br>
              <a:rPr lang="en-US" altLang="en-US" sz="6000" dirty="0">
                <a:latin typeface="+mj-lt"/>
                <a:ea typeface="+mj-ea"/>
                <a:cs typeface="+mj-cs"/>
              </a:rPr>
            </a:br>
            <a:br>
              <a:rPr lang="en-US" altLang="en-US" sz="4400" dirty="0">
                <a:latin typeface="+mj-lt"/>
                <a:ea typeface="+mj-ea"/>
                <a:cs typeface="+mj-cs"/>
              </a:rPr>
            </a:br>
            <a:r>
              <a:rPr lang="en-US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en-US" dirty="0">
                <a:latin typeface="+mj-lt"/>
                <a:ea typeface="+mj-ea"/>
                <a:cs typeface="+mj-cs"/>
              </a:rPr>
              <a:t>Functions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Definition of a function</a:t>
            </a:r>
            <a:endParaRPr lang="en-US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en-US" altLang="en-US" strike="noStrike" noProof="1" dirty="0">
                <a:highlight>
                  <a:srgbClr val="FFFF00"/>
                </a:highlight>
              </a:rPr>
              <a:t>A function takes an element from a set and maps it to a UNIQUE element in another set</a:t>
            </a:r>
            <a:endParaRPr lang="en-US" altLang="en-US" strike="noStrike" noProof="1" dirty="0">
              <a:highlight>
                <a:srgbClr val="FFFF00"/>
              </a:highlight>
            </a:endParaRPr>
          </a:p>
        </p:txBody>
      </p:sp>
      <p:sp>
        <p:nvSpPr>
          <p:cNvPr id="2" name="Oval 4"/>
          <p:cNvSpPr/>
          <p:nvPr/>
        </p:nvSpPr>
        <p:spPr>
          <a:xfrm>
            <a:off x="1143000" y="2986088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6564" name="Oval 5"/>
          <p:cNvSpPr/>
          <p:nvPr/>
        </p:nvSpPr>
        <p:spPr>
          <a:xfrm>
            <a:off x="5334000" y="2986088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6565" name="Text Box 6"/>
          <p:cNvSpPr txBox="1"/>
          <p:nvPr/>
        </p:nvSpPr>
        <p:spPr>
          <a:xfrm>
            <a:off x="2438400" y="26050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66566" name="Text Box 7"/>
          <p:cNvSpPr txBox="1"/>
          <p:nvPr/>
        </p:nvSpPr>
        <p:spPr>
          <a:xfrm>
            <a:off x="6629400" y="26050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Z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30856" name="Freeform 8"/>
          <p:cNvSpPr/>
          <p:nvPr/>
        </p:nvSpPr>
        <p:spPr>
          <a:xfrm>
            <a:off x="3505200" y="2973388"/>
            <a:ext cx="22860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30857" name="Text Box 9"/>
          <p:cNvSpPr txBox="1"/>
          <p:nvPr/>
        </p:nvSpPr>
        <p:spPr>
          <a:xfrm>
            <a:off x="4362450" y="2971800"/>
            <a:ext cx="268288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30858" name="Line 10"/>
          <p:cNvSpPr/>
          <p:nvPr/>
        </p:nvSpPr>
        <p:spPr>
          <a:xfrm>
            <a:off x="2667000" y="5119688"/>
            <a:ext cx="4038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0859" name="Oval 11"/>
          <p:cNvSpPr/>
          <p:nvPr/>
        </p:nvSpPr>
        <p:spPr>
          <a:xfrm>
            <a:off x="2514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0860" name="Oval 12"/>
          <p:cNvSpPr/>
          <p:nvPr/>
        </p:nvSpPr>
        <p:spPr>
          <a:xfrm>
            <a:off x="6705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0861" name="Text Box 13"/>
          <p:cNvSpPr txBox="1"/>
          <p:nvPr/>
        </p:nvSpPr>
        <p:spPr>
          <a:xfrm>
            <a:off x="2286000" y="5195888"/>
            <a:ext cx="501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4.3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0862" name="Text Box 14"/>
          <p:cNvSpPr txBox="1"/>
          <p:nvPr/>
        </p:nvSpPr>
        <p:spPr>
          <a:xfrm>
            <a:off x="6626225" y="51562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4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0863" name="Line 15"/>
          <p:cNvSpPr/>
          <p:nvPr/>
        </p:nvSpPr>
        <p:spPr>
          <a:xfrm>
            <a:off x="1143000" y="3062288"/>
            <a:ext cx="381000" cy="381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0864" name="Text Box 16"/>
          <p:cNvSpPr txBox="1"/>
          <p:nvPr/>
        </p:nvSpPr>
        <p:spPr>
          <a:xfrm>
            <a:off x="352425" y="2717800"/>
            <a:ext cx="971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Domain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0865" name="Text Box 17"/>
          <p:cNvSpPr txBox="1"/>
          <p:nvPr/>
        </p:nvSpPr>
        <p:spPr>
          <a:xfrm>
            <a:off x="7543800" y="2681288"/>
            <a:ext cx="13017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Co-domain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0866" name="Line 18"/>
          <p:cNvSpPr/>
          <p:nvPr/>
        </p:nvSpPr>
        <p:spPr>
          <a:xfrm flipH="1">
            <a:off x="7848600" y="3062288"/>
            <a:ext cx="381000" cy="304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0867" name="Line 19"/>
          <p:cNvSpPr/>
          <p:nvPr/>
        </p:nvSpPr>
        <p:spPr>
          <a:xfrm flipV="1">
            <a:off x="914400" y="5119688"/>
            <a:ext cx="1600200" cy="1066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0868" name="Text Box 20"/>
          <p:cNvSpPr txBox="1"/>
          <p:nvPr/>
        </p:nvSpPr>
        <p:spPr>
          <a:xfrm>
            <a:off x="304800" y="6110288"/>
            <a:ext cx="16827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Pre-image of 4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0869" name="Line 21"/>
          <p:cNvSpPr/>
          <p:nvPr/>
        </p:nvSpPr>
        <p:spPr>
          <a:xfrm flipV="1">
            <a:off x="5105400" y="5195888"/>
            <a:ext cx="1600200" cy="1066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0870" name="Text Box 22"/>
          <p:cNvSpPr txBox="1"/>
          <p:nvPr/>
        </p:nvSpPr>
        <p:spPr>
          <a:xfrm>
            <a:off x="4610100" y="6186488"/>
            <a:ext cx="1455738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Image of 4.3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0871" name="Text Box 23"/>
          <p:cNvSpPr txBox="1"/>
          <p:nvPr/>
        </p:nvSpPr>
        <p:spPr>
          <a:xfrm>
            <a:off x="3549650" y="2286000"/>
            <a:ext cx="201295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 maps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Z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30872" name="Text Box 24"/>
          <p:cNvSpPr txBox="1"/>
          <p:nvPr/>
        </p:nvSpPr>
        <p:spPr>
          <a:xfrm>
            <a:off x="4179888" y="4667250"/>
            <a:ext cx="89535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f(4.3)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7" grpId="0"/>
      <p:bldP spid="1230859" grpId="0" animBg="1"/>
      <p:bldP spid="1230860" grpId="0" animBg="1"/>
      <p:bldP spid="1230861" grpId="0"/>
      <p:bldP spid="1230862" grpId="0"/>
      <p:bldP spid="1230864" grpId="0"/>
      <p:bldP spid="1230865" grpId="0"/>
      <p:bldP spid="1230868" grpId="0"/>
      <p:bldP spid="1230870" grpId="0"/>
      <p:bldP spid="1230871" grpId="0"/>
      <p:bldP spid="12308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More functions</a:t>
            </a:r>
            <a:endParaRPr lang="en-US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5334000" y="2514600"/>
            <a:ext cx="2636838" cy="2576513"/>
            <a:chOff x="2896" y="1632"/>
            <a:chExt cx="1661" cy="1623"/>
          </a:xfrm>
        </p:grpSpPr>
        <p:grpSp>
          <p:nvGrpSpPr>
            <p:cNvPr id="68611" name="Group 4"/>
            <p:cNvGrpSpPr/>
            <p:nvPr/>
          </p:nvGrpSpPr>
          <p:grpSpPr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68612" name="Oval 5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13" name="Oval 6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14" name="Oval 7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15" name="Oval 8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16" name="Oval 9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8617" name="Group 10"/>
            <p:cNvGrpSpPr/>
            <p:nvPr/>
          </p:nvGrpSpPr>
          <p:grpSpPr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68618" name="Oval 11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19" name="Oval 12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20" name="Oval 13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21" name="Oval 14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22" name="Oval 15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23" name="Line 16"/>
            <p:cNvSpPr/>
            <p:nvPr/>
          </p:nvSpPr>
          <p:spPr>
            <a:xfrm>
              <a:off x="3504" y="1824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24" name="Line 17"/>
            <p:cNvSpPr/>
            <p:nvPr/>
          </p:nvSpPr>
          <p:spPr>
            <a:xfrm>
              <a:off x="3552" y="2064"/>
              <a:ext cx="67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25" name="Text Box 18"/>
            <p:cNvSpPr txBox="1"/>
            <p:nvPr/>
          </p:nvSpPr>
          <p:spPr>
            <a:xfrm>
              <a:off x="4332" y="1632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8626" name="Text Box 19"/>
            <p:cNvSpPr txBox="1"/>
            <p:nvPr/>
          </p:nvSpPr>
          <p:spPr>
            <a:xfrm>
              <a:off x="2896" y="1632"/>
              <a:ext cx="500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“a”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“bb“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“cccc”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“dd”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“e”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8627" name="Line 20"/>
            <p:cNvSpPr/>
            <p:nvPr/>
          </p:nvSpPr>
          <p:spPr>
            <a:xfrm flipV="1">
              <a:off x="3552" y="2064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28" name="Line 21"/>
            <p:cNvSpPr/>
            <p:nvPr/>
          </p:nvSpPr>
          <p:spPr>
            <a:xfrm>
              <a:off x="3552" y="2304"/>
              <a:ext cx="672" cy="19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29" name="Line 22"/>
            <p:cNvSpPr/>
            <p:nvPr/>
          </p:nvSpPr>
          <p:spPr>
            <a:xfrm flipV="1">
              <a:off x="3552" y="1824"/>
              <a:ext cx="624" cy="96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30" name="Text Box 23"/>
            <p:cNvSpPr txBox="1"/>
            <p:nvPr/>
          </p:nvSpPr>
          <p:spPr>
            <a:xfrm>
              <a:off x="2976" y="3024"/>
              <a:ext cx="1581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string length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8631" name="Group 24"/>
          <p:cNvGrpSpPr/>
          <p:nvPr/>
        </p:nvGrpSpPr>
        <p:grpSpPr>
          <a:xfrm>
            <a:off x="990600" y="2514600"/>
            <a:ext cx="2635250" cy="2576513"/>
            <a:chOff x="384" y="1680"/>
            <a:chExt cx="1660" cy="1623"/>
          </a:xfrm>
        </p:grpSpPr>
        <p:grpSp>
          <p:nvGrpSpPr>
            <p:cNvPr id="68632" name="Group 25"/>
            <p:cNvGrpSpPr/>
            <p:nvPr/>
          </p:nvGrpSpPr>
          <p:grpSpPr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68633" name="Oval 26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34" name="Oval 27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35" name="Oval 28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36" name="Oval 29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37" name="Oval 30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8638" name="Group 31"/>
            <p:cNvGrpSpPr/>
            <p:nvPr/>
          </p:nvGrpSpPr>
          <p:grpSpPr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68639" name="Oval 32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40" name="Oval 33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41" name="Oval 34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42" name="Oval 35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643" name="Oval 36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44" name="Line 37"/>
            <p:cNvSpPr/>
            <p:nvPr/>
          </p:nvSpPr>
          <p:spPr>
            <a:xfrm>
              <a:off x="1008" y="1872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45" name="Line 38"/>
            <p:cNvSpPr/>
            <p:nvPr/>
          </p:nvSpPr>
          <p:spPr>
            <a:xfrm>
              <a:off x="1056" y="2112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46" name="Text Box 39"/>
            <p:cNvSpPr txBox="1"/>
            <p:nvPr/>
          </p:nvSpPr>
          <p:spPr>
            <a:xfrm>
              <a:off x="1824" y="1680"/>
              <a:ext cx="220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F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8647" name="Text Box 40"/>
            <p:cNvSpPr txBox="1"/>
            <p:nvPr/>
          </p:nvSpPr>
          <p:spPr>
            <a:xfrm>
              <a:off x="384" y="1680"/>
              <a:ext cx="532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Alice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Bob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Chris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Dave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Emma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8648" name="Line 41"/>
            <p:cNvSpPr/>
            <p:nvPr/>
          </p:nvSpPr>
          <p:spPr>
            <a:xfrm>
              <a:off x="1056" y="2592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49" name="Line 42"/>
            <p:cNvSpPr/>
            <p:nvPr/>
          </p:nvSpPr>
          <p:spPr>
            <a:xfrm flipV="1">
              <a:off x="1056" y="1872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50" name="Line 43"/>
            <p:cNvSpPr/>
            <p:nvPr/>
          </p:nvSpPr>
          <p:spPr>
            <a:xfrm flipV="1">
              <a:off x="1056" y="2592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68651" name="Text Box 44"/>
            <p:cNvSpPr txBox="1"/>
            <p:nvPr/>
          </p:nvSpPr>
          <p:spPr>
            <a:xfrm>
              <a:off x="480" y="3072"/>
              <a:ext cx="153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class grade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32941" name="Rectangle 45"/>
          <p:cNvSpPr/>
          <p:nvPr/>
        </p:nvSpPr>
        <p:spPr>
          <a:xfrm>
            <a:off x="914400" y="2514600"/>
            <a:ext cx="914400" cy="2057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2942" name="Text Box 46"/>
          <p:cNvSpPr txBox="1"/>
          <p:nvPr/>
        </p:nvSpPr>
        <p:spPr>
          <a:xfrm>
            <a:off x="914400" y="2057400"/>
            <a:ext cx="971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Domain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32943" name="Rectangle 47"/>
          <p:cNvSpPr/>
          <p:nvPr/>
        </p:nvSpPr>
        <p:spPr>
          <a:xfrm>
            <a:off x="3276600" y="2514600"/>
            <a:ext cx="381000" cy="20574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2944" name="Text Box 48"/>
          <p:cNvSpPr txBox="1"/>
          <p:nvPr/>
        </p:nvSpPr>
        <p:spPr>
          <a:xfrm>
            <a:off x="2819400" y="2057400"/>
            <a:ext cx="13017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Co-domain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32945" name="Line 49"/>
          <p:cNvSpPr/>
          <p:nvPr/>
        </p:nvSpPr>
        <p:spPr>
          <a:xfrm>
            <a:off x="6248400" y="2133600"/>
            <a:ext cx="0" cy="609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2946" name="Line 50"/>
          <p:cNvSpPr/>
          <p:nvPr/>
        </p:nvSpPr>
        <p:spPr>
          <a:xfrm>
            <a:off x="7467600" y="2133600"/>
            <a:ext cx="0" cy="6096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32947" name="Text Box 51"/>
          <p:cNvSpPr txBox="1"/>
          <p:nvPr/>
        </p:nvSpPr>
        <p:spPr>
          <a:xfrm>
            <a:off x="5181600" y="1752600"/>
            <a:ext cx="1428750" cy="64135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 pre-image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of 1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32948" name="Text Box 52"/>
          <p:cNvSpPr txBox="1"/>
          <p:nvPr/>
        </p:nvSpPr>
        <p:spPr>
          <a:xfrm>
            <a:off x="7162800" y="1676400"/>
            <a:ext cx="1263650" cy="64135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The image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of “a”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41" grpId="0" animBg="1"/>
      <p:bldP spid="1232942" grpId="0"/>
      <p:bldP spid="1232943" grpId="0" animBg="1"/>
      <p:bldP spid="1232943" grpId="1" animBg="1"/>
      <p:bldP spid="1232944" grpId="0"/>
      <p:bldP spid="1232944" grpId="1"/>
      <p:bldP spid="1232947" grpId="0"/>
      <p:bldP spid="12329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Even more functions</a:t>
            </a:r>
            <a:endParaRPr lang="en-US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5334000" y="2514600"/>
            <a:ext cx="2590800" cy="2012950"/>
            <a:chOff x="3360" y="1584"/>
            <a:chExt cx="1632" cy="1268"/>
          </a:xfrm>
        </p:grpSpPr>
        <p:grpSp>
          <p:nvGrpSpPr>
            <p:cNvPr id="70659" name="Group 4"/>
            <p:cNvGrpSpPr/>
            <p:nvPr/>
          </p:nvGrpSpPr>
          <p:grpSpPr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70660" name="Oval 5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1" name="Oval 6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2" name="Oval 7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3" name="Oval 8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4" name="Oval 9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665" name="Group 10"/>
            <p:cNvGrpSpPr/>
            <p:nvPr/>
          </p:nvGrpSpPr>
          <p:grpSpPr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70666" name="Oval 11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7" name="Oval 12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8" name="Oval 13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69" name="Oval 14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70" name="Oval 15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671" name="Line 16"/>
            <p:cNvSpPr/>
            <p:nvPr/>
          </p:nvSpPr>
          <p:spPr>
            <a:xfrm>
              <a:off x="3968" y="177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72" name="Line 17"/>
            <p:cNvSpPr/>
            <p:nvPr/>
          </p:nvSpPr>
          <p:spPr>
            <a:xfrm>
              <a:off x="4016" y="2016"/>
              <a:ext cx="67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73" name="Text Box 18"/>
            <p:cNvSpPr txBox="1"/>
            <p:nvPr/>
          </p:nvSpPr>
          <p:spPr>
            <a:xfrm>
              <a:off x="4796" y="158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674" name="Text Box 19"/>
            <p:cNvSpPr txBox="1"/>
            <p:nvPr/>
          </p:nvSpPr>
          <p:spPr>
            <a:xfrm>
              <a:off x="3360" y="1584"/>
              <a:ext cx="500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“a”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“bb“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“cccc”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“dd”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“e”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675" name="Line 20"/>
            <p:cNvSpPr/>
            <p:nvPr/>
          </p:nvSpPr>
          <p:spPr>
            <a:xfrm flipV="1">
              <a:off x="4016" y="201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76" name="Line 21"/>
            <p:cNvSpPr/>
            <p:nvPr/>
          </p:nvSpPr>
          <p:spPr>
            <a:xfrm flipV="1">
              <a:off x="4016" y="1776"/>
              <a:ext cx="640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77" name="Line 22"/>
            <p:cNvSpPr/>
            <p:nvPr/>
          </p:nvSpPr>
          <p:spPr>
            <a:xfrm>
              <a:off x="4032" y="2496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sp>
        <p:nvSpPr>
          <p:cNvPr id="1234967" name="Text Box 23"/>
          <p:cNvSpPr txBox="1"/>
          <p:nvPr/>
        </p:nvSpPr>
        <p:spPr>
          <a:xfrm>
            <a:off x="5384800" y="4724400"/>
            <a:ext cx="2662238" cy="915988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Not a valid function!</a:t>
            </a:r>
            <a:endParaRPr lang="en-US" altLang="en-US" dirty="0"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Also not a valid function!</a:t>
            </a:r>
            <a:endParaRPr lang="en-US" altLang="en-US" dirty="0"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70679" name="Group 24"/>
          <p:cNvGrpSpPr/>
          <p:nvPr/>
        </p:nvGrpSpPr>
        <p:grpSpPr>
          <a:xfrm>
            <a:off x="1257300" y="2514600"/>
            <a:ext cx="2349500" cy="2576513"/>
            <a:chOff x="792" y="1584"/>
            <a:chExt cx="1480" cy="1623"/>
          </a:xfrm>
        </p:grpSpPr>
        <p:grpSp>
          <p:nvGrpSpPr>
            <p:cNvPr id="70680" name="Group 25"/>
            <p:cNvGrpSpPr/>
            <p:nvPr/>
          </p:nvGrpSpPr>
          <p:grpSpPr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70681" name="Oval 26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2" name="Oval 27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3" name="Oval 28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4" name="Oval 29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5" name="Oval 30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686" name="Group 31"/>
            <p:cNvGrpSpPr/>
            <p:nvPr/>
          </p:nvGrpSpPr>
          <p:grpSpPr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70687" name="Oval 32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8" name="Oval 33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89" name="Oval 34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90" name="Oval 35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0691" name="Oval 36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0692" name="Line 37"/>
            <p:cNvSpPr/>
            <p:nvPr/>
          </p:nvSpPr>
          <p:spPr>
            <a:xfrm>
              <a:off x="1248" y="177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93" name="Line 38"/>
            <p:cNvSpPr/>
            <p:nvPr/>
          </p:nvSpPr>
          <p:spPr>
            <a:xfrm>
              <a:off x="1296" y="2016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94" name="Text Box 39"/>
            <p:cNvSpPr txBox="1"/>
            <p:nvPr/>
          </p:nvSpPr>
          <p:spPr>
            <a:xfrm>
              <a:off x="2076" y="158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695" name="Text Box 40"/>
            <p:cNvSpPr txBox="1"/>
            <p:nvPr/>
          </p:nvSpPr>
          <p:spPr>
            <a:xfrm>
              <a:off x="792" y="158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u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696" name="Line 41"/>
            <p:cNvSpPr/>
            <p:nvPr/>
          </p:nvSpPr>
          <p:spPr>
            <a:xfrm flipV="1">
              <a:off x="1296" y="201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97" name="Line 42"/>
            <p:cNvSpPr/>
            <p:nvPr/>
          </p:nvSpPr>
          <p:spPr>
            <a:xfrm flipV="1">
              <a:off x="1296" y="177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98" name="Line 43"/>
            <p:cNvSpPr/>
            <p:nvPr/>
          </p:nvSpPr>
          <p:spPr>
            <a:xfrm flipV="1">
              <a:off x="1296" y="225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0699" name="Text Box 44"/>
            <p:cNvSpPr txBox="1"/>
            <p:nvPr/>
          </p:nvSpPr>
          <p:spPr>
            <a:xfrm>
              <a:off x="896" y="2976"/>
              <a:ext cx="1181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Some function…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34989" name="Rectangle 45"/>
          <p:cNvSpPr/>
          <p:nvPr/>
        </p:nvSpPr>
        <p:spPr>
          <a:xfrm>
            <a:off x="3282950" y="2514600"/>
            <a:ext cx="381000" cy="1219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4990" name="Text Box 46"/>
          <p:cNvSpPr txBox="1"/>
          <p:nvPr/>
        </p:nvSpPr>
        <p:spPr>
          <a:xfrm>
            <a:off x="3048000" y="2057400"/>
            <a:ext cx="8572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Range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34991" name="Oval 47"/>
          <p:cNvSpPr/>
          <p:nvPr/>
        </p:nvSpPr>
        <p:spPr>
          <a:xfrm>
            <a:off x="6096000" y="3733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34992" name="Oval 48"/>
          <p:cNvSpPr/>
          <p:nvPr/>
        </p:nvSpPr>
        <p:spPr>
          <a:xfrm>
            <a:off x="6096000" y="41148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7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89" grpId="0" animBg="1"/>
      <p:bldP spid="1234990" grpId="0"/>
      <p:bldP spid="1234991" grpId="0" animBg="1"/>
      <p:bldP spid="12349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Function arithmetic</a:t>
            </a:r>
            <a:endParaRPr lang="en-US" altLang="en-US" dirty="0"/>
          </a:p>
        </p:txBody>
      </p:sp>
      <p:sp>
        <p:nvSpPr>
          <p:cNvPr id="12369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Let f</a:t>
            </a:r>
            <a:r>
              <a:rPr lang="en-US" altLang="en-US" baseline="-25000" dirty="0"/>
              <a:t>1</a:t>
            </a:r>
            <a:r>
              <a:rPr lang="en-US" altLang="en-US" dirty="0"/>
              <a:t>(x) = 2x</a:t>
            </a:r>
            <a:endParaRPr lang="en-US" altLang="en-US" dirty="0"/>
          </a:p>
          <a:p>
            <a:pPr eaLnBrk="1" hangingPunct="1"/>
            <a:r>
              <a:rPr lang="en-US" altLang="en-US" dirty="0"/>
              <a:t>Let f</a:t>
            </a:r>
            <a:r>
              <a:rPr lang="en-US" altLang="en-US" baseline="-25000" dirty="0"/>
              <a:t>2</a:t>
            </a:r>
            <a:r>
              <a:rPr lang="en-US" altLang="en-US" dirty="0"/>
              <a:t>(x) = x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+f</a:t>
            </a:r>
            <a:r>
              <a:rPr lang="en-US" altLang="en-US" baseline="-25000" dirty="0"/>
              <a:t>2</a:t>
            </a:r>
            <a:r>
              <a:rPr lang="en-US" altLang="en-US" dirty="0"/>
              <a:t> = (f</a:t>
            </a:r>
            <a:r>
              <a:rPr lang="en-US" altLang="en-US" baseline="-25000" dirty="0"/>
              <a:t>1</a:t>
            </a:r>
            <a:r>
              <a:rPr lang="en-US" altLang="en-US" dirty="0"/>
              <a:t>+f</a:t>
            </a:r>
            <a:r>
              <a:rPr lang="en-US" altLang="en-US" baseline="-25000" dirty="0"/>
              <a:t>2</a:t>
            </a:r>
            <a:r>
              <a:rPr lang="en-US" altLang="en-US" dirty="0"/>
              <a:t>)(x) = f</a:t>
            </a:r>
            <a:r>
              <a:rPr lang="en-US" altLang="en-US" baseline="-25000" dirty="0"/>
              <a:t>1</a:t>
            </a:r>
            <a:r>
              <a:rPr lang="en-US" altLang="en-US" dirty="0"/>
              <a:t>(x)+f</a:t>
            </a:r>
            <a:r>
              <a:rPr lang="en-US" altLang="en-US" baseline="-25000" dirty="0"/>
              <a:t>2</a:t>
            </a:r>
            <a:r>
              <a:rPr lang="en-US" altLang="en-US" dirty="0"/>
              <a:t>(x) = 2x+x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*f</a:t>
            </a:r>
            <a:r>
              <a:rPr lang="en-US" altLang="en-US" baseline="-25000" dirty="0"/>
              <a:t>2</a:t>
            </a:r>
            <a:r>
              <a:rPr lang="en-US" altLang="en-US" dirty="0"/>
              <a:t> = (f</a:t>
            </a:r>
            <a:r>
              <a:rPr lang="en-US" altLang="en-US" baseline="-25000" dirty="0"/>
              <a:t>1</a:t>
            </a:r>
            <a:r>
              <a:rPr lang="en-US" altLang="en-US" dirty="0"/>
              <a:t>*f</a:t>
            </a:r>
            <a:r>
              <a:rPr lang="en-US" altLang="en-US" baseline="-25000" dirty="0"/>
              <a:t>2</a:t>
            </a:r>
            <a:r>
              <a:rPr lang="en-US" altLang="en-US" dirty="0"/>
              <a:t>)(x) = f</a:t>
            </a:r>
            <a:r>
              <a:rPr lang="en-US" altLang="en-US" baseline="-25000" dirty="0"/>
              <a:t>1</a:t>
            </a:r>
            <a:r>
              <a:rPr lang="en-US" altLang="en-US" dirty="0"/>
              <a:t>(x)*f</a:t>
            </a:r>
            <a:r>
              <a:rPr lang="en-US" altLang="en-US" baseline="-25000" dirty="0"/>
              <a:t>2</a:t>
            </a:r>
            <a:r>
              <a:rPr lang="en-US" altLang="en-US" dirty="0"/>
              <a:t>(x) = 2x*x</a:t>
            </a:r>
            <a:r>
              <a:rPr lang="en-US" altLang="en-US" baseline="30000" dirty="0"/>
              <a:t>2</a:t>
            </a:r>
            <a:r>
              <a:rPr lang="en-US" altLang="en-US" dirty="0"/>
              <a:t> = 2x</a:t>
            </a:r>
            <a:r>
              <a:rPr lang="en-US" altLang="en-US" baseline="30000" dirty="0"/>
              <a:t>3</a:t>
            </a:r>
            <a:endParaRPr lang="en-US" altLang="en-US" baseline="30000" dirty="0"/>
          </a:p>
          <a:p>
            <a:pPr eaLnBrk="1" hangingPunct="1"/>
            <a:endParaRPr lang="en-US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charRg st="3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charRg st="7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One-to-one functions</a:t>
            </a:r>
            <a:endParaRPr lang="en-US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1168400" y="2667000"/>
            <a:ext cx="2432050" cy="2576513"/>
            <a:chOff x="736" y="2064"/>
            <a:chExt cx="1532" cy="1623"/>
          </a:xfrm>
        </p:grpSpPr>
        <p:sp>
          <p:nvSpPr>
            <p:cNvPr id="74755" name="Oval 4"/>
            <p:cNvSpPr/>
            <p:nvPr/>
          </p:nvSpPr>
          <p:spPr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6" name="Oval 5"/>
            <p:cNvSpPr/>
            <p:nvPr/>
          </p:nvSpPr>
          <p:spPr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7" name="Oval 6"/>
            <p:cNvSpPr/>
            <p:nvPr/>
          </p:nvSpPr>
          <p:spPr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58" name="Oval 7"/>
            <p:cNvSpPr/>
            <p:nvPr/>
          </p:nvSpPr>
          <p:spPr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4759" name="Group 8"/>
            <p:cNvGrpSpPr/>
            <p:nvPr/>
          </p:nvGrpSpPr>
          <p:grpSpPr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74760" name="Oval 9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1" name="Oval 10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2" name="Oval 11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3" name="Oval 12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64" name="Oval 13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765" name="Line 14"/>
            <p:cNvSpPr/>
            <p:nvPr/>
          </p:nvSpPr>
          <p:spPr>
            <a:xfrm>
              <a:off x="1244" y="225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66" name="Line 15"/>
            <p:cNvSpPr/>
            <p:nvPr/>
          </p:nvSpPr>
          <p:spPr>
            <a:xfrm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67" name="Text Box 16"/>
            <p:cNvSpPr txBox="1"/>
            <p:nvPr/>
          </p:nvSpPr>
          <p:spPr>
            <a:xfrm>
              <a:off x="2072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8" name="Text Box 17"/>
            <p:cNvSpPr txBox="1"/>
            <p:nvPr/>
          </p:nvSpPr>
          <p:spPr>
            <a:xfrm>
              <a:off x="960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69" name="Line 18"/>
            <p:cNvSpPr/>
            <p:nvPr/>
          </p:nvSpPr>
          <p:spPr>
            <a:xfrm flipV="1"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70" name="Line 19"/>
            <p:cNvSpPr/>
            <p:nvPr/>
          </p:nvSpPr>
          <p:spPr>
            <a:xfrm>
              <a:off x="1292" y="273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71" name="Text Box 20"/>
            <p:cNvSpPr txBox="1"/>
            <p:nvPr/>
          </p:nvSpPr>
          <p:spPr>
            <a:xfrm>
              <a:off x="736" y="3456"/>
              <a:ext cx="149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one-to-one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5619750" y="2667000"/>
            <a:ext cx="2216150" cy="2851150"/>
            <a:chOff x="3540" y="2064"/>
            <a:chExt cx="1396" cy="1796"/>
          </a:xfrm>
        </p:grpSpPr>
        <p:sp>
          <p:nvSpPr>
            <p:cNvPr id="74773" name="Oval 22"/>
            <p:cNvSpPr/>
            <p:nvPr/>
          </p:nvSpPr>
          <p:spPr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74" name="Oval 23"/>
            <p:cNvSpPr/>
            <p:nvPr/>
          </p:nvSpPr>
          <p:spPr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75" name="Oval 24"/>
            <p:cNvSpPr/>
            <p:nvPr/>
          </p:nvSpPr>
          <p:spPr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76" name="Oval 25"/>
            <p:cNvSpPr/>
            <p:nvPr/>
          </p:nvSpPr>
          <p:spPr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4777" name="Group 26"/>
            <p:cNvGrpSpPr/>
            <p:nvPr/>
          </p:nvGrpSpPr>
          <p:grpSpPr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74778" name="Oval 27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79" name="Oval 28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80" name="Oval 29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81" name="Oval 30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4782" name="Oval 31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783" name="Line 32"/>
            <p:cNvSpPr/>
            <p:nvPr/>
          </p:nvSpPr>
          <p:spPr>
            <a:xfrm>
              <a:off x="3912" y="225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84" name="Line 33"/>
            <p:cNvSpPr/>
            <p:nvPr/>
          </p:nvSpPr>
          <p:spPr>
            <a:xfrm>
              <a:off x="3960" y="2496"/>
              <a:ext cx="696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85" name="Text Box 34"/>
            <p:cNvSpPr txBox="1"/>
            <p:nvPr/>
          </p:nvSpPr>
          <p:spPr>
            <a:xfrm>
              <a:off x="4740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6" name="Text Box 35"/>
            <p:cNvSpPr txBox="1"/>
            <p:nvPr/>
          </p:nvSpPr>
          <p:spPr>
            <a:xfrm>
              <a:off x="3648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4787" name="Line 36"/>
            <p:cNvSpPr/>
            <p:nvPr/>
          </p:nvSpPr>
          <p:spPr>
            <a:xfrm flipV="1">
              <a:off x="3960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88" name="Line 37"/>
            <p:cNvSpPr/>
            <p:nvPr/>
          </p:nvSpPr>
          <p:spPr>
            <a:xfrm>
              <a:off x="3960" y="273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4789" name="Text Box 38"/>
            <p:cNvSpPr txBox="1"/>
            <p:nvPr/>
          </p:nvSpPr>
          <p:spPr>
            <a:xfrm>
              <a:off x="3540" y="3456"/>
              <a:ext cx="1221" cy="40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function that is 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not one-to-one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74790" name="Rectangle 3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A function is one-to-one if each element in the co-domain has a unique pre-image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239080" name="Oval 40"/>
          <p:cNvSpPr/>
          <p:nvPr/>
        </p:nvSpPr>
        <p:spPr>
          <a:xfrm>
            <a:off x="7239000" y="31242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Specifying a set</a:t>
            </a:r>
            <a:endParaRPr lang="en-US" altLang="en-US" dirty="0"/>
          </a:p>
        </p:txBody>
      </p:sp>
      <p:sp>
        <p:nvSpPr>
          <p:cNvPr id="11417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A set “contains” the various “members” or “elements” that make up the set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If an element </a:t>
            </a:r>
            <a:r>
              <a:rPr lang="en-US" altLang="en-US" i="1" dirty="0"/>
              <a:t>a</a:t>
            </a:r>
            <a:r>
              <a:rPr lang="en-US" altLang="en-US" dirty="0"/>
              <a:t> is a member of (or an element of) a set S, we use then notation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S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4 </a:t>
            </a:r>
            <a:r>
              <a:rPr lang="en-US" altLang="en-US" dirty="0">
                <a:sym typeface="Symbol" panose="05050102010706020507" pitchFamily="18" charset="2"/>
              </a:rPr>
              <a:t> {1, 2, 3, 4}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dirty="0"/>
              <a:t>If not, we use the notation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S</a:t>
            </a:r>
            <a:endParaRPr lang="en-US" altLang="en-US" dirty="0"/>
          </a:p>
          <a:p>
            <a:pPr lvl="2" eaLnBrk="1" hangingPunct="1"/>
            <a:r>
              <a:rPr lang="en-US" altLang="en-US" dirty="0">
                <a:sym typeface="Symbol" panose="05050102010706020507" pitchFamily="18" charset="2"/>
              </a:rPr>
              <a:t>7  {1, 2, 3, 4}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charRg st="7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charRg st="177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3">
                                            <p:txEl>
                                              <p:charRg st="211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More on one-to-one</a:t>
            </a:r>
            <a:endParaRPr lang="en-US" altLang="en-US" dirty="0"/>
          </a:p>
        </p:txBody>
      </p:sp>
      <p:sp>
        <p:nvSpPr>
          <p:cNvPr id="12410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Injective is synonymous with one-to-one</a:t>
            </a:r>
            <a:endParaRPr lang="en-US" altLang="en-US" dirty="0">
              <a:highlight>
                <a:srgbClr val="FFFF00"/>
              </a:highlight>
            </a:endParaRPr>
          </a:p>
          <a:p>
            <a:pPr lvl="1" eaLnBrk="1" hangingPunct="1"/>
            <a:r>
              <a:rPr lang="en-US" altLang="en-US" dirty="0"/>
              <a:t>“A function is injective”</a:t>
            </a:r>
            <a:endParaRPr lang="en-US" altLang="en-US" dirty="0"/>
          </a:p>
          <a:p>
            <a:pPr eaLnBrk="1" hangingPunct="1"/>
            <a:r>
              <a:rPr lang="en-US" altLang="en-US" dirty="0"/>
              <a:t>A function is an injection if it is one-to-one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Note that there can </a:t>
            </a:r>
            <a:br>
              <a:rPr lang="en-US" altLang="en-US" dirty="0"/>
            </a:br>
            <a:r>
              <a:rPr lang="en-US" altLang="en-US" dirty="0"/>
              <a:t>be un-used elements </a:t>
            </a:r>
            <a:br>
              <a:rPr lang="en-US" altLang="en-US" dirty="0"/>
            </a:br>
            <a:r>
              <a:rPr lang="en-US" altLang="en-US" dirty="0"/>
              <a:t>in the co-domain</a:t>
            </a:r>
            <a:endParaRPr lang="en-US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5334000" y="3124200"/>
            <a:ext cx="2432050" cy="2576513"/>
            <a:chOff x="3360" y="2256"/>
            <a:chExt cx="1532" cy="1623"/>
          </a:xfrm>
        </p:grpSpPr>
        <p:sp>
          <p:nvSpPr>
            <p:cNvPr id="76804" name="Oval 5"/>
            <p:cNvSpPr/>
            <p:nvPr/>
          </p:nvSpPr>
          <p:spPr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5" name="Oval 6"/>
            <p:cNvSpPr/>
            <p:nvPr/>
          </p:nvSpPr>
          <p:spPr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6" name="Oval 7"/>
            <p:cNvSpPr/>
            <p:nvPr/>
          </p:nvSpPr>
          <p:spPr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07" name="Oval 8"/>
            <p:cNvSpPr/>
            <p:nvPr/>
          </p:nvSpPr>
          <p:spPr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6808" name="Group 9"/>
            <p:cNvGrpSpPr/>
            <p:nvPr/>
          </p:nvGrpSpPr>
          <p:grpSpPr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76809" name="Oval 10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810" name="Oval 11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811" name="Oval 12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812" name="Oval 13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6813" name="Oval 14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14" name="Line 15"/>
            <p:cNvSpPr/>
            <p:nvPr/>
          </p:nvSpPr>
          <p:spPr>
            <a:xfrm>
              <a:off x="3868" y="2448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6815" name="Line 16"/>
            <p:cNvSpPr/>
            <p:nvPr/>
          </p:nvSpPr>
          <p:spPr>
            <a:xfrm>
              <a:off x="3916" y="2688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6816" name="Text Box 17"/>
            <p:cNvSpPr txBox="1"/>
            <p:nvPr/>
          </p:nvSpPr>
          <p:spPr>
            <a:xfrm>
              <a:off x="4696" y="2256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17" name="Text Box 18"/>
            <p:cNvSpPr txBox="1"/>
            <p:nvPr/>
          </p:nvSpPr>
          <p:spPr>
            <a:xfrm>
              <a:off x="3600" y="2256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6818" name="Line 19"/>
            <p:cNvSpPr/>
            <p:nvPr/>
          </p:nvSpPr>
          <p:spPr>
            <a:xfrm flipV="1">
              <a:off x="3916" y="2688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6819" name="Line 20"/>
            <p:cNvSpPr/>
            <p:nvPr/>
          </p:nvSpPr>
          <p:spPr>
            <a:xfrm>
              <a:off x="3916" y="2928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6820" name="Text Box 21"/>
            <p:cNvSpPr txBox="1"/>
            <p:nvPr/>
          </p:nvSpPr>
          <p:spPr>
            <a:xfrm>
              <a:off x="3360" y="3648"/>
              <a:ext cx="1493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one-to-one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41110" name="Oval 22"/>
          <p:cNvSpPr/>
          <p:nvPr/>
        </p:nvSpPr>
        <p:spPr>
          <a:xfrm>
            <a:off x="7086600" y="39624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charRg st="11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1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Onto functions</a:t>
            </a:r>
            <a:endParaRPr lang="en-US" alt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5791200" y="2482850"/>
            <a:ext cx="2044700" cy="2851150"/>
            <a:chOff x="3648" y="2064"/>
            <a:chExt cx="1288" cy="1796"/>
          </a:xfrm>
        </p:grpSpPr>
        <p:sp>
          <p:nvSpPr>
            <p:cNvPr id="78851" name="Oval 4"/>
            <p:cNvSpPr/>
            <p:nvPr/>
          </p:nvSpPr>
          <p:spPr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2" name="Oval 5"/>
            <p:cNvSpPr/>
            <p:nvPr/>
          </p:nvSpPr>
          <p:spPr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3" name="Oval 6"/>
            <p:cNvSpPr/>
            <p:nvPr/>
          </p:nvSpPr>
          <p:spPr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54" name="Oval 7"/>
            <p:cNvSpPr/>
            <p:nvPr/>
          </p:nvSpPr>
          <p:spPr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8855" name="Group 8"/>
            <p:cNvGrpSpPr/>
            <p:nvPr/>
          </p:nvGrpSpPr>
          <p:grpSpPr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78856" name="Oval 9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57" name="Oval 10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58" name="Oval 11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59" name="Oval 12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60" name="Oval 13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8861" name="Line 14"/>
            <p:cNvSpPr/>
            <p:nvPr/>
          </p:nvSpPr>
          <p:spPr>
            <a:xfrm>
              <a:off x="3912" y="225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62" name="Line 15"/>
            <p:cNvSpPr/>
            <p:nvPr/>
          </p:nvSpPr>
          <p:spPr>
            <a:xfrm>
              <a:off x="3960" y="2496"/>
              <a:ext cx="696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63" name="Text Box 16"/>
            <p:cNvSpPr txBox="1"/>
            <p:nvPr/>
          </p:nvSpPr>
          <p:spPr>
            <a:xfrm>
              <a:off x="4740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64" name="Text Box 17"/>
            <p:cNvSpPr txBox="1"/>
            <p:nvPr/>
          </p:nvSpPr>
          <p:spPr>
            <a:xfrm>
              <a:off x="3648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65" name="Line 18"/>
            <p:cNvSpPr/>
            <p:nvPr/>
          </p:nvSpPr>
          <p:spPr>
            <a:xfrm flipV="1">
              <a:off x="3960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66" name="Line 19"/>
            <p:cNvSpPr/>
            <p:nvPr/>
          </p:nvSpPr>
          <p:spPr>
            <a:xfrm>
              <a:off x="3960" y="273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67" name="Text Box 20"/>
            <p:cNvSpPr txBox="1"/>
            <p:nvPr/>
          </p:nvSpPr>
          <p:spPr>
            <a:xfrm>
              <a:off x="3696" y="3456"/>
              <a:ext cx="1104" cy="404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 function that is not onto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78868" name="Rectangle 2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A function is onto if each element in the co-domain is an image of some pre-image</a:t>
            </a:r>
            <a:endParaRPr lang="en-US" altLang="en-US" dirty="0">
              <a:highlight>
                <a:srgbClr val="FFFF00"/>
              </a:highlight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1524000" y="2482850"/>
            <a:ext cx="2076450" cy="2576513"/>
            <a:chOff x="960" y="2064"/>
            <a:chExt cx="1308" cy="1623"/>
          </a:xfrm>
        </p:grpSpPr>
        <p:sp>
          <p:nvSpPr>
            <p:cNvPr id="78870" name="Oval 23"/>
            <p:cNvSpPr/>
            <p:nvPr/>
          </p:nvSpPr>
          <p:spPr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1" name="Oval 24"/>
            <p:cNvSpPr/>
            <p:nvPr/>
          </p:nvSpPr>
          <p:spPr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2" name="Oval 25"/>
            <p:cNvSpPr/>
            <p:nvPr/>
          </p:nvSpPr>
          <p:spPr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3" name="Oval 26"/>
            <p:cNvSpPr/>
            <p:nvPr/>
          </p:nvSpPr>
          <p:spPr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4" name="Line 27"/>
            <p:cNvSpPr/>
            <p:nvPr/>
          </p:nvSpPr>
          <p:spPr>
            <a:xfrm>
              <a:off x="1244" y="225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75" name="Line 28"/>
            <p:cNvSpPr/>
            <p:nvPr/>
          </p:nvSpPr>
          <p:spPr>
            <a:xfrm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76" name="Text Box 29"/>
            <p:cNvSpPr txBox="1"/>
            <p:nvPr/>
          </p:nvSpPr>
          <p:spPr>
            <a:xfrm>
              <a:off x="2072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7" name="Text Box 30"/>
            <p:cNvSpPr txBox="1"/>
            <p:nvPr/>
          </p:nvSpPr>
          <p:spPr>
            <a:xfrm>
              <a:off x="960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u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8878" name="Line 31"/>
            <p:cNvSpPr/>
            <p:nvPr/>
          </p:nvSpPr>
          <p:spPr>
            <a:xfrm flipV="1"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79" name="Line 32"/>
            <p:cNvSpPr/>
            <p:nvPr/>
          </p:nvSpPr>
          <p:spPr>
            <a:xfrm flipV="1">
              <a:off x="1292" y="2496"/>
              <a:ext cx="676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78880" name="Text Box 33"/>
            <p:cNvSpPr txBox="1"/>
            <p:nvPr/>
          </p:nvSpPr>
          <p:spPr>
            <a:xfrm>
              <a:off x="1008" y="3456"/>
              <a:ext cx="115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An onto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78881" name="Group 34"/>
            <p:cNvGrpSpPr/>
            <p:nvPr/>
          </p:nvGrpSpPr>
          <p:grpSpPr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78882" name="Oval 35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83" name="Oval 36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84" name="Oval 37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85" name="Oval 38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886" name="Oval 39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8887" name="Line 40"/>
            <p:cNvSpPr/>
            <p:nvPr/>
          </p:nvSpPr>
          <p:spPr>
            <a:xfrm flipV="1">
              <a:off x="1296" y="273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sp>
        <p:nvSpPr>
          <p:cNvPr id="1243177" name="Oval 41"/>
          <p:cNvSpPr/>
          <p:nvPr/>
        </p:nvSpPr>
        <p:spPr>
          <a:xfrm>
            <a:off x="7162800" y="3321050"/>
            <a:ext cx="457200" cy="838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7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562600" y="3581400"/>
            <a:ext cx="2076450" cy="2576513"/>
            <a:chOff x="960" y="2064"/>
            <a:chExt cx="1308" cy="1623"/>
          </a:xfrm>
        </p:grpSpPr>
        <p:sp>
          <p:nvSpPr>
            <p:cNvPr id="80898" name="Oval 3"/>
            <p:cNvSpPr/>
            <p:nvPr/>
          </p:nvSpPr>
          <p:spPr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899" name="Oval 4"/>
            <p:cNvSpPr/>
            <p:nvPr/>
          </p:nvSpPr>
          <p:spPr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0" name="Oval 5"/>
            <p:cNvSpPr/>
            <p:nvPr/>
          </p:nvSpPr>
          <p:spPr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1" name="Oval 6"/>
            <p:cNvSpPr/>
            <p:nvPr/>
          </p:nvSpPr>
          <p:spPr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2" name="Line 7"/>
            <p:cNvSpPr/>
            <p:nvPr/>
          </p:nvSpPr>
          <p:spPr>
            <a:xfrm>
              <a:off x="1244" y="2256"/>
              <a:ext cx="72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0903" name="Line 8"/>
            <p:cNvSpPr/>
            <p:nvPr/>
          </p:nvSpPr>
          <p:spPr>
            <a:xfrm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0904" name="Text Box 9"/>
            <p:cNvSpPr txBox="1"/>
            <p:nvPr/>
          </p:nvSpPr>
          <p:spPr>
            <a:xfrm>
              <a:off x="2072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5" name="Text Box 10"/>
            <p:cNvSpPr txBox="1"/>
            <p:nvPr/>
          </p:nvSpPr>
          <p:spPr>
            <a:xfrm>
              <a:off x="960" y="2064"/>
              <a:ext cx="196" cy="12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u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906" name="Line 11"/>
            <p:cNvSpPr/>
            <p:nvPr/>
          </p:nvSpPr>
          <p:spPr>
            <a:xfrm flipV="1">
              <a:off x="1292" y="249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0907" name="Line 12"/>
            <p:cNvSpPr/>
            <p:nvPr/>
          </p:nvSpPr>
          <p:spPr>
            <a:xfrm flipV="1">
              <a:off x="1292" y="2496"/>
              <a:ext cx="676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0908" name="Text Box 13"/>
            <p:cNvSpPr txBox="1"/>
            <p:nvPr/>
          </p:nvSpPr>
          <p:spPr>
            <a:xfrm>
              <a:off x="1008" y="3456"/>
              <a:ext cx="1157" cy="23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An onto function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80909" name="Group 14"/>
            <p:cNvGrpSpPr/>
            <p:nvPr/>
          </p:nvGrpSpPr>
          <p:grpSpPr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80910" name="Oval 15"/>
              <p:cNvSpPr/>
              <p:nvPr/>
            </p:nvSpPr>
            <p:spPr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911" name="Oval 16"/>
              <p:cNvSpPr/>
              <p:nvPr/>
            </p:nvSpPr>
            <p:spPr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912" name="Oval 17"/>
              <p:cNvSpPr/>
              <p:nvPr/>
            </p:nvSpPr>
            <p:spPr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913" name="Oval 18"/>
              <p:cNvSpPr/>
              <p:nvPr/>
            </p:nvSpPr>
            <p:spPr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914" name="Oval 19"/>
              <p:cNvSpPr/>
              <p:nvPr/>
            </p:nvSpPr>
            <p:spPr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915" name="Line 20"/>
            <p:cNvSpPr/>
            <p:nvPr/>
          </p:nvSpPr>
          <p:spPr>
            <a:xfrm flipV="1">
              <a:off x="1296" y="2736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sp>
        <p:nvSpPr>
          <p:cNvPr id="80916" name="Rectangle 2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More on onto</a:t>
            </a:r>
            <a:endParaRPr lang="en-US" altLang="en-US" dirty="0"/>
          </a:p>
        </p:txBody>
      </p:sp>
      <p:sp>
        <p:nvSpPr>
          <p:cNvPr id="1245206" name="Rectangle 2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Surjective is synonymous with onto</a:t>
            </a:r>
            <a:endParaRPr lang="en-US" altLang="en-US" dirty="0">
              <a:highlight>
                <a:srgbClr val="FFFF00"/>
              </a:highlight>
            </a:endParaRPr>
          </a:p>
          <a:p>
            <a:pPr lvl="1" eaLnBrk="1" hangingPunct="1"/>
            <a:r>
              <a:rPr lang="en-US" altLang="en-US" dirty="0"/>
              <a:t>“A function is surjective”</a:t>
            </a:r>
            <a:endParaRPr lang="en-US" altLang="en-US" dirty="0"/>
          </a:p>
          <a:p>
            <a:pPr eaLnBrk="1" hangingPunct="1"/>
            <a:r>
              <a:rPr lang="en-US" altLang="en-US" dirty="0"/>
              <a:t>A function is an surjection if it is onto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Note that there can </a:t>
            </a:r>
            <a:br>
              <a:rPr lang="en-US" altLang="en-US" dirty="0"/>
            </a:br>
            <a:r>
              <a:rPr lang="en-US" altLang="en-US" dirty="0"/>
              <a:t>be multiple used </a:t>
            </a:r>
            <a:br>
              <a:rPr lang="en-US" altLang="en-US" dirty="0"/>
            </a:br>
            <a:r>
              <a:rPr lang="en-US" altLang="en-US" dirty="0"/>
              <a:t>elements in the </a:t>
            </a:r>
            <a:br>
              <a:rPr lang="en-US" altLang="en-US" dirty="0"/>
            </a:br>
            <a:r>
              <a:rPr lang="en-US" altLang="en-US" dirty="0"/>
              <a:t>co-domain</a:t>
            </a:r>
            <a:endParaRPr lang="en-US" altLang="en-US" dirty="0"/>
          </a:p>
        </p:txBody>
      </p:sp>
      <p:sp>
        <p:nvSpPr>
          <p:cNvPr id="1245207" name="Oval 23"/>
          <p:cNvSpPr/>
          <p:nvPr/>
        </p:nvSpPr>
        <p:spPr>
          <a:xfrm>
            <a:off x="7010400" y="4038600"/>
            <a:ext cx="457200" cy="4572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>
                                            <p:txEl>
                                              <p:charRg st="10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20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Onto vs. one-to-one</a:t>
            </a:r>
            <a:endParaRPr lang="en-US" altLang="en-US" dirty="0"/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xfrm>
            <a:off x="384175" y="1285875"/>
            <a:ext cx="8375650" cy="10953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Are the following functions onto, one-to-one, both, or neither?</a:t>
            </a:r>
            <a:endParaRPr lang="en-US" alt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228600" y="2362200"/>
            <a:ext cx="2044700" cy="1628775"/>
            <a:chOff x="864" y="1776"/>
            <a:chExt cx="1288" cy="1026"/>
          </a:xfrm>
        </p:grpSpPr>
        <p:grpSp>
          <p:nvGrpSpPr>
            <p:cNvPr id="82948" name="Group 5"/>
            <p:cNvGrpSpPr/>
            <p:nvPr/>
          </p:nvGrpSpPr>
          <p:grpSpPr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82949" name="Oval 6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50" name="Oval 7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51" name="Oval 8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52" name="Oval 9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953" name="Text Box 10"/>
            <p:cNvSpPr txBox="1"/>
            <p:nvPr/>
          </p:nvSpPr>
          <p:spPr>
            <a:xfrm>
              <a:off x="1956" y="1776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4" name="Text Box 11"/>
            <p:cNvSpPr txBox="1"/>
            <p:nvPr/>
          </p:nvSpPr>
          <p:spPr>
            <a:xfrm>
              <a:off x="864" y="1776"/>
              <a:ext cx="196" cy="7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5" name="Line 12"/>
            <p:cNvSpPr/>
            <p:nvPr/>
          </p:nvSpPr>
          <p:spPr>
            <a:xfrm>
              <a:off x="1152" y="2208"/>
              <a:ext cx="696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56" name="Line 13"/>
            <p:cNvSpPr/>
            <p:nvPr/>
          </p:nvSpPr>
          <p:spPr>
            <a:xfrm>
              <a:off x="1152" y="1968"/>
              <a:ext cx="696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57" name="Line 14"/>
            <p:cNvSpPr/>
            <p:nvPr/>
          </p:nvSpPr>
          <p:spPr>
            <a:xfrm flipV="1">
              <a:off x="1152" y="1968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2958" name="Group 15"/>
            <p:cNvGrpSpPr/>
            <p:nvPr/>
          </p:nvGrpSpPr>
          <p:grpSpPr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82959" name="Oval 16"/>
              <p:cNvSpPr/>
              <p:nvPr/>
            </p:nvSpPr>
            <p:spPr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60" name="Oval 17"/>
              <p:cNvSpPr/>
              <p:nvPr/>
            </p:nvSpPr>
            <p:spPr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61" name="Oval 18"/>
              <p:cNvSpPr/>
              <p:nvPr/>
            </p:nvSpPr>
            <p:spPr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19"/>
          <p:cNvGrpSpPr/>
          <p:nvPr/>
        </p:nvGrpSpPr>
        <p:grpSpPr>
          <a:xfrm>
            <a:off x="228600" y="4648200"/>
            <a:ext cx="2044700" cy="1628775"/>
            <a:chOff x="1680" y="1872"/>
            <a:chExt cx="1288" cy="1026"/>
          </a:xfrm>
        </p:grpSpPr>
        <p:sp>
          <p:nvSpPr>
            <p:cNvPr id="82963" name="Oval 20"/>
            <p:cNvSpPr/>
            <p:nvPr/>
          </p:nvSpPr>
          <p:spPr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64" name="Oval 21"/>
            <p:cNvSpPr/>
            <p:nvPr/>
          </p:nvSpPr>
          <p:spPr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65" name="Oval 22"/>
            <p:cNvSpPr/>
            <p:nvPr/>
          </p:nvSpPr>
          <p:spPr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66" name="Text Box 23"/>
            <p:cNvSpPr txBox="1"/>
            <p:nvPr/>
          </p:nvSpPr>
          <p:spPr>
            <a:xfrm>
              <a:off x="2772" y="1872"/>
              <a:ext cx="196" cy="7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67" name="Text Box 24"/>
            <p:cNvSpPr txBox="1"/>
            <p:nvPr/>
          </p:nvSpPr>
          <p:spPr>
            <a:xfrm>
              <a:off x="1680" y="1872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68" name="Line 25"/>
            <p:cNvSpPr/>
            <p:nvPr/>
          </p:nvSpPr>
          <p:spPr>
            <a:xfrm flipV="1">
              <a:off x="1968" y="2064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69" name="Line 26"/>
            <p:cNvSpPr/>
            <p:nvPr/>
          </p:nvSpPr>
          <p:spPr>
            <a:xfrm>
              <a:off x="1968" y="2064"/>
              <a:ext cx="720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70" name="Line 27"/>
            <p:cNvSpPr/>
            <p:nvPr/>
          </p:nvSpPr>
          <p:spPr>
            <a:xfrm flipV="1">
              <a:off x="1968" y="2544"/>
              <a:ext cx="67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71" name="Line 28"/>
            <p:cNvSpPr/>
            <p:nvPr/>
          </p:nvSpPr>
          <p:spPr>
            <a:xfrm flipV="1">
              <a:off x="1968" y="2304"/>
              <a:ext cx="720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2972" name="Group 29"/>
            <p:cNvGrpSpPr/>
            <p:nvPr/>
          </p:nvGrpSpPr>
          <p:grpSpPr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82973" name="Oval 30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74" name="Oval 31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75" name="Oval 32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76" name="Oval 33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34"/>
          <p:cNvGrpSpPr/>
          <p:nvPr/>
        </p:nvGrpSpPr>
        <p:grpSpPr>
          <a:xfrm>
            <a:off x="3581400" y="2438400"/>
            <a:ext cx="1987550" cy="1628775"/>
            <a:chOff x="3216" y="1920"/>
            <a:chExt cx="1252" cy="1026"/>
          </a:xfrm>
        </p:grpSpPr>
        <p:sp>
          <p:nvSpPr>
            <p:cNvPr id="82978" name="Text Box 35"/>
            <p:cNvSpPr txBox="1"/>
            <p:nvPr/>
          </p:nvSpPr>
          <p:spPr>
            <a:xfrm>
              <a:off x="4272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79" name="Text Box 36"/>
            <p:cNvSpPr txBox="1"/>
            <p:nvPr/>
          </p:nvSpPr>
          <p:spPr>
            <a:xfrm>
              <a:off x="3216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80" name="Line 37"/>
            <p:cNvSpPr/>
            <p:nvPr/>
          </p:nvSpPr>
          <p:spPr>
            <a:xfrm flipV="1">
              <a:off x="3552" y="2592"/>
              <a:ext cx="62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81" name="Line 38"/>
            <p:cNvSpPr/>
            <p:nvPr/>
          </p:nvSpPr>
          <p:spPr>
            <a:xfrm>
              <a:off x="3504" y="2112"/>
              <a:ext cx="672" cy="67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82" name="Line 39"/>
            <p:cNvSpPr/>
            <p:nvPr/>
          </p:nvSpPr>
          <p:spPr>
            <a:xfrm flipV="1">
              <a:off x="3552" y="2352"/>
              <a:ext cx="624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83" name="Line 40"/>
            <p:cNvSpPr/>
            <p:nvPr/>
          </p:nvSpPr>
          <p:spPr>
            <a:xfrm flipV="1">
              <a:off x="3552" y="2112"/>
              <a:ext cx="624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2984" name="Group 41"/>
            <p:cNvGrpSpPr/>
            <p:nvPr/>
          </p:nvGrpSpPr>
          <p:grpSpPr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82985" name="Oval 42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86" name="Oval 43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87" name="Oval 44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88" name="Oval 45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989" name="Group 46"/>
            <p:cNvGrpSpPr/>
            <p:nvPr/>
          </p:nvGrpSpPr>
          <p:grpSpPr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82990" name="Oval 47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91" name="Oval 48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92" name="Oval 49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993" name="Oval 50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Group 51"/>
          <p:cNvGrpSpPr/>
          <p:nvPr/>
        </p:nvGrpSpPr>
        <p:grpSpPr>
          <a:xfrm>
            <a:off x="3657600" y="4648200"/>
            <a:ext cx="1987550" cy="1628775"/>
            <a:chOff x="3840" y="1920"/>
            <a:chExt cx="1252" cy="1026"/>
          </a:xfrm>
        </p:grpSpPr>
        <p:sp>
          <p:nvSpPr>
            <p:cNvPr id="82995" name="Text Box 52"/>
            <p:cNvSpPr txBox="1"/>
            <p:nvPr/>
          </p:nvSpPr>
          <p:spPr>
            <a:xfrm>
              <a:off x="4896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96" name="Text Box 53"/>
            <p:cNvSpPr txBox="1"/>
            <p:nvPr/>
          </p:nvSpPr>
          <p:spPr>
            <a:xfrm>
              <a:off x="3840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97" name="Line 54"/>
            <p:cNvSpPr/>
            <p:nvPr/>
          </p:nvSpPr>
          <p:spPr>
            <a:xfrm flipV="1">
              <a:off x="4176" y="2352"/>
              <a:ext cx="624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98" name="Line 55"/>
            <p:cNvSpPr/>
            <p:nvPr/>
          </p:nvSpPr>
          <p:spPr>
            <a:xfrm>
              <a:off x="4128" y="2112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2999" name="Line 56"/>
            <p:cNvSpPr/>
            <p:nvPr/>
          </p:nvSpPr>
          <p:spPr>
            <a:xfrm flipV="1">
              <a:off x="4176" y="2592"/>
              <a:ext cx="624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3000" name="Line 57"/>
            <p:cNvSpPr/>
            <p:nvPr/>
          </p:nvSpPr>
          <p:spPr>
            <a:xfrm flipV="1">
              <a:off x="4176" y="2112"/>
              <a:ext cx="624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3001" name="Group 58"/>
            <p:cNvGrpSpPr/>
            <p:nvPr/>
          </p:nvGrpSpPr>
          <p:grpSpPr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83002" name="Oval 59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3" name="Oval 60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4" name="Oval 61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5" name="Oval 62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3006" name="Group 63"/>
            <p:cNvGrpSpPr/>
            <p:nvPr/>
          </p:nvGrpSpPr>
          <p:grpSpPr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83007" name="Oval 64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8" name="Oval 65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09" name="Oval 66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10" name="Oval 67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68"/>
          <p:cNvGrpSpPr/>
          <p:nvPr/>
        </p:nvGrpSpPr>
        <p:grpSpPr>
          <a:xfrm>
            <a:off x="6629400" y="2590800"/>
            <a:ext cx="2044700" cy="1628775"/>
            <a:chOff x="2256" y="3024"/>
            <a:chExt cx="1288" cy="1026"/>
          </a:xfrm>
        </p:grpSpPr>
        <p:grpSp>
          <p:nvGrpSpPr>
            <p:cNvPr id="83012" name="Group 69"/>
            <p:cNvGrpSpPr/>
            <p:nvPr/>
          </p:nvGrpSpPr>
          <p:grpSpPr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83013" name="Oval 70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14" name="Oval 71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15" name="Oval 72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16" name="Oval 73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3017" name="Text Box 74"/>
            <p:cNvSpPr txBox="1"/>
            <p:nvPr/>
          </p:nvSpPr>
          <p:spPr>
            <a:xfrm>
              <a:off x="3348" y="3024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3018" name="Text Box 75"/>
            <p:cNvSpPr txBox="1"/>
            <p:nvPr/>
          </p:nvSpPr>
          <p:spPr>
            <a:xfrm>
              <a:off x="2256" y="3024"/>
              <a:ext cx="196" cy="7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3019" name="Line 76"/>
            <p:cNvSpPr/>
            <p:nvPr/>
          </p:nvSpPr>
          <p:spPr>
            <a:xfrm flipV="1">
              <a:off x="2544" y="3216"/>
              <a:ext cx="720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3020" name="Line 77"/>
            <p:cNvSpPr/>
            <p:nvPr/>
          </p:nvSpPr>
          <p:spPr>
            <a:xfrm>
              <a:off x="2544" y="3216"/>
              <a:ext cx="720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3021" name="Line 78"/>
            <p:cNvSpPr/>
            <p:nvPr/>
          </p:nvSpPr>
          <p:spPr>
            <a:xfrm flipV="1">
              <a:off x="2544" y="3696"/>
              <a:ext cx="67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3022" name="Group 79"/>
            <p:cNvGrpSpPr/>
            <p:nvPr/>
          </p:nvGrpSpPr>
          <p:grpSpPr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83023" name="Oval 80"/>
              <p:cNvSpPr/>
              <p:nvPr/>
            </p:nvSpPr>
            <p:spPr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24" name="Oval 81"/>
              <p:cNvSpPr/>
              <p:nvPr/>
            </p:nvSpPr>
            <p:spPr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25" name="Oval 82"/>
              <p:cNvSpPr/>
              <p:nvPr/>
            </p:nvSpPr>
            <p:spPr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3026" name="Line 83"/>
            <p:cNvSpPr/>
            <p:nvPr/>
          </p:nvSpPr>
          <p:spPr>
            <a:xfrm>
              <a:off x="2544" y="3216"/>
              <a:ext cx="672" cy="72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</p:grpSp>
      <p:sp>
        <p:nvSpPr>
          <p:cNvPr id="1247316" name="Text Box 84"/>
          <p:cNvSpPr txBox="1"/>
          <p:nvPr/>
        </p:nvSpPr>
        <p:spPr>
          <a:xfrm>
            <a:off x="381000" y="4038600"/>
            <a:ext cx="1735138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1-to-1, not onto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317" name="Text Box 85"/>
          <p:cNvSpPr txBox="1"/>
          <p:nvPr/>
        </p:nvSpPr>
        <p:spPr>
          <a:xfrm>
            <a:off x="381000" y="6248400"/>
            <a:ext cx="1785938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Onto, not 1-to-1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318" name="Text Box 86"/>
          <p:cNvSpPr txBox="1"/>
          <p:nvPr/>
        </p:nvSpPr>
        <p:spPr>
          <a:xfrm>
            <a:off x="3429000" y="4114800"/>
            <a:ext cx="2268538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Both 1-to-1 and onto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319" name="Text Box 87"/>
          <p:cNvSpPr txBox="1"/>
          <p:nvPr/>
        </p:nvSpPr>
        <p:spPr>
          <a:xfrm>
            <a:off x="6699250" y="4114800"/>
            <a:ext cx="2128838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Not a valid function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47320" name="Text Box 88"/>
          <p:cNvSpPr txBox="1"/>
          <p:nvPr/>
        </p:nvSpPr>
        <p:spPr>
          <a:xfrm>
            <a:off x="3454400" y="6248400"/>
            <a:ext cx="2484438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Neither 1-to-1 nor onto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316" grpId="0"/>
      <p:bldP spid="1247317" grpId="0"/>
      <p:bldP spid="1247318" grpId="0"/>
      <p:bldP spid="1247319" grpId="0"/>
      <p:bldP spid="12473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Bijections</a:t>
            </a:r>
            <a:endParaRPr lang="en-US" altLang="en-US" dirty="0"/>
          </a:p>
        </p:txBody>
      </p:sp>
      <p:sp>
        <p:nvSpPr>
          <p:cNvPr id="12492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en-US" altLang="en-US" strike="noStrike" noProof="1" dirty="0">
                <a:highlight>
                  <a:srgbClr val="FFFF00"/>
                </a:highlight>
              </a:rPr>
              <a:t>Consider a function that is</a:t>
            </a:r>
            <a:br>
              <a:rPr lang="en-US" altLang="en-US" dirty="0">
                <a:highlight>
                  <a:srgbClr val="FFFF00"/>
                </a:highlight>
              </a:rPr>
            </a:br>
            <a:r>
              <a:rPr lang="en-US" altLang="en-US" strike="noStrike" noProof="1" dirty="0">
                <a:highlight>
                  <a:srgbClr val="FFFF00"/>
                </a:highlight>
              </a:rPr>
              <a:t>both one-to-one and onto:</a:t>
            </a:r>
            <a:endParaRPr lang="en-US" altLang="en-US" strike="noStrike" noProof="1" dirty="0">
              <a:highlight>
                <a:srgbClr val="FFFF00"/>
              </a:highlight>
            </a:endParaRPr>
          </a:p>
          <a:p>
            <a:pPr eaLnBrk="1" fontAlgn="base" hangingPunct="1"/>
            <a:endParaRPr lang="en-US" altLang="en-US" strike="noStrike" noProof="1" dirty="0"/>
          </a:p>
          <a:p>
            <a:pPr eaLnBrk="1" fontAlgn="base" hangingPunct="1"/>
            <a:r>
              <a:rPr lang="en-US" altLang="en-US" strike="noStrike" noProof="1" dirty="0"/>
              <a:t>Such a function is a one-to-one correspondence, or a bijection</a:t>
            </a:r>
            <a:endParaRPr lang="en-US" altLang="en-US" strike="noStrike" noProof="1" dirty="0"/>
          </a:p>
        </p:txBody>
      </p:sp>
      <p:grpSp>
        <p:nvGrpSpPr>
          <p:cNvPr id="2" name="Group 4"/>
          <p:cNvGrpSpPr/>
          <p:nvPr/>
        </p:nvGrpSpPr>
        <p:grpSpPr>
          <a:xfrm>
            <a:off x="6629400" y="1524000"/>
            <a:ext cx="1987550" cy="1628775"/>
            <a:chOff x="3216" y="1920"/>
            <a:chExt cx="1252" cy="1026"/>
          </a:xfrm>
        </p:grpSpPr>
        <p:sp>
          <p:nvSpPr>
            <p:cNvPr id="84996" name="Text Box 5"/>
            <p:cNvSpPr txBox="1"/>
            <p:nvPr/>
          </p:nvSpPr>
          <p:spPr>
            <a:xfrm>
              <a:off x="4272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4997" name="Text Box 6"/>
            <p:cNvSpPr txBox="1"/>
            <p:nvPr/>
          </p:nvSpPr>
          <p:spPr>
            <a:xfrm>
              <a:off x="3216" y="1920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4998" name="Line 7"/>
            <p:cNvSpPr/>
            <p:nvPr/>
          </p:nvSpPr>
          <p:spPr>
            <a:xfrm flipV="1">
              <a:off x="3552" y="2592"/>
              <a:ext cx="62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4999" name="Line 8"/>
            <p:cNvSpPr/>
            <p:nvPr/>
          </p:nvSpPr>
          <p:spPr>
            <a:xfrm>
              <a:off x="3504" y="2112"/>
              <a:ext cx="672" cy="67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5000" name="Line 9"/>
            <p:cNvSpPr/>
            <p:nvPr/>
          </p:nvSpPr>
          <p:spPr>
            <a:xfrm flipV="1">
              <a:off x="3552" y="2352"/>
              <a:ext cx="624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85001" name="Line 10"/>
            <p:cNvSpPr/>
            <p:nvPr/>
          </p:nvSpPr>
          <p:spPr>
            <a:xfrm flipV="1">
              <a:off x="3552" y="2112"/>
              <a:ext cx="624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85002" name="Group 11"/>
            <p:cNvGrpSpPr/>
            <p:nvPr/>
          </p:nvGrpSpPr>
          <p:grpSpPr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85003" name="Oval 12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04" name="Oval 13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05" name="Oval 14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06" name="Oval 15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5007" name="Group 16"/>
            <p:cNvGrpSpPr/>
            <p:nvPr/>
          </p:nvGrpSpPr>
          <p:grpSpPr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85008" name="Oval 17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09" name="Oval 18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10" name="Oval 19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5011" name="Oval 20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Identity functions</a:t>
            </a:r>
            <a:endParaRPr lang="en-US" altLang="en-US" dirty="0"/>
          </a:p>
        </p:txBody>
      </p:sp>
      <p:sp>
        <p:nvSpPr>
          <p:cNvPr id="125133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A function such that the image and the pre-image are ALWAYS equal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f(x) = 1*x</a:t>
            </a:r>
            <a:endParaRPr lang="en-US" altLang="en-US" dirty="0"/>
          </a:p>
          <a:p>
            <a:pPr eaLnBrk="1" hangingPunct="1"/>
            <a:r>
              <a:rPr lang="en-US" altLang="en-US" dirty="0"/>
              <a:t>f(x) = x + 0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domain and the co-domain must be the same set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charRg st="7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charRg st="92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Inverse functions</a:t>
            </a:r>
            <a:endParaRPr lang="en-US" altLang="en-US" dirty="0"/>
          </a:p>
        </p:txBody>
      </p:sp>
      <p:sp>
        <p:nvSpPr>
          <p:cNvPr id="89090" name="Oval 3"/>
          <p:cNvSpPr/>
          <p:nvPr/>
        </p:nvSpPr>
        <p:spPr>
          <a:xfrm>
            <a:off x="1143000" y="2590800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9091" name="Oval 4"/>
          <p:cNvSpPr/>
          <p:nvPr/>
        </p:nvSpPr>
        <p:spPr>
          <a:xfrm>
            <a:off x="5334000" y="2590800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9092" name="Text Box 5"/>
          <p:cNvSpPr txBox="1"/>
          <p:nvPr/>
        </p:nvSpPr>
        <p:spPr>
          <a:xfrm>
            <a:off x="2438400" y="22098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89093" name="Text Box 6"/>
          <p:cNvSpPr txBox="1"/>
          <p:nvPr/>
        </p:nvSpPr>
        <p:spPr>
          <a:xfrm>
            <a:off x="6629400" y="22098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53383" name="Freeform 7"/>
          <p:cNvSpPr/>
          <p:nvPr/>
        </p:nvSpPr>
        <p:spPr>
          <a:xfrm>
            <a:off x="3657600" y="2578100"/>
            <a:ext cx="21336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53384" name="Text Box 8"/>
          <p:cNvSpPr txBox="1"/>
          <p:nvPr/>
        </p:nvSpPr>
        <p:spPr>
          <a:xfrm>
            <a:off x="4371975" y="2170113"/>
            <a:ext cx="247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53385" name="Oval 9"/>
          <p:cNvSpPr/>
          <p:nvPr/>
        </p:nvSpPr>
        <p:spPr>
          <a:xfrm>
            <a:off x="2438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3386" name="Oval 10"/>
          <p:cNvSpPr/>
          <p:nvPr/>
        </p:nvSpPr>
        <p:spPr>
          <a:xfrm>
            <a:off x="6629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3387" name="Text Box 11"/>
          <p:cNvSpPr txBox="1"/>
          <p:nvPr/>
        </p:nvSpPr>
        <p:spPr>
          <a:xfrm>
            <a:off x="2209800" y="4343400"/>
            <a:ext cx="5016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4.3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3388" name="Text Box 12"/>
          <p:cNvSpPr txBox="1"/>
          <p:nvPr/>
        </p:nvSpPr>
        <p:spPr>
          <a:xfrm>
            <a:off x="6454775" y="4303713"/>
            <a:ext cx="501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8.6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9100" name="Text Box 13"/>
          <p:cNvSpPr txBox="1"/>
          <p:nvPr/>
        </p:nvSpPr>
        <p:spPr>
          <a:xfrm>
            <a:off x="3692525" y="1676400"/>
            <a:ext cx="148590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Let f(x) = 2*x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53390" name="Freeform 14"/>
          <p:cNvSpPr/>
          <p:nvPr/>
        </p:nvSpPr>
        <p:spPr>
          <a:xfrm>
            <a:off x="2590800" y="3886200"/>
            <a:ext cx="40386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53391" name="Freeform 15"/>
          <p:cNvSpPr/>
          <p:nvPr/>
        </p:nvSpPr>
        <p:spPr>
          <a:xfrm rot="10632437">
            <a:off x="3657600" y="2971800"/>
            <a:ext cx="20574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53392" name="Text Box 16"/>
          <p:cNvSpPr txBox="1"/>
          <p:nvPr/>
        </p:nvSpPr>
        <p:spPr>
          <a:xfrm>
            <a:off x="4503738" y="3352800"/>
            <a:ext cx="382587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endParaRPr lang="en-US" altLang="en-US" baseline="30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53393" name="Text Box 17"/>
          <p:cNvSpPr txBox="1"/>
          <p:nvPr/>
        </p:nvSpPr>
        <p:spPr>
          <a:xfrm>
            <a:off x="4267200" y="3962400"/>
            <a:ext cx="717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f(4.3)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53394" name="Freeform 18"/>
          <p:cNvSpPr/>
          <p:nvPr/>
        </p:nvSpPr>
        <p:spPr>
          <a:xfrm rot="10660331">
            <a:off x="2590800" y="4267200"/>
            <a:ext cx="40386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53395" name="Text Box 19"/>
          <p:cNvSpPr txBox="1"/>
          <p:nvPr/>
        </p:nvSpPr>
        <p:spPr>
          <a:xfrm>
            <a:off x="4275138" y="4648200"/>
            <a:ext cx="852487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altLang="en-US" baseline="30000" dirty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(8.6)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53396" name="Text Box 20"/>
          <p:cNvSpPr txBox="1"/>
          <p:nvPr/>
        </p:nvSpPr>
        <p:spPr>
          <a:xfrm>
            <a:off x="3729038" y="5791200"/>
            <a:ext cx="1800225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Then f</a:t>
            </a:r>
            <a:r>
              <a:rPr lang="en-US" altLang="en-US" baseline="30000" dirty="0">
                <a:latin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</a:rPr>
              <a:t>(x) = x/2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4" grpId="0"/>
      <p:bldP spid="1253385" grpId="0" animBg="1"/>
      <p:bldP spid="1253386" grpId="0" animBg="1"/>
      <p:bldP spid="1253387" grpId="0"/>
      <p:bldP spid="1253388" grpId="0"/>
      <p:bldP spid="1253392" grpId="0"/>
      <p:bldP spid="1253393" grpId="0"/>
      <p:bldP spid="1253395" grpId="0"/>
      <p:bldP spid="12533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More on inverse functions</a:t>
            </a:r>
            <a:endParaRPr lang="en-US" altLang="en-US" dirty="0"/>
          </a:p>
        </p:txBody>
      </p:sp>
      <p:sp>
        <p:nvSpPr>
          <p:cNvPr id="125542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942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 we define the inverse of the following functions?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inverse function can ONLY be done defined on a bijection</a:t>
            </a:r>
            <a:endParaRPr lang="en-US" altLang="en-US" sz="2400" dirty="0"/>
          </a:p>
        </p:txBody>
      </p:sp>
      <p:grpSp>
        <p:nvGrpSpPr>
          <p:cNvPr id="2" name="Group 4"/>
          <p:cNvGrpSpPr/>
          <p:nvPr/>
        </p:nvGrpSpPr>
        <p:grpSpPr>
          <a:xfrm>
            <a:off x="990600" y="1676400"/>
            <a:ext cx="2044700" cy="1628775"/>
            <a:chOff x="864" y="1776"/>
            <a:chExt cx="1288" cy="1026"/>
          </a:xfrm>
        </p:grpSpPr>
        <p:grpSp>
          <p:nvGrpSpPr>
            <p:cNvPr id="91140" name="Group 5"/>
            <p:cNvGrpSpPr/>
            <p:nvPr/>
          </p:nvGrpSpPr>
          <p:grpSpPr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91141" name="Oval 6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42" name="Oval 7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43" name="Oval 8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44" name="Oval 9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45" name="Text Box 10"/>
            <p:cNvSpPr txBox="1"/>
            <p:nvPr/>
          </p:nvSpPr>
          <p:spPr>
            <a:xfrm>
              <a:off x="1956" y="1776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4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6" name="Text Box 11"/>
            <p:cNvSpPr txBox="1"/>
            <p:nvPr/>
          </p:nvSpPr>
          <p:spPr>
            <a:xfrm>
              <a:off x="864" y="1776"/>
              <a:ext cx="196" cy="7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47" name="Line 12"/>
            <p:cNvSpPr/>
            <p:nvPr/>
          </p:nvSpPr>
          <p:spPr>
            <a:xfrm>
              <a:off x="1152" y="2208"/>
              <a:ext cx="696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91148" name="Line 13"/>
            <p:cNvSpPr/>
            <p:nvPr/>
          </p:nvSpPr>
          <p:spPr>
            <a:xfrm>
              <a:off x="1152" y="1968"/>
              <a:ext cx="696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91149" name="Line 14"/>
            <p:cNvSpPr/>
            <p:nvPr/>
          </p:nvSpPr>
          <p:spPr>
            <a:xfrm flipV="1">
              <a:off x="1152" y="1968"/>
              <a:ext cx="672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91150" name="Group 15"/>
            <p:cNvGrpSpPr/>
            <p:nvPr/>
          </p:nvGrpSpPr>
          <p:grpSpPr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91151" name="Oval 16"/>
              <p:cNvSpPr/>
              <p:nvPr/>
            </p:nvSpPr>
            <p:spPr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52" name="Oval 17"/>
              <p:cNvSpPr/>
              <p:nvPr/>
            </p:nvSpPr>
            <p:spPr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53" name="Oval 18"/>
              <p:cNvSpPr/>
              <p:nvPr/>
            </p:nvSpPr>
            <p:spPr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19"/>
          <p:cNvGrpSpPr/>
          <p:nvPr/>
        </p:nvGrpSpPr>
        <p:grpSpPr>
          <a:xfrm>
            <a:off x="5638800" y="1676400"/>
            <a:ext cx="2044700" cy="1628775"/>
            <a:chOff x="1680" y="1872"/>
            <a:chExt cx="1288" cy="1026"/>
          </a:xfrm>
        </p:grpSpPr>
        <p:sp>
          <p:nvSpPr>
            <p:cNvPr id="91155" name="Oval 20"/>
            <p:cNvSpPr/>
            <p:nvPr/>
          </p:nvSpPr>
          <p:spPr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56" name="Oval 21"/>
            <p:cNvSpPr/>
            <p:nvPr/>
          </p:nvSpPr>
          <p:spPr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57" name="Oval 22"/>
            <p:cNvSpPr/>
            <p:nvPr/>
          </p:nvSpPr>
          <p:spPr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58" name="Text Box 23"/>
            <p:cNvSpPr txBox="1"/>
            <p:nvPr/>
          </p:nvSpPr>
          <p:spPr>
            <a:xfrm>
              <a:off x="2772" y="1872"/>
              <a:ext cx="196" cy="7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1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2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3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59" name="Text Box 24"/>
            <p:cNvSpPr txBox="1"/>
            <p:nvPr/>
          </p:nvSpPr>
          <p:spPr>
            <a:xfrm>
              <a:off x="1680" y="1872"/>
              <a:ext cx="196" cy="10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algn="ctr">
                <a:lnSpc>
                  <a:spcPct val="140000"/>
                </a:lnSpc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1160" name="Line 25"/>
            <p:cNvSpPr/>
            <p:nvPr/>
          </p:nvSpPr>
          <p:spPr>
            <a:xfrm flipV="1">
              <a:off x="1968" y="2064"/>
              <a:ext cx="672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91161" name="Line 26"/>
            <p:cNvSpPr/>
            <p:nvPr/>
          </p:nvSpPr>
          <p:spPr>
            <a:xfrm>
              <a:off x="1968" y="2064"/>
              <a:ext cx="720" cy="24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91162" name="Line 27"/>
            <p:cNvSpPr/>
            <p:nvPr/>
          </p:nvSpPr>
          <p:spPr>
            <a:xfrm flipV="1">
              <a:off x="1968" y="2544"/>
              <a:ext cx="67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91163" name="Line 28"/>
            <p:cNvSpPr/>
            <p:nvPr/>
          </p:nvSpPr>
          <p:spPr>
            <a:xfrm flipV="1">
              <a:off x="1968" y="2304"/>
              <a:ext cx="720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grpSp>
          <p:nvGrpSpPr>
            <p:cNvPr id="91164" name="Group 29"/>
            <p:cNvGrpSpPr/>
            <p:nvPr/>
          </p:nvGrpSpPr>
          <p:grpSpPr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91165" name="Oval 30"/>
              <p:cNvSpPr/>
              <p:nvPr/>
            </p:nvSpPr>
            <p:spPr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66" name="Oval 31"/>
              <p:cNvSpPr/>
              <p:nvPr/>
            </p:nvSpPr>
            <p:spPr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67" name="Oval 32"/>
              <p:cNvSpPr/>
              <p:nvPr/>
            </p:nvSpPr>
            <p:spPr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1168" name="Oval 33"/>
              <p:cNvSpPr/>
              <p:nvPr/>
            </p:nvSpPr>
            <p:spPr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55458" name="Text Box 34"/>
          <p:cNvSpPr txBox="1"/>
          <p:nvPr/>
        </p:nvSpPr>
        <p:spPr>
          <a:xfrm>
            <a:off x="1066800" y="3429000"/>
            <a:ext cx="1616075" cy="64135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What is f</a:t>
            </a:r>
            <a:r>
              <a:rPr lang="en-US" altLang="en-US" baseline="30000" dirty="0">
                <a:latin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</a:rPr>
              <a:t>(2)?</a:t>
            </a:r>
            <a:endParaRPr lang="en-US" altLang="en-US" dirty="0"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Not onto!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55459" name="Text Box 35"/>
          <p:cNvSpPr txBox="1"/>
          <p:nvPr/>
        </p:nvSpPr>
        <p:spPr>
          <a:xfrm>
            <a:off x="5867400" y="3429000"/>
            <a:ext cx="1616075" cy="64135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What is f</a:t>
            </a:r>
            <a:r>
              <a:rPr lang="en-US" altLang="en-US" baseline="30000" dirty="0">
                <a:latin typeface="Arial" panose="020B0604020202020204" pitchFamily="34" charset="0"/>
              </a:rPr>
              <a:t>-1</a:t>
            </a:r>
            <a:r>
              <a:rPr lang="en-US" altLang="en-US" dirty="0">
                <a:latin typeface="Arial" panose="020B0604020202020204" pitchFamily="34" charset="0"/>
              </a:rPr>
              <a:t>(2)?</a:t>
            </a:r>
            <a:endParaRPr lang="en-US" altLang="en-US" dirty="0">
              <a:latin typeface="Arial" panose="020B0604020202020204" pitchFamily="34" charset="0"/>
            </a:endParaRPr>
          </a:p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Not 1-to-1!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charRg st="6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58" grpId="0"/>
      <p:bldP spid="12554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Few Examples</a:t>
            </a:r>
            <a:endParaRPr lang="en-US" altLang="en-US" dirty="0"/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f: </a:t>
            </a:r>
            <a:r>
              <a:rPr lang="en-US" altLang="en-US" b="1" dirty="0"/>
              <a:t>Z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b="1" dirty="0"/>
              <a:t>Z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x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2x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x+1</a:t>
            </a:r>
            <a:endParaRPr lang="en-US" altLang="en-US" dirty="0"/>
          </a:p>
          <a:p>
            <a:pPr eaLnBrk="1" hangingPunct="1"/>
            <a:r>
              <a:rPr lang="en-US" altLang="en-US" dirty="0"/>
              <a:t>f: </a:t>
            </a:r>
            <a:r>
              <a:rPr lang="en-US" altLang="en-US" b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b="1" dirty="0"/>
              <a:t>R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2x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x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x</a:t>
            </a:r>
            <a:r>
              <a:rPr lang="en-US" altLang="en-US" baseline="30000" dirty="0"/>
              <a:t>3</a:t>
            </a:r>
            <a:endParaRPr lang="en-US" altLang="en-US" dirty="0"/>
          </a:p>
          <a:p>
            <a:pPr eaLnBrk="1" hangingPunct="1"/>
            <a:r>
              <a:rPr lang="en-US" altLang="en-US" dirty="0"/>
              <a:t>f: </a:t>
            </a:r>
            <a:r>
              <a:rPr lang="en-US" altLang="en-US" b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b="1" dirty="0"/>
              <a:t>R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</a:t>
            </a:r>
            <a:r>
              <a:rPr lang="en-US" altLang="en-US" dirty="0"/>
              <a:t> {0}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f(x) = x</a:t>
            </a:r>
            <a:r>
              <a:rPr lang="en-US" altLang="en-US" baseline="30000" dirty="0"/>
              <a:t>2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Definition of a function</a:t>
            </a:r>
            <a:endParaRPr lang="en-US" altLang="en-US" dirty="0"/>
          </a:p>
        </p:txBody>
      </p:sp>
      <p:sp>
        <p:nvSpPr>
          <p:cNvPr id="942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A function takes an element from a set and maps it to a UNIQUE element in another set</a:t>
            </a:r>
            <a:endParaRPr lang="en-US" altLang="en-US" dirty="0"/>
          </a:p>
        </p:txBody>
      </p:sp>
      <p:sp>
        <p:nvSpPr>
          <p:cNvPr id="94211" name="Oval 4"/>
          <p:cNvSpPr/>
          <p:nvPr/>
        </p:nvSpPr>
        <p:spPr>
          <a:xfrm>
            <a:off x="1143000" y="2986088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4212" name="Oval 5"/>
          <p:cNvSpPr/>
          <p:nvPr/>
        </p:nvSpPr>
        <p:spPr>
          <a:xfrm>
            <a:off x="5334000" y="2986088"/>
            <a:ext cx="2970213" cy="29718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4213" name="Text Box 6"/>
          <p:cNvSpPr txBox="1"/>
          <p:nvPr/>
        </p:nvSpPr>
        <p:spPr>
          <a:xfrm>
            <a:off x="2438400" y="26050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4214" name="Text Box 7"/>
          <p:cNvSpPr txBox="1"/>
          <p:nvPr/>
        </p:nvSpPr>
        <p:spPr>
          <a:xfrm>
            <a:off x="6629400" y="2605088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Z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78984" name="Freeform 8"/>
          <p:cNvSpPr/>
          <p:nvPr/>
        </p:nvSpPr>
        <p:spPr>
          <a:xfrm>
            <a:off x="3505200" y="2973388"/>
            <a:ext cx="22860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78985" name="Text Box 9"/>
          <p:cNvSpPr txBox="1"/>
          <p:nvPr/>
        </p:nvSpPr>
        <p:spPr>
          <a:xfrm>
            <a:off x="4362450" y="2971800"/>
            <a:ext cx="268288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78986" name="Line 10"/>
          <p:cNvSpPr/>
          <p:nvPr/>
        </p:nvSpPr>
        <p:spPr>
          <a:xfrm>
            <a:off x="2667000" y="5119688"/>
            <a:ext cx="4038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78987" name="Oval 11"/>
          <p:cNvSpPr/>
          <p:nvPr/>
        </p:nvSpPr>
        <p:spPr>
          <a:xfrm>
            <a:off x="2514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78988" name="Oval 12"/>
          <p:cNvSpPr/>
          <p:nvPr/>
        </p:nvSpPr>
        <p:spPr>
          <a:xfrm>
            <a:off x="6705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78989" name="Text Box 13"/>
          <p:cNvSpPr txBox="1"/>
          <p:nvPr/>
        </p:nvSpPr>
        <p:spPr>
          <a:xfrm>
            <a:off x="2286000" y="5195888"/>
            <a:ext cx="501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4.3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78990" name="Text Box 14"/>
          <p:cNvSpPr txBox="1"/>
          <p:nvPr/>
        </p:nvSpPr>
        <p:spPr>
          <a:xfrm>
            <a:off x="6626225" y="51562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latin typeface="Arial" panose="020B0604020202020204" pitchFamily="34" charset="0"/>
              </a:rPr>
              <a:t>4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78991" name="Line 15"/>
          <p:cNvSpPr/>
          <p:nvPr/>
        </p:nvSpPr>
        <p:spPr>
          <a:xfrm>
            <a:off x="1143000" y="3062288"/>
            <a:ext cx="381000" cy="381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78992" name="Text Box 16"/>
          <p:cNvSpPr txBox="1"/>
          <p:nvPr/>
        </p:nvSpPr>
        <p:spPr>
          <a:xfrm>
            <a:off x="352425" y="2717800"/>
            <a:ext cx="971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Domain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78993" name="Text Box 17"/>
          <p:cNvSpPr txBox="1"/>
          <p:nvPr/>
        </p:nvSpPr>
        <p:spPr>
          <a:xfrm>
            <a:off x="7543800" y="2681288"/>
            <a:ext cx="13017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Co-domain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78994" name="Line 18"/>
          <p:cNvSpPr/>
          <p:nvPr/>
        </p:nvSpPr>
        <p:spPr>
          <a:xfrm flipH="1">
            <a:off x="7848600" y="3062288"/>
            <a:ext cx="381000" cy="304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78995" name="Line 19"/>
          <p:cNvSpPr/>
          <p:nvPr/>
        </p:nvSpPr>
        <p:spPr>
          <a:xfrm flipV="1">
            <a:off x="914400" y="5119688"/>
            <a:ext cx="1600200" cy="1066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78996" name="Text Box 20"/>
          <p:cNvSpPr txBox="1"/>
          <p:nvPr/>
        </p:nvSpPr>
        <p:spPr>
          <a:xfrm>
            <a:off x="304800" y="6110288"/>
            <a:ext cx="16827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Pre-image of 4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78997" name="Line 21"/>
          <p:cNvSpPr/>
          <p:nvPr/>
        </p:nvSpPr>
        <p:spPr>
          <a:xfrm flipV="1">
            <a:off x="5105400" y="5195888"/>
            <a:ext cx="1600200" cy="10668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78998" name="Text Box 22"/>
          <p:cNvSpPr txBox="1"/>
          <p:nvPr/>
        </p:nvSpPr>
        <p:spPr>
          <a:xfrm>
            <a:off x="4610100" y="6186488"/>
            <a:ext cx="1455738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Image of 4.3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78999" name="Text Box 23"/>
          <p:cNvSpPr txBox="1"/>
          <p:nvPr/>
        </p:nvSpPr>
        <p:spPr>
          <a:xfrm>
            <a:off x="3549650" y="2286000"/>
            <a:ext cx="201295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f maps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Z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79000" name="Text Box 24"/>
          <p:cNvSpPr txBox="1"/>
          <p:nvPr/>
        </p:nvSpPr>
        <p:spPr>
          <a:xfrm>
            <a:off x="4179888" y="4667250"/>
            <a:ext cx="895350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f(4.3)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5" grpId="0"/>
      <p:bldP spid="1278987" grpId="0" animBg="1"/>
      <p:bldP spid="1278988" grpId="0" animBg="1"/>
      <p:bldP spid="1278989" grpId="0"/>
      <p:bldP spid="1278990" grpId="0"/>
      <p:bldP spid="1278992" grpId="0"/>
      <p:bldP spid="1278993" grpId="0"/>
      <p:bldP spid="1278996" grpId="0"/>
      <p:bldP spid="1278998" grpId="0"/>
      <p:bldP spid="1278999" grpId="0"/>
      <p:bldP spid="12790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Often used sets</a:t>
            </a:r>
            <a:endParaRPr lang="en-US" altLang="en-US" dirty="0"/>
          </a:p>
        </p:txBody>
      </p:sp>
      <p:sp>
        <p:nvSpPr>
          <p:cNvPr id="11438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N</a:t>
            </a:r>
            <a:r>
              <a:rPr lang="en-US" altLang="en-US" sz="2400" dirty="0"/>
              <a:t> = {0, 1, 2, 3, …} is the set of natural numbers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Z</a:t>
            </a:r>
            <a:r>
              <a:rPr lang="en-US" altLang="en-US" sz="2400" dirty="0"/>
              <a:t> =  {…, -2, -1, 0, 1, 2, …} is the set of integers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Z</a:t>
            </a:r>
            <a:r>
              <a:rPr lang="en-US" altLang="en-US" sz="2400" b="1" baseline="30000" dirty="0"/>
              <a:t>+</a:t>
            </a:r>
            <a:r>
              <a:rPr lang="en-US" altLang="en-US" sz="2400" dirty="0"/>
              <a:t> =  {1, 2, 3, …} is the set of positive integers (a.k.a whole numbers)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Note that people disagree on the exact definitions of whole numbers and natural numbers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>
                <a:highlight>
                  <a:srgbClr val="FFFF00"/>
                </a:highlight>
              </a:rPr>
              <a:t>Q</a:t>
            </a:r>
            <a:r>
              <a:rPr lang="en-US" altLang="en-US" sz="2400" dirty="0">
                <a:highlight>
                  <a:srgbClr val="FFFF00"/>
                </a:highlight>
              </a:rPr>
              <a:t> = {</a:t>
            </a:r>
            <a:r>
              <a:rPr lang="en-US" altLang="en-US" sz="2400" i="1" dirty="0">
                <a:highlight>
                  <a:srgbClr val="FFFF00"/>
                </a:highlight>
              </a:rPr>
              <a:t>p</a:t>
            </a:r>
            <a:r>
              <a:rPr lang="en-US" altLang="en-US" sz="2400" dirty="0">
                <a:highlight>
                  <a:srgbClr val="FFFF00"/>
                </a:highlight>
              </a:rPr>
              <a:t>/</a:t>
            </a:r>
            <a:r>
              <a:rPr lang="en-US" altLang="en-US" sz="2400" i="1" dirty="0">
                <a:highlight>
                  <a:srgbClr val="FFFF00"/>
                </a:highlight>
              </a:rPr>
              <a:t>q</a:t>
            </a:r>
            <a:r>
              <a:rPr lang="en-US" altLang="en-US" sz="2400" dirty="0">
                <a:highlight>
                  <a:srgbClr val="FFFF00"/>
                </a:highlight>
              </a:rPr>
              <a:t> | </a:t>
            </a:r>
            <a:r>
              <a:rPr lang="en-US" altLang="en-US" sz="2400" i="1" dirty="0">
                <a:highlight>
                  <a:srgbClr val="FFFF00"/>
                </a:highlight>
              </a:rPr>
              <a:t>p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dirty="0">
                <a:highlight>
                  <a:srgbClr val="FFFF00"/>
                </a:highligh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</a:rPr>
              <a:t>Z</a:t>
            </a:r>
            <a:r>
              <a:rPr lang="en-US" altLang="en-US" sz="2400" dirty="0">
                <a:highlight>
                  <a:srgbClr val="FFFF00"/>
                </a:highlight>
              </a:rPr>
              <a:t>, </a:t>
            </a:r>
            <a:r>
              <a:rPr lang="en-US" altLang="en-US" sz="2400" i="1" dirty="0">
                <a:highlight>
                  <a:srgbClr val="FFFF00"/>
                </a:highlight>
              </a:rPr>
              <a:t>q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dirty="0">
                <a:highlight>
                  <a:srgbClr val="FFFF00"/>
                </a:highlight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highlight>
                  <a:srgbClr val="FFFF00"/>
                </a:highlight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</a:rPr>
              <a:t>Z</a:t>
            </a:r>
            <a:r>
              <a:rPr lang="en-US" altLang="en-US" sz="2400" dirty="0">
                <a:highlight>
                  <a:srgbClr val="FFFF00"/>
                </a:highlight>
              </a:rPr>
              <a:t>, </a:t>
            </a:r>
            <a:r>
              <a:rPr lang="en-US" altLang="en-US" sz="2400" i="1" dirty="0">
                <a:highlight>
                  <a:srgbClr val="FFFF00"/>
                </a:highlight>
              </a:rPr>
              <a:t>q</a:t>
            </a:r>
            <a:r>
              <a:rPr lang="en-US" altLang="en-US" sz="2400" dirty="0">
                <a:highlight>
                  <a:srgbClr val="FFFF00"/>
                </a:highlight>
              </a:rPr>
              <a:t> ≠ 0} is the set of rational numbers</a:t>
            </a:r>
            <a:endParaRPr lang="en-US" altLang="en-US" sz="2400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Any number that can be expressed as a fraction of two integers (where the bottom one is not zero)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R</a:t>
            </a:r>
            <a:r>
              <a:rPr lang="en-US" altLang="en-US" sz="2400" dirty="0"/>
              <a:t> is the set of real numbers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5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10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17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263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326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charRg st="424" end="4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Compositions of functions</a:t>
            </a:r>
            <a:endParaRPr lang="en-US" altLang="en-US" dirty="0"/>
          </a:p>
        </p:txBody>
      </p:sp>
      <p:sp>
        <p:nvSpPr>
          <p:cNvPr id="96258" name="Oval 3"/>
          <p:cNvSpPr/>
          <p:nvPr/>
        </p:nvSpPr>
        <p:spPr>
          <a:xfrm>
            <a:off x="228600" y="25908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6259" name="Oval 4"/>
          <p:cNvSpPr/>
          <p:nvPr/>
        </p:nvSpPr>
        <p:spPr>
          <a:xfrm>
            <a:off x="6553200" y="26670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1029" name="Freeform 5"/>
          <p:cNvSpPr/>
          <p:nvPr/>
        </p:nvSpPr>
        <p:spPr>
          <a:xfrm>
            <a:off x="2438400" y="3048000"/>
            <a:ext cx="10668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1030" name="Text Box 6"/>
          <p:cNvSpPr txBox="1"/>
          <p:nvPr/>
        </p:nvSpPr>
        <p:spPr>
          <a:xfrm>
            <a:off x="2787650" y="26670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31" name="Oval 7"/>
          <p:cNvSpPr/>
          <p:nvPr/>
        </p:nvSpPr>
        <p:spPr>
          <a:xfrm>
            <a:off x="4495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1032" name="Freeform 8"/>
          <p:cNvSpPr/>
          <p:nvPr/>
        </p:nvSpPr>
        <p:spPr>
          <a:xfrm>
            <a:off x="1371600" y="3733800"/>
            <a:ext cx="32004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96264" name="Oval 9"/>
          <p:cNvSpPr/>
          <p:nvPr/>
        </p:nvSpPr>
        <p:spPr>
          <a:xfrm>
            <a:off x="3429000" y="26670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1034" name="Freeform 10"/>
          <p:cNvSpPr/>
          <p:nvPr/>
        </p:nvSpPr>
        <p:spPr>
          <a:xfrm>
            <a:off x="5638800" y="3048000"/>
            <a:ext cx="10668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1035" name="Text Box 11"/>
          <p:cNvSpPr txBox="1"/>
          <p:nvPr/>
        </p:nvSpPr>
        <p:spPr>
          <a:xfrm>
            <a:off x="6019800" y="2667000"/>
            <a:ext cx="2476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36" name="Oval 12"/>
          <p:cNvSpPr/>
          <p:nvPr/>
        </p:nvSpPr>
        <p:spPr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1037" name="Freeform 13"/>
          <p:cNvSpPr/>
          <p:nvPr/>
        </p:nvSpPr>
        <p:spPr>
          <a:xfrm>
            <a:off x="4648200" y="3810000"/>
            <a:ext cx="32004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1038" name="Freeform 14"/>
          <p:cNvSpPr/>
          <p:nvPr/>
        </p:nvSpPr>
        <p:spPr>
          <a:xfrm>
            <a:off x="1752600" y="2133600"/>
            <a:ext cx="5638800" cy="546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1039" name="Text Box 15"/>
          <p:cNvSpPr txBox="1"/>
          <p:nvPr/>
        </p:nvSpPr>
        <p:spPr>
          <a:xfrm>
            <a:off x="4038600" y="1752600"/>
            <a:ext cx="639763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○ 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0" name="Freeform 16"/>
          <p:cNvSpPr/>
          <p:nvPr/>
        </p:nvSpPr>
        <p:spPr>
          <a:xfrm>
            <a:off x="1371600" y="4114800"/>
            <a:ext cx="6400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1041" name="Oval 17"/>
          <p:cNvSpPr/>
          <p:nvPr/>
        </p:nvSpPr>
        <p:spPr>
          <a:xfrm>
            <a:off x="1295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1042" name="Text Box 18"/>
          <p:cNvSpPr txBox="1"/>
          <p:nvPr/>
        </p:nvSpPr>
        <p:spPr>
          <a:xfrm>
            <a:off x="2603500" y="3352800"/>
            <a:ext cx="590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g(a)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3" name="Text Box 19"/>
          <p:cNvSpPr txBox="1"/>
          <p:nvPr/>
        </p:nvSpPr>
        <p:spPr>
          <a:xfrm>
            <a:off x="5899150" y="3429000"/>
            <a:ext cx="5270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f(b)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4" name="Text Box 20"/>
          <p:cNvSpPr txBox="1"/>
          <p:nvPr/>
        </p:nvSpPr>
        <p:spPr>
          <a:xfrm>
            <a:off x="4114800" y="5257800"/>
            <a:ext cx="1071563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(f ○ g)(a)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5" name="Text Box 21"/>
          <p:cNvSpPr txBox="1"/>
          <p:nvPr/>
        </p:nvSpPr>
        <p:spPr>
          <a:xfrm>
            <a:off x="4073525" y="4267200"/>
            <a:ext cx="97790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b = g(a)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6" name="Text Box 22"/>
          <p:cNvSpPr txBox="1"/>
          <p:nvPr/>
        </p:nvSpPr>
        <p:spPr>
          <a:xfrm>
            <a:off x="7893050" y="4038600"/>
            <a:ext cx="8064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f(g(a))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1047" name="Text Box 23"/>
          <p:cNvSpPr txBox="1"/>
          <p:nvPr/>
        </p:nvSpPr>
        <p:spPr>
          <a:xfrm>
            <a:off x="990600" y="39624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6279" name="Text Box 24"/>
          <p:cNvSpPr txBox="1"/>
          <p:nvPr/>
        </p:nvSpPr>
        <p:spPr>
          <a:xfrm>
            <a:off x="1219200" y="22098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A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6280" name="Text Box 25"/>
          <p:cNvSpPr txBox="1"/>
          <p:nvPr/>
        </p:nvSpPr>
        <p:spPr>
          <a:xfrm>
            <a:off x="4343400" y="22860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B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6281" name="Text Box 26"/>
          <p:cNvSpPr txBox="1"/>
          <p:nvPr/>
        </p:nvSpPr>
        <p:spPr>
          <a:xfrm>
            <a:off x="7467600" y="22860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C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81051" name="Text Box 27"/>
          <p:cNvSpPr txBox="1"/>
          <p:nvPr/>
        </p:nvSpPr>
        <p:spPr>
          <a:xfrm>
            <a:off x="2819400" y="1066800"/>
            <a:ext cx="2897188" cy="5191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(f ○ g)(x) = f(g(x))</a:t>
            </a:r>
            <a:endParaRPr lang="en-US" alt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30" grpId="0"/>
      <p:bldP spid="1281031" grpId="0" animBg="1"/>
      <p:bldP spid="1281035" grpId="0"/>
      <p:bldP spid="1281036" grpId="0" animBg="1"/>
      <p:bldP spid="1281039" grpId="0"/>
      <p:bldP spid="1281041" grpId="0" animBg="1"/>
      <p:bldP spid="1281042" grpId="0"/>
      <p:bldP spid="1281043" grpId="0"/>
      <p:bldP spid="1281044" grpId="0"/>
      <p:bldP spid="1281045" grpId="0"/>
      <p:bldP spid="1281046" grpId="0"/>
      <p:bldP spid="1281047" grpId="0"/>
      <p:bldP spid="12810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Compositions of functions</a:t>
            </a:r>
            <a:endParaRPr lang="en-US" altLang="en-US" dirty="0"/>
          </a:p>
        </p:txBody>
      </p:sp>
      <p:sp>
        <p:nvSpPr>
          <p:cNvPr id="98306" name="Oval 3"/>
          <p:cNvSpPr/>
          <p:nvPr/>
        </p:nvSpPr>
        <p:spPr>
          <a:xfrm>
            <a:off x="228600" y="25908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8307" name="Oval 4"/>
          <p:cNvSpPr/>
          <p:nvPr/>
        </p:nvSpPr>
        <p:spPr>
          <a:xfrm>
            <a:off x="6553200" y="26670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3077" name="Freeform 5"/>
          <p:cNvSpPr/>
          <p:nvPr/>
        </p:nvSpPr>
        <p:spPr>
          <a:xfrm>
            <a:off x="2438400" y="3048000"/>
            <a:ext cx="10668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3078" name="Text Box 6"/>
          <p:cNvSpPr txBox="1"/>
          <p:nvPr/>
        </p:nvSpPr>
        <p:spPr>
          <a:xfrm>
            <a:off x="2787650" y="26670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79" name="Oval 7"/>
          <p:cNvSpPr/>
          <p:nvPr/>
        </p:nvSpPr>
        <p:spPr>
          <a:xfrm>
            <a:off x="4495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3080" name="Freeform 8"/>
          <p:cNvSpPr/>
          <p:nvPr/>
        </p:nvSpPr>
        <p:spPr>
          <a:xfrm>
            <a:off x="1371600" y="3733800"/>
            <a:ext cx="32004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98312" name="Oval 9"/>
          <p:cNvSpPr/>
          <p:nvPr/>
        </p:nvSpPr>
        <p:spPr>
          <a:xfrm>
            <a:off x="3429000" y="2667000"/>
            <a:ext cx="2286000" cy="2286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3082" name="Freeform 10"/>
          <p:cNvSpPr/>
          <p:nvPr/>
        </p:nvSpPr>
        <p:spPr>
          <a:xfrm>
            <a:off x="5638800" y="3048000"/>
            <a:ext cx="1066800" cy="2413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3083" name="Text Box 11"/>
          <p:cNvSpPr txBox="1"/>
          <p:nvPr/>
        </p:nvSpPr>
        <p:spPr>
          <a:xfrm>
            <a:off x="6019800" y="2667000"/>
            <a:ext cx="2476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84" name="Oval 12"/>
          <p:cNvSpPr/>
          <p:nvPr/>
        </p:nvSpPr>
        <p:spPr>
          <a:xfrm>
            <a:off x="777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3085" name="Freeform 13"/>
          <p:cNvSpPr/>
          <p:nvPr/>
        </p:nvSpPr>
        <p:spPr>
          <a:xfrm>
            <a:off x="4648200" y="3810000"/>
            <a:ext cx="3200400" cy="393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3086" name="Freeform 14"/>
          <p:cNvSpPr/>
          <p:nvPr/>
        </p:nvSpPr>
        <p:spPr>
          <a:xfrm>
            <a:off x="1752600" y="2133600"/>
            <a:ext cx="5638800" cy="546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3087" name="Text Box 15"/>
          <p:cNvSpPr txBox="1"/>
          <p:nvPr/>
        </p:nvSpPr>
        <p:spPr>
          <a:xfrm>
            <a:off x="4038600" y="1752600"/>
            <a:ext cx="639763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○ g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88" name="Freeform 16"/>
          <p:cNvSpPr/>
          <p:nvPr/>
        </p:nvSpPr>
        <p:spPr>
          <a:xfrm>
            <a:off x="1371600" y="4114800"/>
            <a:ext cx="6400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1283089" name="Oval 17"/>
          <p:cNvSpPr/>
          <p:nvPr/>
        </p:nvSpPr>
        <p:spPr>
          <a:xfrm>
            <a:off x="1295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3090" name="Text Box 18"/>
          <p:cNvSpPr txBox="1"/>
          <p:nvPr/>
        </p:nvSpPr>
        <p:spPr>
          <a:xfrm>
            <a:off x="2603500" y="3352800"/>
            <a:ext cx="5905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g(1)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91" name="Text Box 19"/>
          <p:cNvSpPr txBox="1"/>
          <p:nvPr/>
        </p:nvSpPr>
        <p:spPr>
          <a:xfrm>
            <a:off x="5899150" y="3429000"/>
            <a:ext cx="5270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f(5)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92" name="Text Box 20"/>
          <p:cNvSpPr txBox="1"/>
          <p:nvPr/>
        </p:nvSpPr>
        <p:spPr>
          <a:xfrm>
            <a:off x="4114800" y="5257800"/>
            <a:ext cx="1071563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(f ○ g)(1)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93" name="Text Box 21"/>
          <p:cNvSpPr txBox="1"/>
          <p:nvPr/>
        </p:nvSpPr>
        <p:spPr>
          <a:xfrm>
            <a:off x="4137025" y="4267200"/>
            <a:ext cx="85090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g(1)=5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94" name="Text Box 22"/>
          <p:cNvSpPr txBox="1"/>
          <p:nvPr/>
        </p:nvSpPr>
        <p:spPr>
          <a:xfrm>
            <a:off x="7620000" y="3733800"/>
            <a:ext cx="119380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f(g(1))=13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83095" name="Text Box 23"/>
          <p:cNvSpPr txBox="1"/>
          <p:nvPr/>
        </p:nvSpPr>
        <p:spPr>
          <a:xfrm>
            <a:off x="990600" y="3962400"/>
            <a:ext cx="3111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8327" name="Text Box 24"/>
          <p:cNvSpPr txBox="1"/>
          <p:nvPr/>
        </p:nvSpPr>
        <p:spPr>
          <a:xfrm>
            <a:off x="1219200" y="22098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8328" name="Text Box 25"/>
          <p:cNvSpPr txBox="1"/>
          <p:nvPr/>
        </p:nvSpPr>
        <p:spPr>
          <a:xfrm>
            <a:off x="4343400" y="22860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8329" name="Text Box 26"/>
          <p:cNvSpPr txBox="1"/>
          <p:nvPr/>
        </p:nvSpPr>
        <p:spPr>
          <a:xfrm>
            <a:off x="7467600" y="2286000"/>
            <a:ext cx="3492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en-US" b="1" dirty="0">
                <a:latin typeface="Arial" panose="020B0604020202020204" pitchFamily="34" charset="0"/>
              </a:rPr>
              <a:t>R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98330" name="Rectangle 27"/>
          <p:cNvSpPr/>
          <p:nvPr/>
        </p:nvSpPr>
        <p:spPr>
          <a:xfrm>
            <a:off x="1497013" y="1527175"/>
            <a:ext cx="5891212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latin typeface="Arial" panose="020B0604020202020204" pitchFamily="34" charset="0"/>
              </a:rPr>
              <a:t>Let f(x) = 2x+3		Let g(x) = 3x+2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283100" name="Rectangle 28"/>
          <p:cNvSpPr/>
          <p:nvPr/>
        </p:nvSpPr>
        <p:spPr>
          <a:xfrm>
            <a:off x="739775" y="5946775"/>
            <a:ext cx="3749675" cy="45720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400" dirty="0">
                <a:latin typeface="Arial" panose="020B0604020202020204" pitchFamily="34" charset="0"/>
              </a:rPr>
              <a:t>f(g(x)) = 2(3x+2)+3 = 6x+7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8" grpId="0"/>
      <p:bldP spid="1283079" grpId="0" animBg="1"/>
      <p:bldP spid="1283083" grpId="0"/>
      <p:bldP spid="1283084" grpId="0" animBg="1"/>
      <p:bldP spid="1283087" grpId="0"/>
      <p:bldP spid="1283089" grpId="0" animBg="1"/>
      <p:bldP spid="1283090" grpId="0"/>
      <p:bldP spid="1283091" grpId="0"/>
      <p:bldP spid="1283092" grpId="0"/>
      <p:bldP spid="1283093" grpId="0"/>
      <p:bldP spid="1283094" grpId="0"/>
      <p:bldP spid="1283095" grpId="0"/>
      <p:bldP spid="128310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3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Compositions of functions</a:t>
            </a:r>
            <a:endParaRPr lang="en-US" altLang="en-US" dirty="0"/>
          </a:p>
        </p:txBody>
      </p:sp>
      <p:sp>
        <p:nvSpPr>
          <p:cNvPr id="1285123" name="Rectangle 3"/>
          <p:cNvSpPr>
            <a:spLocks noGrp="1"/>
          </p:cNvSpPr>
          <p:nvPr>
            <p:ph idx="1"/>
          </p:nvPr>
        </p:nvSpPr>
        <p:spPr>
          <a:xfrm>
            <a:off x="384175" y="1460500"/>
            <a:ext cx="8375650" cy="44831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en-US" sz="2000" dirty="0"/>
              <a:t>Does f(g(x)) = g(f(x))?</a:t>
            </a:r>
            <a:endParaRPr lang="en-US" altLang="en-US" sz="2000" dirty="0"/>
          </a:p>
          <a:p>
            <a:pPr eaLnBrk="1" hangingPunct="1">
              <a:buNone/>
            </a:pPr>
            <a:endParaRPr lang="en-US" altLang="en-US" sz="2000" dirty="0"/>
          </a:p>
          <a:p>
            <a:pPr eaLnBrk="1" hangingPunct="1">
              <a:buNone/>
            </a:pPr>
            <a:r>
              <a:rPr lang="en-US" altLang="en-US" sz="2000" dirty="0"/>
              <a:t>Let f(x) = 2x+3			Let g(x) = 3x+2</a:t>
            </a:r>
            <a:endParaRPr lang="en-US" altLang="en-US" sz="2000" dirty="0"/>
          </a:p>
          <a:p>
            <a:pPr eaLnBrk="1" hangingPunct="1">
              <a:buNone/>
            </a:pPr>
            <a:endParaRPr lang="en-US" altLang="en-US" sz="2000" dirty="0"/>
          </a:p>
          <a:p>
            <a:pPr eaLnBrk="1" hangingPunct="1">
              <a:buNone/>
            </a:pPr>
            <a:r>
              <a:rPr lang="en-US" altLang="en-US" sz="2000" dirty="0"/>
              <a:t>f(g(x)) = 2(3x+2)+3 = 6x+7</a:t>
            </a:r>
            <a:endParaRPr lang="en-US" altLang="en-US" sz="2000" dirty="0"/>
          </a:p>
          <a:p>
            <a:pPr eaLnBrk="1" hangingPunct="1">
              <a:buNone/>
            </a:pPr>
            <a:r>
              <a:rPr lang="en-US" altLang="en-US" sz="2000" dirty="0"/>
              <a:t>g(f(x)) = 3(2x+3)+2 = 6x+11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>
              <a:buNone/>
            </a:pPr>
            <a:r>
              <a:rPr lang="en-US" altLang="en-US" sz="2000" dirty="0"/>
              <a:t>Function composition is not commutative!</a:t>
            </a:r>
            <a:endParaRPr lang="en-US" altLang="en-US" sz="2000" dirty="0"/>
          </a:p>
        </p:txBody>
      </p:sp>
      <p:sp>
        <p:nvSpPr>
          <p:cNvPr id="1285124" name="Rectangle 4"/>
          <p:cNvSpPr/>
          <p:nvPr/>
        </p:nvSpPr>
        <p:spPr>
          <a:xfrm>
            <a:off x="3505200" y="2667000"/>
            <a:ext cx="1143000" cy="1219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5125" name="Text Box 5"/>
          <p:cNvSpPr txBox="1"/>
          <p:nvPr/>
        </p:nvSpPr>
        <p:spPr>
          <a:xfrm>
            <a:off x="5281613" y="3733800"/>
            <a:ext cx="1804987" cy="5191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 algn="ctr">
              <a:buClrTx/>
              <a:buFontTx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Not equal!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charRg st="2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charRg st="6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charRg st="8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charRg st="11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4" grpId="0" animBg="1"/>
      <p:bldP spid="12851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01" name="Line 2"/>
          <p:cNvSpPr/>
          <p:nvPr/>
        </p:nvSpPr>
        <p:spPr>
          <a:xfrm flipV="1">
            <a:off x="5410200" y="2493963"/>
            <a:ext cx="30480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02" name="Line 3"/>
          <p:cNvSpPr/>
          <p:nvPr/>
        </p:nvSpPr>
        <p:spPr>
          <a:xfrm>
            <a:off x="5715000" y="2514600"/>
            <a:ext cx="0" cy="990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0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Graphs of functions</a:t>
            </a:r>
            <a:endParaRPr lang="en-US" altLang="en-US" dirty="0"/>
          </a:p>
        </p:txBody>
      </p:sp>
      <p:sp>
        <p:nvSpPr>
          <p:cNvPr id="102404" name="Oval 5"/>
          <p:cNvSpPr/>
          <p:nvPr/>
        </p:nvSpPr>
        <p:spPr>
          <a:xfrm>
            <a:off x="39624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5" name="Oval 6"/>
          <p:cNvSpPr/>
          <p:nvPr/>
        </p:nvSpPr>
        <p:spPr>
          <a:xfrm>
            <a:off x="39624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6" name="Oval 7"/>
          <p:cNvSpPr/>
          <p:nvPr/>
        </p:nvSpPr>
        <p:spPr>
          <a:xfrm>
            <a:off x="43053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7" name="Oval 8"/>
          <p:cNvSpPr/>
          <p:nvPr/>
        </p:nvSpPr>
        <p:spPr>
          <a:xfrm>
            <a:off x="43053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8" name="Oval 9"/>
          <p:cNvSpPr/>
          <p:nvPr/>
        </p:nvSpPr>
        <p:spPr>
          <a:xfrm>
            <a:off x="46482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09" name="Oval 10"/>
          <p:cNvSpPr/>
          <p:nvPr/>
        </p:nvSpPr>
        <p:spPr>
          <a:xfrm>
            <a:off x="46482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0" name="Oval 11"/>
          <p:cNvSpPr/>
          <p:nvPr/>
        </p:nvSpPr>
        <p:spPr>
          <a:xfrm>
            <a:off x="49911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1" name="Oval 12"/>
          <p:cNvSpPr/>
          <p:nvPr/>
        </p:nvSpPr>
        <p:spPr>
          <a:xfrm>
            <a:off x="49911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2" name="Oval 13"/>
          <p:cNvSpPr/>
          <p:nvPr/>
        </p:nvSpPr>
        <p:spPr>
          <a:xfrm>
            <a:off x="39624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3" name="Oval 14"/>
          <p:cNvSpPr/>
          <p:nvPr/>
        </p:nvSpPr>
        <p:spPr>
          <a:xfrm>
            <a:off x="39624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4" name="Oval 15"/>
          <p:cNvSpPr/>
          <p:nvPr/>
        </p:nvSpPr>
        <p:spPr>
          <a:xfrm>
            <a:off x="43053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5" name="Oval 16"/>
          <p:cNvSpPr/>
          <p:nvPr/>
        </p:nvSpPr>
        <p:spPr>
          <a:xfrm>
            <a:off x="43053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6" name="Oval 17"/>
          <p:cNvSpPr/>
          <p:nvPr/>
        </p:nvSpPr>
        <p:spPr>
          <a:xfrm>
            <a:off x="46482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7" name="Oval 18"/>
          <p:cNvSpPr/>
          <p:nvPr/>
        </p:nvSpPr>
        <p:spPr>
          <a:xfrm>
            <a:off x="46482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8" name="Oval 19"/>
          <p:cNvSpPr/>
          <p:nvPr/>
        </p:nvSpPr>
        <p:spPr>
          <a:xfrm>
            <a:off x="49911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19" name="Oval 20"/>
          <p:cNvSpPr/>
          <p:nvPr/>
        </p:nvSpPr>
        <p:spPr>
          <a:xfrm>
            <a:off x="49911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0" name="Oval 21"/>
          <p:cNvSpPr/>
          <p:nvPr/>
        </p:nvSpPr>
        <p:spPr>
          <a:xfrm>
            <a:off x="39624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1" name="Oval 22"/>
          <p:cNvSpPr/>
          <p:nvPr/>
        </p:nvSpPr>
        <p:spPr>
          <a:xfrm>
            <a:off x="39624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2" name="Oval 23"/>
          <p:cNvSpPr/>
          <p:nvPr/>
        </p:nvSpPr>
        <p:spPr>
          <a:xfrm>
            <a:off x="43053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3" name="Oval 24"/>
          <p:cNvSpPr/>
          <p:nvPr/>
        </p:nvSpPr>
        <p:spPr>
          <a:xfrm>
            <a:off x="43053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4" name="Oval 25"/>
          <p:cNvSpPr/>
          <p:nvPr/>
        </p:nvSpPr>
        <p:spPr>
          <a:xfrm>
            <a:off x="46482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5" name="Oval 26"/>
          <p:cNvSpPr/>
          <p:nvPr/>
        </p:nvSpPr>
        <p:spPr>
          <a:xfrm>
            <a:off x="46482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6" name="Oval 27"/>
          <p:cNvSpPr/>
          <p:nvPr/>
        </p:nvSpPr>
        <p:spPr>
          <a:xfrm>
            <a:off x="49911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7" name="Oval 28"/>
          <p:cNvSpPr/>
          <p:nvPr/>
        </p:nvSpPr>
        <p:spPr>
          <a:xfrm>
            <a:off x="49911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8" name="Oval 29"/>
          <p:cNvSpPr/>
          <p:nvPr/>
        </p:nvSpPr>
        <p:spPr>
          <a:xfrm>
            <a:off x="39624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29" name="Oval 30"/>
          <p:cNvSpPr/>
          <p:nvPr/>
        </p:nvSpPr>
        <p:spPr>
          <a:xfrm>
            <a:off x="39624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0" name="Oval 31"/>
          <p:cNvSpPr/>
          <p:nvPr/>
        </p:nvSpPr>
        <p:spPr>
          <a:xfrm>
            <a:off x="43053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1" name="Oval 32"/>
          <p:cNvSpPr/>
          <p:nvPr/>
        </p:nvSpPr>
        <p:spPr>
          <a:xfrm>
            <a:off x="43053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2" name="Oval 33"/>
          <p:cNvSpPr/>
          <p:nvPr/>
        </p:nvSpPr>
        <p:spPr>
          <a:xfrm>
            <a:off x="46482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3" name="Oval 34"/>
          <p:cNvSpPr/>
          <p:nvPr/>
        </p:nvSpPr>
        <p:spPr>
          <a:xfrm>
            <a:off x="46482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4" name="Oval 35"/>
          <p:cNvSpPr/>
          <p:nvPr/>
        </p:nvSpPr>
        <p:spPr>
          <a:xfrm>
            <a:off x="49911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5" name="Oval 36"/>
          <p:cNvSpPr/>
          <p:nvPr/>
        </p:nvSpPr>
        <p:spPr>
          <a:xfrm>
            <a:off x="49911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6" name="Oval 37"/>
          <p:cNvSpPr/>
          <p:nvPr/>
        </p:nvSpPr>
        <p:spPr>
          <a:xfrm>
            <a:off x="29337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7" name="Oval 38"/>
          <p:cNvSpPr/>
          <p:nvPr/>
        </p:nvSpPr>
        <p:spPr>
          <a:xfrm>
            <a:off x="29337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8" name="Oval 39"/>
          <p:cNvSpPr/>
          <p:nvPr/>
        </p:nvSpPr>
        <p:spPr>
          <a:xfrm>
            <a:off x="32766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39" name="Oval 40"/>
          <p:cNvSpPr/>
          <p:nvPr/>
        </p:nvSpPr>
        <p:spPr>
          <a:xfrm>
            <a:off x="32766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0" name="Oval 41"/>
          <p:cNvSpPr/>
          <p:nvPr/>
        </p:nvSpPr>
        <p:spPr>
          <a:xfrm>
            <a:off x="36195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1" name="Oval 42"/>
          <p:cNvSpPr/>
          <p:nvPr/>
        </p:nvSpPr>
        <p:spPr>
          <a:xfrm>
            <a:off x="36195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2" name="Oval 43"/>
          <p:cNvSpPr/>
          <p:nvPr/>
        </p:nvSpPr>
        <p:spPr>
          <a:xfrm>
            <a:off x="29337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3" name="Oval 44"/>
          <p:cNvSpPr/>
          <p:nvPr/>
        </p:nvSpPr>
        <p:spPr>
          <a:xfrm>
            <a:off x="29337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4" name="Oval 45"/>
          <p:cNvSpPr/>
          <p:nvPr/>
        </p:nvSpPr>
        <p:spPr>
          <a:xfrm>
            <a:off x="32766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5" name="Oval 46"/>
          <p:cNvSpPr/>
          <p:nvPr/>
        </p:nvSpPr>
        <p:spPr>
          <a:xfrm>
            <a:off x="32766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6" name="Oval 47"/>
          <p:cNvSpPr/>
          <p:nvPr/>
        </p:nvSpPr>
        <p:spPr>
          <a:xfrm>
            <a:off x="36195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7" name="Oval 48"/>
          <p:cNvSpPr/>
          <p:nvPr/>
        </p:nvSpPr>
        <p:spPr>
          <a:xfrm>
            <a:off x="36195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8" name="Oval 49"/>
          <p:cNvSpPr/>
          <p:nvPr/>
        </p:nvSpPr>
        <p:spPr>
          <a:xfrm>
            <a:off x="29337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49" name="Oval 50"/>
          <p:cNvSpPr/>
          <p:nvPr/>
        </p:nvSpPr>
        <p:spPr>
          <a:xfrm>
            <a:off x="29337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0" name="Oval 51"/>
          <p:cNvSpPr/>
          <p:nvPr/>
        </p:nvSpPr>
        <p:spPr>
          <a:xfrm>
            <a:off x="32766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1" name="Oval 52"/>
          <p:cNvSpPr/>
          <p:nvPr/>
        </p:nvSpPr>
        <p:spPr>
          <a:xfrm>
            <a:off x="32766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2" name="Oval 53"/>
          <p:cNvSpPr/>
          <p:nvPr/>
        </p:nvSpPr>
        <p:spPr>
          <a:xfrm>
            <a:off x="36195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3" name="Oval 54"/>
          <p:cNvSpPr/>
          <p:nvPr/>
        </p:nvSpPr>
        <p:spPr>
          <a:xfrm>
            <a:off x="36195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4" name="Oval 55"/>
          <p:cNvSpPr/>
          <p:nvPr/>
        </p:nvSpPr>
        <p:spPr>
          <a:xfrm>
            <a:off x="29337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5" name="Oval 56"/>
          <p:cNvSpPr/>
          <p:nvPr/>
        </p:nvSpPr>
        <p:spPr>
          <a:xfrm>
            <a:off x="29337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6" name="Oval 57"/>
          <p:cNvSpPr/>
          <p:nvPr/>
        </p:nvSpPr>
        <p:spPr>
          <a:xfrm>
            <a:off x="32766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7" name="Oval 58"/>
          <p:cNvSpPr/>
          <p:nvPr/>
        </p:nvSpPr>
        <p:spPr>
          <a:xfrm>
            <a:off x="32766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8" name="Oval 59"/>
          <p:cNvSpPr/>
          <p:nvPr/>
        </p:nvSpPr>
        <p:spPr>
          <a:xfrm>
            <a:off x="36195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59" name="Oval 60"/>
          <p:cNvSpPr/>
          <p:nvPr/>
        </p:nvSpPr>
        <p:spPr>
          <a:xfrm>
            <a:off x="36195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0" name="Oval 61"/>
          <p:cNvSpPr/>
          <p:nvPr/>
        </p:nvSpPr>
        <p:spPr>
          <a:xfrm>
            <a:off x="67040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1" name="Oval 62"/>
          <p:cNvSpPr/>
          <p:nvPr/>
        </p:nvSpPr>
        <p:spPr>
          <a:xfrm>
            <a:off x="67040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2" name="Oval 63"/>
          <p:cNvSpPr/>
          <p:nvPr/>
        </p:nvSpPr>
        <p:spPr>
          <a:xfrm>
            <a:off x="70469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3" name="Oval 64"/>
          <p:cNvSpPr/>
          <p:nvPr/>
        </p:nvSpPr>
        <p:spPr>
          <a:xfrm>
            <a:off x="70469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4" name="Oval 65"/>
          <p:cNvSpPr/>
          <p:nvPr/>
        </p:nvSpPr>
        <p:spPr>
          <a:xfrm>
            <a:off x="73898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5" name="Oval 66"/>
          <p:cNvSpPr/>
          <p:nvPr/>
        </p:nvSpPr>
        <p:spPr>
          <a:xfrm>
            <a:off x="73898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6" name="Oval 67"/>
          <p:cNvSpPr/>
          <p:nvPr/>
        </p:nvSpPr>
        <p:spPr>
          <a:xfrm>
            <a:off x="77327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7" name="Oval 68"/>
          <p:cNvSpPr/>
          <p:nvPr/>
        </p:nvSpPr>
        <p:spPr>
          <a:xfrm>
            <a:off x="77327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8" name="Oval 69"/>
          <p:cNvSpPr/>
          <p:nvPr/>
        </p:nvSpPr>
        <p:spPr>
          <a:xfrm>
            <a:off x="67040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69" name="Oval 70"/>
          <p:cNvSpPr/>
          <p:nvPr/>
        </p:nvSpPr>
        <p:spPr>
          <a:xfrm>
            <a:off x="67040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0" name="Oval 71"/>
          <p:cNvSpPr/>
          <p:nvPr/>
        </p:nvSpPr>
        <p:spPr>
          <a:xfrm>
            <a:off x="70469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1" name="Oval 72"/>
          <p:cNvSpPr/>
          <p:nvPr/>
        </p:nvSpPr>
        <p:spPr>
          <a:xfrm>
            <a:off x="70469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2" name="Oval 73"/>
          <p:cNvSpPr/>
          <p:nvPr/>
        </p:nvSpPr>
        <p:spPr>
          <a:xfrm>
            <a:off x="73898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3" name="Oval 74"/>
          <p:cNvSpPr/>
          <p:nvPr/>
        </p:nvSpPr>
        <p:spPr>
          <a:xfrm>
            <a:off x="73898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4" name="Oval 75"/>
          <p:cNvSpPr/>
          <p:nvPr/>
        </p:nvSpPr>
        <p:spPr>
          <a:xfrm>
            <a:off x="77327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5" name="Oval 76"/>
          <p:cNvSpPr/>
          <p:nvPr/>
        </p:nvSpPr>
        <p:spPr>
          <a:xfrm>
            <a:off x="77327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6" name="Oval 77"/>
          <p:cNvSpPr/>
          <p:nvPr/>
        </p:nvSpPr>
        <p:spPr>
          <a:xfrm>
            <a:off x="67040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7" name="Oval 78"/>
          <p:cNvSpPr/>
          <p:nvPr/>
        </p:nvSpPr>
        <p:spPr>
          <a:xfrm>
            <a:off x="67040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8" name="Oval 79"/>
          <p:cNvSpPr/>
          <p:nvPr/>
        </p:nvSpPr>
        <p:spPr>
          <a:xfrm>
            <a:off x="70469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79" name="Oval 80"/>
          <p:cNvSpPr/>
          <p:nvPr/>
        </p:nvSpPr>
        <p:spPr>
          <a:xfrm>
            <a:off x="70469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0" name="Oval 81"/>
          <p:cNvSpPr/>
          <p:nvPr/>
        </p:nvSpPr>
        <p:spPr>
          <a:xfrm>
            <a:off x="73898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1" name="Oval 82"/>
          <p:cNvSpPr/>
          <p:nvPr/>
        </p:nvSpPr>
        <p:spPr>
          <a:xfrm>
            <a:off x="73898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2" name="Oval 83"/>
          <p:cNvSpPr/>
          <p:nvPr/>
        </p:nvSpPr>
        <p:spPr>
          <a:xfrm>
            <a:off x="77327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3" name="Oval 84"/>
          <p:cNvSpPr/>
          <p:nvPr/>
        </p:nvSpPr>
        <p:spPr>
          <a:xfrm>
            <a:off x="77327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4" name="Oval 85"/>
          <p:cNvSpPr/>
          <p:nvPr/>
        </p:nvSpPr>
        <p:spPr>
          <a:xfrm>
            <a:off x="67040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5" name="Oval 86"/>
          <p:cNvSpPr/>
          <p:nvPr/>
        </p:nvSpPr>
        <p:spPr>
          <a:xfrm>
            <a:off x="67040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6" name="Oval 87"/>
          <p:cNvSpPr/>
          <p:nvPr/>
        </p:nvSpPr>
        <p:spPr>
          <a:xfrm>
            <a:off x="70469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7" name="Oval 88"/>
          <p:cNvSpPr/>
          <p:nvPr/>
        </p:nvSpPr>
        <p:spPr>
          <a:xfrm>
            <a:off x="70469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8" name="Oval 89"/>
          <p:cNvSpPr/>
          <p:nvPr/>
        </p:nvSpPr>
        <p:spPr>
          <a:xfrm>
            <a:off x="73898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89" name="Oval 90"/>
          <p:cNvSpPr/>
          <p:nvPr/>
        </p:nvSpPr>
        <p:spPr>
          <a:xfrm>
            <a:off x="73898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0" name="Oval 91"/>
          <p:cNvSpPr/>
          <p:nvPr/>
        </p:nvSpPr>
        <p:spPr>
          <a:xfrm>
            <a:off x="77327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1" name="Oval 92"/>
          <p:cNvSpPr/>
          <p:nvPr/>
        </p:nvSpPr>
        <p:spPr>
          <a:xfrm>
            <a:off x="77327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2" name="Oval 93"/>
          <p:cNvSpPr/>
          <p:nvPr/>
        </p:nvSpPr>
        <p:spPr>
          <a:xfrm>
            <a:off x="5334000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3" name="Oval 94"/>
          <p:cNvSpPr/>
          <p:nvPr/>
        </p:nvSpPr>
        <p:spPr>
          <a:xfrm>
            <a:off x="5334000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4" name="Oval 95"/>
          <p:cNvSpPr/>
          <p:nvPr/>
        </p:nvSpPr>
        <p:spPr>
          <a:xfrm>
            <a:off x="56753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5" name="Oval 96"/>
          <p:cNvSpPr/>
          <p:nvPr/>
        </p:nvSpPr>
        <p:spPr>
          <a:xfrm>
            <a:off x="56753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6" name="Oval 97"/>
          <p:cNvSpPr/>
          <p:nvPr/>
        </p:nvSpPr>
        <p:spPr>
          <a:xfrm>
            <a:off x="60182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7" name="Oval 98"/>
          <p:cNvSpPr/>
          <p:nvPr/>
        </p:nvSpPr>
        <p:spPr>
          <a:xfrm>
            <a:off x="60182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8" name="Oval 99"/>
          <p:cNvSpPr/>
          <p:nvPr/>
        </p:nvSpPr>
        <p:spPr>
          <a:xfrm>
            <a:off x="6361113" y="2098675"/>
            <a:ext cx="114300" cy="115888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499" name="Oval 100"/>
          <p:cNvSpPr/>
          <p:nvPr/>
        </p:nvSpPr>
        <p:spPr>
          <a:xfrm>
            <a:off x="6361113" y="17557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0" name="Oval 101"/>
          <p:cNvSpPr/>
          <p:nvPr/>
        </p:nvSpPr>
        <p:spPr>
          <a:xfrm>
            <a:off x="5334000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1" name="Oval 102"/>
          <p:cNvSpPr/>
          <p:nvPr/>
        </p:nvSpPr>
        <p:spPr>
          <a:xfrm>
            <a:off x="5334000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2" name="Oval 103"/>
          <p:cNvSpPr/>
          <p:nvPr/>
        </p:nvSpPr>
        <p:spPr>
          <a:xfrm>
            <a:off x="56753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3" name="Oval 104"/>
          <p:cNvSpPr/>
          <p:nvPr/>
        </p:nvSpPr>
        <p:spPr>
          <a:xfrm>
            <a:off x="56753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4" name="Oval 105"/>
          <p:cNvSpPr/>
          <p:nvPr/>
        </p:nvSpPr>
        <p:spPr>
          <a:xfrm>
            <a:off x="60182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5" name="Oval 106"/>
          <p:cNvSpPr/>
          <p:nvPr/>
        </p:nvSpPr>
        <p:spPr>
          <a:xfrm>
            <a:off x="60182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6" name="Oval 107"/>
          <p:cNvSpPr/>
          <p:nvPr/>
        </p:nvSpPr>
        <p:spPr>
          <a:xfrm>
            <a:off x="6361113" y="14128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7" name="Oval 108"/>
          <p:cNvSpPr/>
          <p:nvPr/>
        </p:nvSpPr>
        <p:spPr>
          <a:xfrm>
            <a:off x="6361113" y="1069975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8" name="Oval 109"/>
          <p:cNvSpPr/>
          <p:nvPr/>
        </p:nvSpPr>
        <p:spPr>
          <a:xfrm>
            <a:off x="5334000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09" name="Oval 110"/>
          <p:cNvSpPr/>
          <p:nvPr/>
        </p:nvSpPr>
        <p:spPr>
          <a:xfrm>
            <a:off x="5334000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0" name="Oval 111"/>
          <p:cNvSpPr/>
          <p:nvPr/>
        </p:nvSpPr>
        <p:spPr>
          <a:xfrm>
            <a:off x="56753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1" name="Oval 112"/>
          <p:cNvSpPr/>
          <p:nvPr/>
        </p:nvSpPr>
        <p:spPr>
          <a:xfrm>
            <a:off x="56753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2" name="Oval 113"/>
          <p:cNvSpPr/>
          <p:nvPr/>
        </p:nvSpPr>
        <p:spPr>
          <a:xfrm>
            <a:off x="60182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3" name="Oval 114"/>
          <p:cNvSpPr/>
          <p:nvPr/>
        </p:nvSpPr>
        <p:spPr>
          <a:xfrm>
            <a:off x="60182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4" name="Oval 115"/>
          <p:cNvSpPr/>
          <p:nvPr/>
        </p:nvSpPr>
        <p:spPr>
          <a:xfrm>
            <a:off x="6361113" y="34718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5" name="Oval 116"/>
          <p:cNvSpPr/>
          <p:nvPr/>
        </p:nvSpPr>
        <p:spPr>
          <a:xfrm>
            <a:off x="6361113" y="31289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6" name="Oval 117"/>
          <p:cNvSpPr/>
          <p:nvPr/>
        </p:nvSpPr>
        <p:spPr>
          <a:xfrm>
            <a:off x="5334000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7" name="Oval 118"/>
          <p:cNvSpPr/>
          <p:nvPr/>
        </p:nvSpPr>
        <p:spPr>
          <a:xfrm>
            <a:off x="5334000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8" name="Oval 119"/>
          <p:cNvSpPr/>
          <p:nvPr/>
        </p:nvSpPr>
        <p:spPr>
          <a:xfrm>
            <a:off x="56753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19" name="Oval 120"/>
          <p:cNvSpPr/>
          <p:nvPr/>
        </p:nvSpPr>
        <p:spPr>
          <a:xfrm>
            <a:off x="56753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0" name="Oval 121"/>
          <p:cNvSpPr/>
          <p:nvPr/>
        </p:nvSpPr>
        <p:spPr>
          <a:xfrm>
            <a:off x="60182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1" name="Oval 122"/>
          <p:cNvSpPr/>
          <p:nvPr/>
        </p:nvSpPr>
        <p:spPr>
          <a:xfrm>
            <a:off x="60182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2" name="Oval 123"/>
          <p:cNvSpPr/>
          <p:nvPr/>
        </p:nvSpPr>
        <p:spPr>
          <a:xfrm>
            <a:off x="6361113" y="27860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3" name="Oval 124"/>
          <p:cNvSpPr/>
          <p:nvPr/>
        </p:nvSpPr>
        <p:spPr>
          <a:xfrm>
            <a:off x="6361113" y="24431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4" name="Oval 125"/>
          <p:cNvSpPr/>
          <p:nvPr/>
        </p:nvSpPr>
        <p:spPr>
          <a:xfrm>
            <a:off x="39624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5" name="Oval 126"/>
          <p:cNvSpPr/>
          <p:nvPr/>
        </p:nvSpPr>
        <p:spPr>
          <a:xfrm>
            <a:off x="39624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6" name="Oval 127"/>
          <p:cNvSpPr/>
          <p:nvPr/>
        </p:nvSpPr>
        <p:spPr>
          <a:xfrm>
            <a:off x="43053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7" name="Oval 128"/>
          <p:cNvSpPr/>
          <p:nvPr/>
        </p:nvSpPr>
        <p:spPr>
          <a:xfrm>
            <a:off x="43053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8" name="Oval 129"/>
          <p:cNvSpPr/>
          <p:nvPr/>
        </p:nvSpPr>
        <p:spPr>
          <a:xfrm>
            <a:off x="46482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29" name="Oval 130"/>
          <p:cNvSpPr/>
          <p:nvPr/>
        </p:nvSpPr>
        <p:spPr>
          <a:xfrm>
            <a:off x="46482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0" name="Oval 131"/>
          <p:cNvSpPr/>
          <p:nvPr/>
        </p:nvSpPr>
        <p:spPr>
          <a:xfrm>
            <a:off x="49911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1" name="Oval 132"/>
          <p:cNvSpPr/>
          <p:nvPr/>
        </p:nvSpPr>
        <p:spPr>
          <a:xfrm>
            <a:off x="49911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2" name="Oval 133"/>
          <p:cNvSpPr/>
          <p:nvPr/>
        </p:nvSpPr>
        <p:spPr>
          <a:xfrm>
            <a:off x="39624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3" name="Oval 134"/>
          <p:cNvSpPr/>
          <p:nvPr/>
        </p:nvSpPr>
        <p:spPr>
          <a:xfrm>
            <a:off x="39624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4" name="Oval 135"/>
          <p:cNvSpPr/>
          <p:nvPr/>
        </p:nvSpPr>
        <p:spPr>
          <a:xfrm>
            <a:off x="43053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5" name="Oval 136"/>
          <p:cNvSpPr/>
          <p:nvPr/>
        </p:nvSpPr>
        <p:spPr>
          <a:xfrm>
            <a:off x="43053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6" name="Oval 137"/>
          <p:cNvSpPr/>
          <p:nvPr/>
        </p:nvSpPr>
        <p:spPr>
          <a:xfrm>
            <a:off x="46482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7" name="Oval 138"/>
          <p:cNvSpPr/>
          <p:nvPr/>
        </p:nvSpPr>
        <p:spPr>
          <a:xfrm>
            <a:off x="46482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8" name="Oval 139"/>
          <p:cNvSpPr/>
          <p:nvPr/>
        </p:nvSpPr>
        <p:spPr>
          <a:xfrm>
            <a:off x="49911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39" name="Oval 140"/>
          <p:cNvSpPr/>
          <p:nvPr/>
        </p:nvSpPr>
        <p:spPr>
          <a:xfrm>
            <a:off x="49911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0" name="Oval 141"/>
          <p:cNvSpPr/>
          <p:nvPr/>
        </p:nvSpPr>
        <p:spPr>
          <a:xfrm>
            <a:off x="39624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1" name="Oval 142"/>
          <p:cNvSpPr/>
          <p:nvPr/>
        </p:nvSpPr>
        <p:spPr>
          <a:xfrm>
            <a:off x="43053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2" name="Oval 143"/>
          <p:cNvSpPr/>
          <p:nvPr/>
        </p:nvSpPr>
        <p:spPr>
          <a:xfrm>
            <a:off x="46482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3" name="Oval 144"/>
          <p:cNvSpPr/>
          <p:nvPr/>
        </p:nvSpPr>
        <p:spPr>
          <a:xfrm>
            <a:off x="49911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4" name="Oval 145"/>
          <p:cNvSpPr/>
          <p:nvPr/>
        </p:nvSpPr>
        <p:spPr>
          <a:xfrm>
            <a:off x="39624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5" name="Oval 146"/>
          <p:cNvSpPr/>
          <p:nvPr/>
        </p:nvSpPr>
        <p:spPr>
          <a:xfrm>
            <a:off x="39624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6" name="Oval 147"/>
          <p:cNvSpPr/>
          <p:nvPr/>
        </p:nvSpPr>
        <p:spPr>
          <a:xfrm>
            <a:off x="43053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7" name="Oval 148"/>
          <p:cNvSpPr/>
          <p:nvPr/>
        </p:nvSpPr>
        <p:spPr>
          <a:xfrm>
            <a:off x="43053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8" name="Oval 149"/>
          <p:cNvSpPr/>
          <p:nvPr/>
        </p:nvSpPr>
        <p:spPr>
          <a:xfrm>
            <a:off x="46482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49" name="Oval 150"/>
          <p:cNvSpPr/>
          <p:nvPr/>
        </p:nvSpPr>
        <p:spPr>
          <a:xfrm>
            <a:off x="46482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0" name="Oval 151"/>
          <p:cNvSpPr/>
          <p:nvPr/>
        </p:nvSpPr>
        <p:spPr>
          <a:xfrm>
            <a:off x="49911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1" name="Oval 152"/>
          <p:cNvSpPr/>
          <p:nvPr/>
        </p:nvSpPr>
        <p:spPr>
          <a:xfrm>
            <a:off x="49911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2" name="Oval 153"/>
          <p:cNvSpPr/>
          <p:nvPr/>
        </p:nvSpPr>
        <p:spPr>
          <a:xfrm>
            <a:off x="29337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3" name="Oval 154"/>
          <p:cNvSpPr/>
          <p:nvPr/>
        </p:nvSpPr>
        <p:spPr>
          <a:xfrm>
            <a:off x="29337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4" name="Oval 155"/>
          <p:cNvSpPr/>
          <p:nvPr/>
        </p:nvSpPr>
        <p:spPr>
          <a:xfrm>
            <a:off x="32766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5" name="Oval 156"/>
          <p:cNvSpPr/>
          <p:nvPr/>
        </p:nvSpPr>
        <p:spPr>
          <a:xfrm>
            <a:off x="32766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6" name="Oval 157"/>
          <p:cNvSpPr/>
          <p:nvPr/>
        </p:nvSpPr>
        <p:spPr>
          <a:xfrm>
            <a:off x="36195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7" name="Oval 158"/>
          <p:cNvSpPr/>
          <p:nvPr/>
        </p:nvSpPr>
        <p:spPr>
          <a:xfrm>
            <a:off x="36195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8" name="Oval 159"/>
          <p:cNvSpPr/>
          <p:nvPr/>
        </p:nvSpPr>
        <p:spPr>
          <a:xfrm>
            <a:off x="29337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59" name="Oval 160"/>
          <p:cNvSpPr/>
          <p:nvPr/>
        </p:nvSpPr>
        <p:spPr>
          <a:xfrm>
            <a:off x="29337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0" name="Oval 161"/>
          <p:cNvSpPr/>
          <p:nvPr/>
        </p:nvSpPr>
        <p:spPr>
          <a:xfrm>
            <a:off x="32766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1" name="Oval 162"/>
          <p:cNvSpPr/>
          <p:nvPr/>
        </p:nvSpPr>
        <p:spPr>
          <a:xfrm>
            <a:off x="32766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2" name="Oval 163"/>
          <p:cNvSpPr/>
          <p:nvPr/>
        </p:nvSpPr>
        <p:spPr>
          <a:xfrm>
            <a:off x="36195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3" name="Oval 164"/>
          <p:cNvSpPr/>
          <p:nvPr/>
        </p:nvSpPr>
        <p:spPr>
          <a:xfrm>
            <a:off x="36195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4" name="Oval 165"/>
          <p:cNvSpPr/>
          <p:nvPr/>
        </p:nvSpPr>
        <p:spPr>
          <a:xfrm>
            <a:off x="29337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5" name="Oval 166"/>
          <p:cNvSpPr/>
          <p:nvPr/>
        </p:nvSpPr>
        <p:spPr>
          <a:xfrm>
            <a:off x="32766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6" name="Oval 167"/>
          <p:cNvSpPr/>
          <p:nvPr/>
        </p:nvSpPr>
        <p:spPr>
          <a:xfrm>
            <a:off x="36195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7" name="Oval 168"/>
          <p:cNvSpPr/>
          <p:nvPr/>
        </p:nvSpPr>
        <p:spPr>
          <a:xfrm>
            <a:off x="29337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8" name="Oval 169"/>
          <p:cNvSpPr/>
          <p:nvPr/>
        </p:nvSpPr>
        <p:spPr>
          <a:xfrm>
            <a:off x="29337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69" name="Oval 170"/>
          <p:cNvSpPr/>
          <p:nvPr/>
        </p:nvSpPr>
        <p:spPr>
          <a:xfrm>
            <a:off x="32766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0" name="Oval 171"/>
          <p:cNvSpPr/>
          <p:nvPr/>
        </p:nvSpPr>
        <p:spPr>
          <a:xfrm>
            <a:off x="32766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1" name="Oval 172"/>
          <p:cNvSpPr/>
          <p:nvPr/>
        </p:nvSpPr>
        <p:spPr>
          <a:xfrm>
            <a:off x="36195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2" name="Oval 173"/>
          <p:cNvSpPr/>
          <p:nvPr/>
        </p:nvSpPr>
        <p:spPr>
          <a:xfrm>
            <a:off x="36195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3" name="Oval 174"/>
          <p:cNvSpPr/>
          <p:nvPr/>
        </p:nvSpPr>
        <p:spPr>
          <a:xfrm>
            <a:off x="67040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4" name="Oval 175"/>
          <p:cNvSpPr/>
          <p:nvPr/>
        </p:nvSpPr>
        <p:spPr>
          <a:xfrm>
            <a:off x="67040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5" name="Oval 176"/>
          <p:cNvSpPr/>
          <p:nvPr/>
        </p:nvSpPr>
        <p:spPr>
          <a:xfrm>
            <a:off x="70469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6" name="Oval 177"/>
          <p:cNvSpPr/>
          <p:nvPr/>
        </p:nvSpPr>
        <p:spPr>
          <a:xfrm>
            <a:off x="70469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7" name="Oval 178"/>
          <p:cNvSpPr/>
          <p:nvPr/>
        </p:nvSpPr>
        <p:spPr>
          <a:xfrm>
            <a:off x="73898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8" name="Oval 179"/>
          <p:cNvSpPr/>
          <p:nvPr/>
        </p:nvSpPr>
        <p:spPr>
          <a:xfrm>
            <a:off x="73898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79" name="Oval 180"/>
          <p:cNvSpPr/>
          <p:nvPr/>
        </p:nvSpPr>
        <p:spPr>
          <a:xfrm>
            <a:off x="77327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0" name="Oval 181"/>
          <p:cNvSpPr/>
          <p:nvPr/>
        </p:nvSpPr>
        <p:spPr>
          <a:xfrm>
            <a:off x="77327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1" name="Oval 182"/>
          <p:cNvSpPr/>
          <p:nvPr/>
        </p:nvSpPr>
        <p:spPr>
          <a:xfrm>
            <a:off x="67040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2" name="Oval 183"/>
          <p:cNvSpPr/>
          <p:nvPr/>
        </p:nvSpPr>
        <p:spPr>
          <a:xfrm>
            <a:off x="67040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3" name="Oval 184"/>
          <p:cNvSpPr/>
          <p:nvPr/>
        </p:nvSpPr>
        <p:spPr>
          <a:xfrm>
            <a:off x="70469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4" name="Oval 185"/>
          <p:cNvSpPr/>
          <p:nvPr/>
        </p:nvSpPr>
        <p:spPr>
          <a:xfrm>
            <a:off x="70469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5" name="Oval 186"/>
          <p:cNvSpPr/>
          <p:nvPr/>
        </p:nvSpPr>
        <p:spPr>
          <a:xfrm>
            <a:off x="73898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6" name="Oval 187"/>
          <p:cNvSpPr/>
          <p:nvPr/>
        </p:nvSpPr>
        <p:spPr>
          <a:xfrm>
            <a:off x="73898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7" name="Oval 188"/>
          <p:cNvSpPr/>
          <p:nvPr/>
        </p:nvSpPr>
        <p:spPr>
          <a:xfrm>
            <a:off x="77327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8" name="Oval 189"/>
          <p:cNvSpPr/>
          <p:nvPr/>
        </p:nvSpPr>
        <p:spPr>
          <a:xfrm>
            <a:off x="77327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89" name="Oval 190"/>
          <p:cNvSpPr/>
          <p:nvPr/>
        </p:nvSpPr>
        <p:spPr>
          <a:xfrm>
            <a:off x="67040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0" name="Oval 191"/>
          <p:cNvSpPr/>
          <p:nvPr/>
        </p:nvSpPr>
        <p:spPr>
          <a:xfrm>
            <a:off x="70469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1" name="Oval 192"/>
          <p:cNvSpPr/>
          <p:nvPr/>
        </p:nvSpPr>
        <p:spPr>
          <a:xfrm>
            <a:off x="73898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2" name="Oval 193"/>
          <p:cNvSpPr/>
          <p:nvPr/>
        </p:nvSpPr>
        <p:spPr>
          <a:xfrm>
            <a:off x="77327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3" name="Oval 194"/>
          <p:cNvSpPr/>
          <p:nvPr/>
        </p:nvSpPr>
        <p:spPr>
          <a:xfrm>
            <a:off x="67040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4" name="Oval 195"/>
          <p:cNvSpPr/>
          <p:nvPr/>
        </p:nvSpPr>
        <p:spPr>
          <a:xfrm>
            <a:off x="67040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5" name="Oval 196"/>
          <p:cNvSpPr/>
          <p:nvPr/>
        </p:nvSpPr>
        <p:spPr>
          <a:xfrm>
            <a:off x="70469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6" name="Oval 197"/>
          <p:cNvSpPr/>
          <p:nvPr/>
        </p:nvSpPr>
        <p:spPr>
          <a:xfrm>
            <a:off x="70469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7" name="Oval 198"/>
          <p:cNvSpPr/>
          <p:nvPr/>
        </p:nvSpPr>
        <p:spPr>
          <a:xfrm>
            <a:off x="73898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8" name="Oval 199"/>
          <p:cNvSpPr/>
          <p:nvPr/>
        </p:nvSpPr>
        <p:spPr>
          <a:xfrm>
            <a:off x="73898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599" name="Oval 200"/>
          <p:cNvSpPr/>
          <p:nvPr/>
        </p:nvSpPr>
        <p:spPr>
          <a:xfrm>
            <a:off x="77327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0" name="Oval 201"/>
          <p:cNvSpPr/>
          <p:nvPr/>
        </p:nvSpPr>
        <p:spPr>
          <a:xfrm>
            <a:off x="77327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1" name="Oval 202"/>
          <p:cNvSpPr/>
          <p:nvPr/>
        </p:nvSpPr>
        <p:spPr>
          <a:xfrm>
            <a:off x="5334000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2" name="Oval 203"/>
          <p:cNvSpPr/>
          <p:nvPr/>
        </p:nvSpPr>
        <p:spPr>
          <a:xfrm>
            <a:off x="5334000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3" name="Oval 204"/>
          <p:cNvSpPr/>
          <p:nvPr/>
        </p:nvSpPr>
        <p:spPr>
          <a:xfrm>
            <a:off x="56753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4" name="Oval 205"/>
          <p:cNvSpPr/>
          <p:nvPr/>
        </p:nvSpPr>
        <p:spPr>
          <a:xfrm>
            <a:off x="56753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5" name="Oval 206"/>
          <p:cNvSpPr/>
          <p:nvPr/>
        </p:nvSpPr>
        <p:spPr>
          <a:xfrm>
            <a:off x="60182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6" name="Oval 207"/>
          <p:cNvSpPr/>
          <p:nvPr/>
        </p:nvSpPr>
        <p:spPr>
          <a:xfrm>
            <a:off x="60182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7" name="Oval 208"/>
          <p:cNvSpPr/>
          <p:nvPr/>
        </p:nvSpPr>
        <p:spPr>
          <a:xfrm>
            <a:off x="6361113" y="4843463"/>
            <a:ext cx="114300" cy="115887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8" name="Oval 209"/>
          <p:cNvSpPr/>
          <p:nvPr/>
        </p:nvSpPr>
        <p:spPr>
          <a:xfrm>
            <a:off x="6361113" y="45005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09" name="Oval 210"/>
          <p:cNvSpPr/>
          <p:nvPr/>
        </p:nvSpPr>
        <p:spPr>
          <a:xfrm>
            <a:off x="5334000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0" name="Oval 211"/>
          <p:cNvSpPr/>
          <p:nvPr/>
        </p:nvSpPr>
        <p:spPr>
          <a:xfrm>
            <a:off x="5334000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1" name="Oval 212"/>
          <p:cNvSpPr/>
          <p:nvPr/>
        </p:nvSpPr>
        <p:spPr>
          <a:xfrm>
            <a:off x="56753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2" name="Oval 213"/>
          <p:cNvSpPr/>
          <p:nvPr/>
        </p:nvSpPr>
        <p:spPr>
          <a:xfrm>
            <a:off x="56753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3" name="Oval 214"/>
          <p:cNvSpPr/>
          <p:nvPr/>
        </p:nvSpPr>
        <p:spPr>
          <a:xfrm>
            <a:off x="60182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4" name="Oval 215"/>
          <p:cNvSpPr/>
          <p:nvPr/>
        </p:nvSpPr>
        <p:spPr>
          <a:xfrm>
            <a:off x="60182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5" name="Oval 216"/>
          <p:cNvSpPr/>
          <p:nvPr/>
        </p:nvSpPr>
        <p:spPr>
          <a:xfrm>
            <a:off x="6361113" y="41576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6" name="Oval 217"/>
          <p:cNvSpPr/>
          <p:nvPr/>
        </p:nvSpPr>
        <p:spPr>
          <a:xfrm>
            <a:off x="6361113" y="3814763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7" name="Oval 218"/>
          <p:cNvSpPr/>
          <p:nvPr/>
        </p:nvSpPr>
        <p:spPr>
          <a:xfrm>
            <a:off x="5334000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8" name="Oval 219"/>
          <p:cNvSpPr/>
          <p:nvPr/>
        </p:nvSpPr>
        <p:spPr>
          <a:xfrm>
            <a:off x="56753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19" name="Oval 220"/>
          <p:cNvSpPr/>
          <p:nvPr/>
        </p:nvSpPr>
        <p:spPr>
          <a:xfrm>
            <a:off x="60182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0" name="Oval 221"/>
          <p:cNvSpPr/>
          <p:nvPr/>
        </p:nvSpPr>
        <p:spPr>
          <a:xfrm>
            <a:off x="6361113" y="58737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1" name="Oval 222"/>
          <p:cNvSpPr/>
          <p:nvPr/>
        </p:nvSpPr>
        <p:spPr>
          <a:xfrm>
            <a:off x="5334000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2" name="Oval 223"/>
          <p:cNvSpPr/>
          <p:nvPr/>
        </p:nvSpPr>
        <p:spPr>
          <a:xfrm>
            <a:off x="5334000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3" name="Oval 224"/>
          <p:cNvSpPr/>
          <p:nvPr/>
        </p:nvSpPr>
        <p:spPr>
          <a:xfrm>
            <a:off x="56753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4" name="Oval 225"/>
          <p:cNvSpPr/>
          <p:nvPr/>
        </p:nvSpPr>
        <p:spPr>
          <a:xfrm>
            <a:off x="56753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5" name="Oval 226"/>
          <p:cNvSpPr/>
          <p:nvPr/>
        </p:nvSpPr>
        <p:spPr>
          <a:xfrm>
            <a:off x="60182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6" name="Oval 227"/>
          <p:cNvSpPr/>
          <p:nvPr/>
        </p:nvSpPr>
        <p:spPr>
          <a:xfrm>
            <a:off x="60182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7" name="Oval 228"/>
          <p:cNvSpPr/>
          <p:nvPr/>
        </p:nvSpPr>
        <p:spPr>
          <a:xfrm>
            <a:off x="6361113" y="55308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8" name="Oval 229"/>
          <p:cNvSpPr/>
          <p:nvPr/>
        </p:nvSpPr>
        <p:spPr>
          <a:xfrm>
            <a:off x="6361113" y="5187950"/>
            <a:ext cx="114300" cy="114300"/>
          </a:xfrm>
          <a:prstGeom prst="ellipse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02629" name="Line 230"/>
          <p:cNvSpPr/>
          <p:nvPr/>
        </p:nvSpPr>
        <p:spPr>
          <a:xfrm>
            <a:off x="2590800" y="3532188"/>
            <a:ext cx="571341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102630" name="Line 231"/>
          <p:cNvSpPr/>
          <p:nvPr/>
        </p:nvSpPr>
        <p:spPr>
          <a:xfrm flipV="1">
            <a:off x="5391150" y="727075"/>
            <a:ext cx="0" cy="56038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1287400" name="Text Box 232"/>
          <p:cNvSpPr txBox="1"/>
          <p:nvPr/>
        </p:nvSpPr>
        <p:spPr>
          <a:xfrm>
            <a:off x="381000" y="1657350"/>
            <a:ext cx="2279650" cy="4362450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sz="2800" dirty="0">
                <a:latin typeface="Arial" panose="020B0604020202020204" pitchFamily="34" charset="0"/>
              </a:rPr>
              <a:t>Let f(x)=2x+1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r>
              <a:rPr lang="en-US" altLang="en-US" sz="2800" dirty="0">
                <a:latin typeface="Arial" panose="020B0604020202020204" pitchFamily="34" charset="0"/>
              </a:rPr>
              <a:t>Plot (x, f(x))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r>
              <a:rPr lang="en-US" altLang="en-US" sz="2800" dirty="0">
                <a:latin typeface="Arial" panose="020B0604020202020204" pitchFamily="34" charset="0"/>
              </a:rPr>
              <a:t>This is a plot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ClrTx/>
              <a:buFontTx/>
            </a:pPr>
            <a:r>
              <a:rPr lang="en-US" altLang="en-US" sz="2800" dirty="0">
                <a:latin typeface="Arial" panose="020B0604020202020204" pitchFamily="34" charset="0"/>
              </a:rPr>
              <a:t>of f(x)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287401" name="Oval 233"/>
          <p:cNvSpPr/>
          <p:nvPr/>
        </p:nvSpPr>
        <p:spPr>
          <a:xfrm>
            <a:off x="5678488" y="24447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2" name="Oval 234"/>
          <p:cNvSpPr/>
          <p:nvPr/>
        </p:nvSpPr>
        <p:spPr>
          <a:xfrm>
            <a:off x="6019800" y="1751013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3" name="Oval 235"/>
          <p:cNvSpPr/>
          <p:nvPr/>
        </p:nvSpPr>
        <p:spPr>
          <a:xfrm>
            <a:off x="6364288" y="1065213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4" name="Oval 236"/>
          <p:cNvSpPr/>
          <p:nvPr/>
        </p:nvSpPr>
        <p:spPr>
          <a:xfrm>
            <a:off x="5330825" y="31305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5" name="Oval 237"/>
          <p:cNvSpPr/>
          <p:nvPr/>
        </p:nvSpPr>
        <p:spPr>
          <a:xfrm>
            <a:off x="4992688" y="38163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6" name="Oval 238"/>
          <p:cNvSpPr/>
          <p:nvPr/>
        </p:nvSpPr>
        <p:spPr>
          <a:xfrm>
            <a:off x="4646613" y="45021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7" name="Oval 239"/>
          <p:cNvSpPr/>
          <p:nvPr/>
        </p:nvSpPr>
        <p:spPr>
          <a:xfrm>
            <a:off x="4306888" y="51879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8" name="Oval 240"/>
          <p:cNvSpPr/>
          <p:nvPr/>
        </p:nvSpPr>
        <p:spPr>
          <a:xfrm>
            <a:off x="3962400" y="5873750"/>
            <a:ext cx="114300" cy="114300"/>
          </a:xfrm>
          <a:prstGeom prst="ellipse">
            <a:avLst/>
          </a:prstGeom>
          <a:solidFill>
            <a:schemeClr val="tx1"/>
          </a:solidFill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  <p:txBody>
          <a:bodyPr wrap="none" anchor="ctr" anchorCtr="0"/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87409" name="Line 241"/>
          <p:cNvSpPr/>
          <p:nvPr/>
        </p:nvSpPr>
        <p:spPr>
          <a:xfrm flipH="1">
            <a:off x="5791200" y="712788"/>
            <a:ext cx="1752600" cy="27432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87410" name="Line 242"/>
          <p:cNvSpPr/>
          <p:nvPr/>
        </p:nvSpPr>
        <p:spPr>
          <a:xfrm flipH="1">
            <a:off x="5410200" y="331788"/>
            <a:ext cx="2057400" cy="21336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87411" name="Text Box 243"/>
          <p:cNvSpPr txBox="1"/>
          <p:nvPr/>
        </p:nvSpPr>
        <p:spPr>
          <a:xfrm>
            <a:off x="7527925" y="533400"/>
            <a:ext cx="549275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x=1</a:t>
            </a:r>
            <a:endParaRPr lang="en-US" altLang="en-US" dirty="0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1287412" name="Text Box 244"/>
          <p:cNvSpPr txBox="1"/>
          <p:nvPr/>
        </p:nvSpPr>
        <p:spPr>
          <a:xfrm>
            <a:off x="7451725" y="152400"/>
            <a:ext cx="755650" cy="366713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f(x)=3</a:t>
            </a:r>
            <a:endParaRPr lang="en-US" altLang="en-US" dirty="0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1287413" name="Line 245"/>
          <p:cNvSpPr/>
          <p:nvPr/>
        </p:nvSpPr>
        <p:spPr>
          <a:xfrm flipH="1">
            <a:off x="6096000" y="2693988"/>
            <a:ext cx="1981200" cy="762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87414" name="Line 246"/>
          <p:cNvSpPr/>
          <p:nvPr/>
        </p:nvSpPr>
        <p:spPr>
          <a:xfrm flipH="1" flipV="1">
            <a:off x="5410200" y="1855788"/>
            <a:ext cx="2667000" cy="381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287415" name="Text Box 247"/>
          <p:cNvSpPr txBox="1"/>
          <p:nvPr/>
        </p:nvSpPr>
        <p:spPr>
          <a:xfrm>
            <a:off x="8153400" y="2465388"/>
            <a:ext cx="549275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x=2</a:t>
            </a:r>
            <a:endParaRPr lang="en-US" altLang="en-US" dirty="0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1287416" name="Text Box 248"/>
          <p:cNvSpPr txBox="1"/>
          <p:nvPr/>
        </p:nvSpPr>
        <p:spPr>
          <a:xfrm>
            <a:off x="8077200" y="2084388"/>
            <a:ext cx="755650" cy="366712"/>
          </a:xfrm>
          <a:prstGeom prst="rect">
            <a:avLst/>
          </a:prstGeom>
          <a:noFill/>
          <a:ln w="25400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en-US" dirty="0">
                <a:solidFill>
                  <a:srgbClr val="0000FF"/>
                </a:solidFill>
                <a:latin typeface="Garamond" panose="02020404030301010803" pitchFamily="18" charset="0"/>
              </a:rPr>
              <a:t>f(x)=5</a:t>
            </a:r>
            <a:endParaRPr lang="en-US" altLang="en-US" dirty="0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1287417" name="Line 249"/>
          <p:cNvSpPr/>
          <p:nvPr/>
        </p:nvSpPr>
        <p:spPr>
          <a:xfrm flipV="1">
            <a:off x="3733800" y="560388"/>
            <a:ext cx="2971800" cy="5943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</p:spPr>
      </p:sp>
      <p:cxnSp>
        <p:nvCxnSpPr>
          <p:cNvPr id="102649" name="AutoShape 250"/>
          <p:cNvCxnSpPr>
            <a:stCxn id="1287417" idx="1"/>
            <a:endCxn id="1287417" idx="1"/>
          </p:cNvCxnSpPr>
          <p:nvPr/>
        </p:nvCxnSpPr>
        <p:spPr>
          <a:xfrm>
            <a:off x="6704013" y="547688"/>
            <a:ext cx="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50" name="AutoShape 251"/>
          <p:cNvCxnSpPr>
            <a:stCxn id="1287417" idx="1"/>
            <a:endCxn id="1287417" idx="1"/>
          </p:cNvCxnSpPr>
          <p:nvPr/>
        </p:nvCxnSpPr>
        <p:spPr>
          <a:xfrm>
            <a:off x="6704013" y="547688"/>
            <a:ext cx="0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0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400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401" grpId="0" animBg="1"/>
      <p:bldP spid="1287402" grpId="0" animBg="1"/>
      <p:bldP spid="1287403" grpId="0" animBg="1"/>
      <p:bldP spid="1287404" grpId="0" animBg="1"/>
      <p:bldP spid="1287405" grpId="0" animBg="1"/>
      <p:bldP spid="1287406" grpId="0" animBg="1"/>
      <p:bldP spid="1287407" grpId="0" animBg="1"/>
      <p:bldP spid="1287408" grpId="0" animBg="1"/>
      <p:bldP spid="1287411" grpId="0"/>
      <p:bldP spid="1287411" grpId="1"/>
      <p:bldP spid="1287412" grpId="0"/>
      <p:bldP spid="1287412" grpId="1"/>
      <p:bldP spid="1287415" grpId="0"/>
      <p:bldP spid="1287415" grpId="1"/>
      <p:bldP spid="1287416" grpId="0"/>
      <p:bldP spid="128741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44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Useful functions</a:t>
            </a:r>
            <a:endParaRPr lang="en-US" altLang="en-US" dirty="0"/>
          </a:p>
        </p:txBody>
      </p:sp>
      <p:sp>
        <p:nvSpPr>
          <p:cNvPr id="128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Floor: </a:t>
            </a:r>
            <a:r>
              <a:rPr lang="en-US" altLang="en-US" dirty="0">
                <a:sym typeface="Symbol" panose="05050102010706020507" pitchFamily="18" charset="2"/>
              </a:rPr>
              <a:t>x means </a:t>
            </a:r>
            <a:r>
              <a:rPr lang="en-US" altLang="en-US" dirty="0"/>
              <a:t>take the greatest integer less than or equal to the number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Ceiling: </a:t>
            </a:r>
            <a:r>
              <a:rPr lang="en-US" altLang="en-US" dirty="0">
                <a:sym typeface="Symbol" panose="05050102010706020507" pitchFamily="18" charset="2"/>
              </a:rPr>
              <a:t>x means </a:t>
            </a:r>
            <a:r>
              <a:rPr lang="en-US" altLang="en-US" dirty="0"/>
              <a:t>take the lowest integer </a:t>
            </a:r>
            <a:br>
              <a:rPr lang="en-US" altLang="en-US" dirty="0"/>
            </a:br>
            <a:r>
              <a:rPr lang="en-US" altLang="en-US" dirty="0"/>
              <a:t>greater than or equal to the number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round(x) =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</a:t>
            </a:r>
            <a:r>
              <a:rPr lang="en-US" altLang="en-US" dirty="0"/>
              <a:t> x+0.5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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charRg st="7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charRg st="15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64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Floor, Ceiling Examples</a:t>
            </a:r>
            <a:endParaRPr lang="en-US" altLang="en-US" dirty="0"/>
          </a:p>
        </p:txBody>
      </p:sp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3505200" cy="5257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Find these values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1.1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1.1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-0.1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-0.1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291268" name="Rectangle 4"/>
          <p:cNvSpPr/>
          <p:nvPr/>
        </p:nvSpPr>
        <p:spPr>
          <a:xfrm>
            <a:off x="4343400" y="1600200"/>
            <a:ext cx="4572000" cy="5029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</a:pPr>
            <a:endParaRPr lang="en-US" altLang="en-US" sz="2400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</a:pPr>
            <a:r>
              <a:rPr lang="en-US" altLang="en-US" sz="2400" dirty="0">
                <a:latin typeface="Verdana" panose="020B0604030504040204" pitchFamily="34" charset="0"/>
                <a:sym typeface="Symbol" panose="05050102010706020507" pitchFamily="18" charset="2"/>
              </a:rPr>
              <a:t>1</a:t>
            </a:r>
            <a:endParaRPr lang="en-US" altLang="en-US" sz="2400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</a:pPr>
            <a:r>
              <a:rPr lang="en-US" altLang="en-US" sz="2400" dirty="0">
                <a:latin typeface="Verdana" panose="020B0604030504040204" pitchFamily="34" charset="0"/>
                <a:sym typeface="Symbol" panose="05050102010706020507" pitchFamily="18" charset="2"/>
              </a:rPr>
              <a:t>2</a:t>
            </a:r>
            <a:endParaRPr lang="en-US" altLang="en-US" sz="2400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</a:pPr>
            <a:r>
              <a:rPr lang="en-US" altLang="en-US" sz="2400" dirty="0">
                <a:latin typeface="Verdana" panose="020B0604030504040204" pitchFamily="34" charset="0"/>
                <a:sym typeface="Symbol" panose="05050102010706020507" pitchFamily="18" charset="2"/>
              </a:rPr>
              <a:t>-1</a:t>
            </a:r>
            <a:endParaRPr lang="en-US" altLang="en-US" sz="2400" dirty="0">
              <a:latin typeface="Verdana" panose="020B0604030504040204" pitchFamily="34" charset="0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</a:pPr>
            <a:r>
              <a:rPr lang="en-US" altLang="en-US" sz="2400" dirty="0">
                <a:latin typeface="Verdana" panose="020B0604030504040204" pitchFamily="34" charset="0"/>
                <a:sym typeface="Symbol" panose="05050102010706020507" pitchFamily="18" charset="2"/>
              </a:rPr>
              <a:t>0</a:t>
            </a:r>
            <a:endParaRPr lang="en-US" altLang="en-US" sz="2400" dirty="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charRg st="1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charRg st="3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charRg st="8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Ceiling and floor properties</a:t>
            </a:r>
            <a:endParaRPr lang="en-US" altLang="en-US" dirty="0"/>
          </a:p>
        </p:txBody>
      </p:sp>
      <p:sp>
        <p:nvSpPr>
          <p:cNvPr id="129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Let n be an integer</a:t>
            </a:r>
            <a:endParaRPr lang="en-US" altLang="en-US" sz="2400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(1a)		</a:t>
            </a:r>
            <a:r>
              <a:rPr lang="en-US" altLang="en-US" sz="2400" dirty="0">
                <a:sym typeface="Symbol" panose="05050102010706020507" pitchFamily="18" charset="2"/>
              </a:rPr>
              <a:t>x = n  if and only if  n ≤ x &lt; n+1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(1b)		</a:t>
            </a:r>
            <a:r>
              <a:rPr lang="en-US" altLang="en-US" sz="2400" dirty="0">
                <a:sym typeface="Symbol" panose="05050102010706020507" pitchFamily="18" charset="2"/>
              </a:rPr>
              <a:t>x = n  if and only if  n-1 &lt; x ≤ n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(1c)		</a:t>
            </a:r>
            <a:r>
              <a:rPr lang="en-US" altLang="en-US" sz="2400" dirty="0">
                <a:sym typeface="Symbol" panose="05050102010706020507" pitchFamily="18" charset="2"/>
              </a:rPr>
              <a:t>x = n  if and only if  x-1 &lt; n ≤ x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(1d)		</a:t>
            </a:r>
            <a:r>
              <a:rPr lang="en-US" altLang="en-US" sz="2400" dirty="0">
                <a:sym typeface="Symbol" panose="05050102010706020507" pitchFamily="18" charset="2"/>
              </a:rPr>
              <a:t>x = n  if and only if  x ≤ n &lt; x+1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(2)			x-1 &lt; </a:t>
            </a:r>
            <a:r>
              <a:rPr lang="en-US" altLang="en-US" sz="2400" dirty="0">
                <a:sym typeface="Symbol" panose="05050102010706020507" pitchFamily="18" charset="2"/>
              </a:rPr>
              <a:t>x ≤ x ≤ x &lt; x+1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(3a)		</a:t>
            </a:r>
            <a:r>
              <a:rPr lang="en-US" altLang="en-US" sz="2400" dirty="0">
                <a:sym typeface="Symbol" panose="05050102010706020507" pitchFamily="18" charset="2"/>
              </a:rPr>
              <a:t>-x = - x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(3b)		</a:t>
            </a:r>
            <a:r>
              <a:rPr lang="en-US" altLang="en-US" sz="2400" dirty="0">
                <a:sym typeface="Symbol" panose="05050102010706020507" pitchFamily="18" charset="2"/>
              </a:rPr>
              <a:t>-x = - x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(4a)		</a:t>
            </a:r>
            <a:r>
              <a:rPr lang="en-US" altLang="en-US" sz="2400" dirty="0">
                <a:sym typeface="Symbol" panose="05050102010706020507" pitchFamily="18" charset="2"/>
              </a:rPr>
              <a:t>x+n = x+n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en-US" sz="2400" dirty="0"/>
              <a:t>(4b)		</a:t>
            </a:r>
            <a:r>
              <a:rPr lang="en-US" altLang="en-US" sz="2400" dirty="0">
                <a:sym typeface="Symbol" panose="05050102010706020507" pitchFamily="18" charset="2"/>
              </a:rPr>
              <a:t>x+n = x+n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2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6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10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14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19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22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244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263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charRg st="284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Ceiling property proof</a:t>
            </a:r>
            <a:endParaRPr lang="en-US" altLang="en-US" dirty="0"/>
          </a:p>
        </p:txBody>
      </p:sp>
      <p:sp>
        <p:nvSpPr>
          <p:cNvPr id="129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Prove rule 4a: </a:t>
            </a:r>
            <a:r>
              <a:rPr lang="en-US" altLang="en-US" dirty="0">
                <a:sym typeface="Symbol" panose="05050102010706020507" pitchFamily="18" charset="2"/>
              </a:rPr>
              <a:t>x+n = x+n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Where n is an integer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Will use rule 1a: x = n  if and only if  n ≤ x &lt; n+1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Direct proof!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Let m = x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Thus, m ≤ x &lt; m+1 (by rule 1a)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Add n to both sides: m+n ≤ x+n &lt; m+n+1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By rule 1a, m+n = x+n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Since m = x, m+n also equals x+n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Thus, x+n = m+n = x+n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12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132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163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202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226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charRg st="263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Factorial</a:t>
            </a:r>
            <a:endParaRPr lang="en-US" altLang="en-US" dirty="0"/>
          </a:p>
        </p:txBody>
      </p:sp>
      <p:sp>
        <p:nvSpPr>
          <p:cNvPr id="129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/>
              <a:t>Factorial is denoted by n!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n! = n * (n-1) * (n-2) * … * 2 * 1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Thus, 6! = 6 * 5 * 4 * 3 * 2 * 1 = 720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Note that 0! is defined to equal 1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charRg st="2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charRg st="6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charRg st="10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Proving Function problems</a:t>
            </a:r>
            <a:endParaRPr lang="en-US" altLang="en-US" dirty="0"/>
          </a:p>
        </p:txBody>
      </p:sp>
      <p:sp>
        <p:nvSpPr>
          <p:cNvPr id="1146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be an invertible function from Y to Z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g</a:t>
            </a:r>
            <a:r>
              <a:rPr lang="en-US" altLang="en-US" dirty="0"/>
              <a:t> be an invertible function from X to Y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Show that the inverse of f○g is: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(f○g)</a:t>
            </a:r>
            <a:r>
              <a:rPr lang="en-US" altLang="en-US" baseline="30000" dirty="0"/>
              <a:t>-1</a:t>
            </a:r>
            <a:r>
              <a:rPr lang="en-US" altLang="en-US" dirty="0"/>
              <a:t> = g</a:t>
            </a:r>
            <a:r>
              <a:rPr lang="en-US" altLang="en-US" baseline="30000" dirty="0"/>
              <a:t>-1 </a:t>
            </a:r>
            <a:r>
              <a:rPr lang="en-US" altLang="en-US" dirty="0"/>
              <a:t>○ f</a:t>
            </a:r>
            <a:r>
              <a:rPr lang="en-US" altLang="en-US" baseline="30000" dirty="0"/>
              <a:t>-1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(Pf) Thus, we want to show, for all </a:t>
            </a:r>
            <a:r>
              <a:rPr lang="en-US" altLang="en-US" sz="2000" i="1" dirty="0"/>
              <a:t>z</a:t>
            </a:r>
            <a:r>
              <a:rPr lang="en-US" altLang="en-US" sz="2000" dirty="0">
                <a:sym typeface="Symbol" panose="05050102010706020507" pitchFamily="18" charset="2"/>
              </a:rPr>
              <a:t>Z and 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X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((f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g)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(g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)) (x) = x and ((f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g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)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(g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f)) (z) = z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/>
              <a:t>((f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g)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(g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)) (x) = 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g)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(g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)) (x))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   = </a:t>
            </a:r>
            <a:r>
              <a:rPr lang="en-US" altLang="en-US" sz="2000" dirty="0"/>
              <a:t>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</a:t>
            </a:r>
            <a:r>
              <a:rPr lang="en-US" altLang="en-US" sz="2000" dirty="0"/>
              <a:t> g)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g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(x)))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   = </a:t>
            </a:r>
            <a:r>
              <a:rPr lang="en-US" altLang="en-US" sz="2000" dirty="0"/>
              <a:t>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g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g</a:t>
            </a:r>
            <a:r>
              <a:rPr lang="en-US" altLang="en-US" sz="2000" baseline="30000" dirty="0"/>
              <a:t>-1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(x)))))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   = </a:t>
            </a:r>
            <a:r>
              <a:rPr lang="en-US" altLang="en-US" sz="2000" dirty="0"/>
              <a:t>(f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</a:t>
            </a:r>
            <a:r>
              <a:rPr lang="en-US" altLang="en-US" sz="2000" dirty="0"/>
              <a:t>f</a:t>
            </a:r>
            <a:r>
              <a:rPr lang="en-US" altLang="en-US" sz="2000" baseline="30000" dirty="0"/>
              <a:t>-1</a:t>
            </a:r>
            <a:r>
              <a:rPr lang="en-US" altLang="en-US" sz="2000" dirty="0"/>
              <a:t>(x))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		   = </a:t>
            </a:r>
            <a:r>
              <a:rPr lang="en-US" altLang="en-US" sz="2000" dirty="0"/>
              <a:t>x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The second equality is similar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The universal set</a:t>
            </a:r>
            <a:endParaRPr lang="en-US" altLang="en-US" dirty="0"/>
          </a:p>
        </p:txBody>
      </p:sp>
      <p:sp>
        <p:nvSpPr>
          <p:cNvPr id="11458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dirty="0">
                <a:solidFill>
                  <a:srgbClr val="FF0000"/>
                </a:solidFill>
              </a:rPr>
              <a:t> is the universal set – the set of all of elements (or the “universe”) from which given any set is drawn</a:t>
            </a:r>
            <a:endParaRPr lang="en-US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For the set {-2, 0.4, 2},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/>
              <a:t> would be the real numbers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For the set {0, 1, 2},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/>
              <a:t> could be the </a:t>
            </a:r>
            <a:r>
              <a:rPr lang="en-US" altLang="en-US" b="1" dirty="0"/>
              <a:t>N</a:t>
            </a:r>
            <a:r>
              <a:rPr lang="en-US" altLang="en-US" dirty="0"/>
              <a:t>, </a:t>
            </a:r>
            <a:r>
              <a:rPr lang="en-US" altLang="en-US" b="1" dirty="0"/>
              <a:t>Z</a:t>
            </a:r>
            <a:r>
              <a:rPr lang="en-US" altLang="en-US" dirty="0"/>
              <a:t>, </a:t>
            </a:r>
            <a:r>
              <a:rPr lang="en-US" altLang="en-US" b="1" dirty="0"/>
              <a:t>Q</a:t>
            </a:r>
            <a:r>
              <a:rPr lang="en-US" altLang="en-US" dirty="0"/>
              <a:t>, </a:t>
            </a:r>
            <a:r>
              <a:rPr lang="en-US" altLang="en-US" b="1" dirty="0"/>
              <a:t>R</a:t>
            </a:r>
            <a:r>
              <a:rPr lang="en-US" altLang="en-US" dirty="0"/>
              <a:t> depending on the context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For the set of the vowels of the alphabet, </a:t>
            </a:r>
            <a:r>
              <a:rPr lang="en-US" altLang="en-US" b="1" i="1" dirty="0">
                <a:latin typeface="Times New Roman" panose="02020603050405020304" pitchFamily="18" charset="0"/>
              </a:rPr>
              <a:t>U</a:t>
            </a:r>
            <a:r>
              <a:rPr lang="en-US" altLang="en-US" dirty="0"/>
              <a:t> would be all the letters of the alphabet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charRg st="106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charRg st="16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9">
                                            <p:txEl>
                                              <p:charRg st="234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Venn diagrams</a:t>
            </a:r>
            <a:endParaRPr lang="en-US" altLang="en-US" dirty="0"/>
          </a:p>
        </p:txBody>
      </p:sp>
      <p:sp>
        <p:nvSpPr>
          <p:cNvPr id="114790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33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2400" dirty="0"/>
              <a:t>Represents sets graphically</a:t>
            </a:r>
            <a:endParaRPr lang="en-US" altLang="en-US" sz="2400" dirty="0"/>
          </a:p>
          <a:p>
            <a:pPr lvl="1" eaLnBrk="1" hangingPunct="1"/>
            <a:r>
              <a:rPr lang="en-US" altLang="en-US" sz="2000" dirty="0"/>
              <a:t>The box represents the universal set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Circles represent the set(s)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Consider set S, which is </a:t>
            </a:r>
            <a:br>
              <a:rPr lang="en-US" altLang="en-US" sz="2400" dirty="0"/>
            </a:br>
            <a:r>
              <a:rPr lang="en-US" altLang="en-US" sz="2400" dirty="0"/>
              <a:t>the set of all vowels in the</a:t>
            </a:r>
            <a:br>
              <a:rPr lang="en-US" altLang="en-US" sz="2400" dirty="0"/>
            </a:br>
            <a:r>
              <a:rPr lang="en-US" altLang="en-US" sz="2400" dirty="0"/>
              <a:t>alphabet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The individual elements </a:t>
            </a:r>
            <a:br>
              <a:rPr lang="en-US" altLang="en-US" sz="2400" dirty="0"/>
            </a:br>
            <a:r>
              <a:rPr lang="en-US" altLang="en-US" sz="2400" dirty="0"/>
              <a:t>are usually not written </a:t>
            </a:r>
            <a:br>
              <a:rPr lang="en-US" altLang="en-US" sz="2400" dirty="0"/>
            </a:br>
            <a:r>
              <a:rPr lang="en-US" altLang="en-US" sz="2400" dirty="0"/>
              <a:t>in a Venn diagram</a:t>
            </a:r>
            <a:endParaRPr lang="en-US" altLang="en-US" sz="2400" dirty="0"/>
          </a:p>
        </p:txBody>
      </p:sp>
      <p:sp>
        <p:nvSpPr>
          <p:cNvPr id="27651" name="Text Box 4"/>
          <p:cNvSpPr txBox="1"/>
          <p:nvPr/>
        </p:nvSpPr>
        <p:spPr>
          <a:xfrm>
            <a:off x="8594725" y="3389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254625" y="3276600"/>
            <a:ext cx="3057525" cy="2805113"/>
            <a:chOff x="3310" y="2064"/>
            <a:chExt cx="1926" cy="1767"/>
          </a:xfrm>
        </p:grpSpPr>
        <p:sp>
          <p:nvSpPr>
            <p:cNvPr id="27653" name="Text Box 6"/>
            <p:cNvSpPr txBox="1"/>
            <p:nvPr/>
          </p:nvSpPr>
          <p:spPr>
            <a:xfrm>
              <a:off x="4272" y="288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4" name="Text Box 7"/>
            <p:cNvSpPr txBox="1"/>
            <p:nvPr/>
          </p:nvSpPr>
          <p:spPr>
            <a:xfrm>
              <a:off x="4656" y="283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5" name="Text Box 8"/>
            <p:cNvSpPr txBox="1"/>
            <p:nvPr/>
          </p:nvSpPr>
          <p:spPr>
            <a:xfrm>
              <a:off x="5088" y="2832"/>
              <a:ext cx="1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i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6" name="Text Box 9"/>
            <p:cNvSpPr txBox="1"/>
            <p:nvPr/>
          </p:nvSpPr>
          <p:spPr>
            <a:xfrm>
              <a:off x="4560" y="321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o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7" name="Text Box 10"/>
            <p:cNvSpPr txBox="1"/>
            <p:nvPr/>
          </p:nvSpPr>
          <p:spPr>
            <a:xfrm>
              <a:off x="4944" y="321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u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8" name="Text Box 11"/>
            <p:cNvSpPr txBox="1"/>
            <p:nvPr/>
          </p:nvSpPr>
          <p:spPr>
            <a:xfrm>
              <a:off x="3310" y="208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59" name="Text Box 12"/>
            <p:cNvSpPr txBox="1"/>
            <p:nvPr/>
          </p:nvSpPr>
          <p:spPr>
            <a:xfrm>
              <a:off x="3600" y="206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0" name="Text Box 13"/>
            <p:cNvSpPr txBox="1"/>
            <p:nvPr/>
          </p:nvSpPr>
          <p:spPr>
            <a:xfrm>
              <a:off x="3838" y="208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1" name="Text Box 14"/>
            <p:cNvSpPr txBox="1"/>
            <p:nvPr/>
          </p:nvSpPr>
          <p:spPr>
            <a:xfrm>
              <a:off x="4050" y="2087"/>
              <a:ext cx="1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f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2" name="Text Box 15"/>
            <p:cNvSpPr txBox="1"/>
            <p:nvPr/>
          </p:nvSpPr>
          <p:spPr>
            <a:xfrm>
              <a:off x="3310" y="2327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g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3" name="Text Box 16"/>
            <p:cNvSpPr txBox="1"/>
            <p:nvPr/>
          </p:nvSpPr>
          <p:spPr>
            <a:xfrm>
              <a:off x="3600" y="235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h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4" name="Text Box 17"/>
            <p:cNvSpPr txBox="1"/>
            <p:nvPr/>
          </p:nvSpPr>
          <p:spPr>
            <a:xfrm>
              <a:off x="3888" y="2352"/>
              <a:ext cx="1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j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5" name="Text Box 18"/>
            <p:cNvSpPr txBox="1"/>
            <p:nvPr/>
          </p:nvSpPr>
          <p:spPr>
            <a:xfrm>
              <a:off x="3312" y="259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k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6" name="Text Box 19"/>
            <p:cNvSpPr txBox="1"/>
            <p:nvPr/>
          </p:nvSpPr>
          <p:spPr>
            <a:xfrm>
              <a:off x="3600" y="2592"/>
              <a:ext cx="1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l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7" name="Text Box 20"/>
            <p:cNvSpPr txBox="1"/>
            <p:nvPr/>
          </p:nvSpPr>
          <p:spPr>
            <a:xfrm>
              <a:off x="3818" y="2567"/>
              <a:ext cx="2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m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8" name="Text Box 21"/>
            <p:cNvSpPr txBox="1"/>
            <p:nvPr/>
          </p:nvSpPr>
          <p:spPr>
            <a:xfrm>
              <a:off x="3312" y="283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n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9" name="Text Box 22"/>
            <p:cNvSpPr txBox="1"/>
            <p:nvPr/>
          </p:nvSpPr>
          <p:spPr>
            <a:xfrm>
              <a:off x="3552" y="283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p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0" name="Text Box 23"/>
            <p:cNvSpPr txBox="1"/>
            <p:nvPr/>
          </p:nvSpPr>
          <p:spPr>
            <a:xfrm>
              <a:off x="3840" y="2832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q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1" name="Text Box 24"/>
            <p:cNvSpPr txBox="1"/>
            <p:nvPr/>
          </p:nvSpPr>
          <p:spPr>
            <a:xfrm>
              <a:off x="3312" y="3120"/>
              <a:ext cx="1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r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2" name="Text Box 25"/>
            <p:cNvSpPr txBox="1"/>
            <p:nvPr/>
          </p:nvSpPr>
          <p:spPr>
            <a:xfrm>
              <a:off x="3552" y="312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s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3" name="Text Box 26"/>
            <p:cNvSpPr txBox="1"/>
            <p:nvPr/>
          </p:nvSpPr>
          <p:spPr>
            <a:xfrm>
              <a:off x="3840" y="3120"/>
              <a:ext cx="1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t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4" name="Text Box 27"/>
            <p:cNvSpPr txBox="1"/>
            <p:nvPr/>
          </p:nvSpPr>
          <p:spPr>
            <a:xfrm>
              <a:off x="3312" y="336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v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5" name="Text Box 28"/>
            <p:cNvSpPr txBox="1"/>
            <p:nvPr/>
          </p:nvSpPr>
          <p:spPr>
            <a:xfrm>
              <a:off x="3552" y="3360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w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6" name="Text Box 29"/>
            <p:cNvSpPr txBox="1"/>
            <p:nvPr/>
          </p:nvSpPr>
          <p:spPr>
            <a:xfrm>
              <a:off x="3840" y="336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x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7" name="Text Box 30"/>
            <p:cNvSpPr txBox="1"/>
            <p:nvPr/>
          </p:nvSpPr>
          <p:spPr>
            <a:xfrm>
              <a:off x="3312" y="360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y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8" name="Text Box 31"/>
            <p:cNvSpPr txBox="1"/>
            <p:nvPr/>
          </p:nvSpPr>
          <p:spPr>
            <a:xfrm>
              <a:off x="3552" y="360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dirty="0">
                  <a:latin typeface="Arial" panose="020B0604020202020204" pitchFamily="34" charset="0"/>
                </a:rPr>
                <a:t>z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5181600" y="3276600"/>
            <a:ext cx="3657600" cy="2895600"/>
            <a:chOff x="3264" y="2064"/>
            <a:chExt cx="2304" cy="1824"/>
          </a:xfrm>
        </p:grpSpPr>
        <p:sp>
          <p:nvSpPr>
            <p:cNvPr id="27680" name="Rectangle 33"/>
            <p:cNvSpPr/>
            <p:nvPr/>
          </p:nvSpPr>
          <p:spPr>
            <a:xfrm>
              <a:off x="3264" y="2064"/>
              <a:ext cx="2304" cy="18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buClrTx/>
                <a:buFontTx/>
              </a:pPr>
              <a:endParaRPr lang="en-US" altLang="en-US" dirty="0">
                <a:latin typeface="Garamond" panose="02020404030301010803" pitchFamily="18" charset="0"/>
              </a:endParaRPr>
            </a:p>
          </p:txBody>
        </p:sp>
        <p:sp>
          <p:nvSpPr>
            <p:cNvPr id="27681" name="Text Box 34"/>
            <p:cNvSpPr txBox="1"/>
            <p:nvPr/>
          </p:nvSpPr>
          <p:spPr>
            <a:xfrm>
              <a:off x="5280" y="2112"/>
              <a:ext cx="25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sz="2400" b="1" i="1" dirty="0">
                  <a:latin typeface="Times New Roman" panose="02020603050405020304" pitchFamily="18" charset="0"/>
                </a:rPr>
                <a:t>U</a:t>
              </a:r>
              <a:endParaRPr lang="en-US" altLang="en-US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82" name="Oval 35"/>
            <p:cNvSpPr/>
            <p:nvPr/>
          </p:nvSpPr>
          <p:spPr>
            <a:xfrm>
              <a:off x="4128" y="2304"/>
              <a:ext cx="1344" cy="13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Tx/>
              </a:pP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83" name="Text Box 36"/>
            <p:cNvSpPr txBox="1"/>
            <p:nvPr/>
          </p:nvSpPr>
          <p:spPr>
            <a:xfrm>
              <a:off x="4704" y="235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buClrTx/>
                <a:buFontTx/>
              </a:pPr>
              <a:r>
                <a:rPr lang="en-US" altLang="en-US" sz="2400" dirty="0">
                  <a:latin typeface="Arial" panose="020B0604020202020204" pitchFamily="34" charset="0"/>
                </a:rPr>
                <a:t>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charRg st="2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charRg st="6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charRg st="9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charRg st="15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Sets of sets</a:t>
            </a:r>
            <a:endParaRPr lang="en-US" altLang="en-US" dirty="0"/>
          </a:p>
        </p:txBody>
      </p:sp>
      <p:sp>
        <p:nvSpPr>
          <p:cNvPr id="11499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Sets can contain other sets</a:t>
            </a:r>
            <a:endParaRPr lang="en-US" altLang="en-US" dirty="0">
              <a:highlight>
                <a:srgbClr val="FFFF00"/>
              </a:highlight>
            </a:endParaRPr>
          </a:p>
          <a:p>
            <a:pPr lvl="1" eaLnBrk="1" hangingPunct="1"/>
            <a:r>
              <a:rPr lang="en-US" altLang="en-US" dirty="0"/>
              <a:t>S = { {1}, {2}, {3} 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 = { {1}, {{2}}, {{{3}}} 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V = { {{1}, {{2}}}, {{{3}}}, { {1}, {{2}}, {{{3}}} } }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V has only 3 elements!</a:t>
            </a:r>
            <a:endParaRPr lang="en-US" altLang="en-US" dirty="0"/>
          </a:p>
          <a:p>
            <a:pPr eaLnBrk="1" hangingPunct="1"/>
            <a:r>
              <a:rPr lang="en-US" altLang="en-US" dirty="0"/>
              <a:t>Note that 1 ≠ {1} ≠ {{1}} ≠ {{{1}}}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They are all different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2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5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7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133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15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charRg st="192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The Empty Set</a:t>
            </a:r>
            <a:endParaRPr lang="en-US" altLang="en-US" dirty="0"/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If a set has zero elements, it is called the empty (or null) set</a:t>
            </a:r>
            <a:endParaRPr lang="en-US" altLang="en-US" sz="2400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Written using the symbol </a:t>
            </a:r>
            <a:r>
              <a:rPr lang="en-US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</a:t>
            </a:r>
            <a:endParaRPr lang="en-US" altLang="en-US" sz="20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Thus,  = { }             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 VERY IMPORTANT</a:t>
            </a:r>
            <a:endParaRPr lang="en-US" altLang="en-US" sz="20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It can be a element of other sets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{ , 1, 2, 3, x } is a valid set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 ≠ {  }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 first is a set of zero elements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The second is a set of 1 element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Replace  by { }, and you get: </a:t>
            </a:r>
            <a:r>
              <a:rPr lang="en-US" altLang="en-US" sz="2400" dirty="0">
                <a:highlight>
                  <a:srgbClr val="FFFF00"/>
                </a:highlight>
                <a:sym typeface="Symbol" panose="05050102010706020507" pitchFamily="18" charset="2"/>
              </a:rPr>
              <a:t>{ } ≠ {{ }}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It’s easier to see that they are not equal that way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Set Equality, Subsets</a:t>
            </a:r>
            <a:endParaRPr lang="en-US" altLang="en-US" dirty="0"/>
          </a:p>
        </p:txBody>
      </p:sp>
      <p:sp>
        <p:nvSpPr>
          <p:cNvPr id="1185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/>
            <a:r>
              <a:rPr lang="en-US" altLang="en-US" sz="2000" strike="noStrike" noProof="1" dirty="0">
                <a:solidFill>
                  <a:srgbClr val="0000FF"/>
                </a:solidFill>
              </a:rPr>
              <a:t>Two sets are equal if they have the same elements</a:t>
            </a:r>
            <a:endParaRPr lang="en-US" altLang="en-US" sz="2000" strike="noStrike" noProof="1" dirty="0">
              <a:solidFill>
                <a:srgbClr val="0000FF"/>
              </a:solidFill>
            </a:endParaRPr>
          </a:p>
          <a:p>
            <a:pPr lvl="1" eaLnBrk="1" fontAlgn="base" hangingPunct="1"/>
            <a:r>
              <a:rPr lang="en-US" altLang="en-US" sz="1800" strike="noStrike" noProof="1" dirty="0"/>
              <a:t>{1, 2, 3, 4, 5} = {5, 4, 3, 2, 1}</a:t>
            </a:r>
            <a:endParaRPr lang="en-US" altLang="en-US" sz="1800" strike="noStrike" noProof="1" dirty="0"/>
          </a:p>
          <a:p>
            <a:pPr lvl="1" eaLnBrk="1" fontAlgn="base" hangingPunct="1"/>
            <a:r>
              <a:rPr lang="en-US" altLang="en-US" sz="1800" strike="noStrike" noProof="1" dirty="0"/>
              <a:t>{1, 2, 3, 2, 4, 3, 2, 1} = {4, 3, 2, 1}</a:t>
            </a:r>
            <a:endParaRPr lang="en-US" altLang="en-US" sz="1800" strike="noStrike" noProof="1" dirty="0"/>
          </a:p>
          <a:p>
            <a:pPr lvl="1" eaLnBrk="1" fontAlgn="base" hangingPunct="1"/>
            <a:r>
              <a:rPr lang="en-US" altLang="en-US" sz="1800" strike="noStrike" noProof="1" dirty="0"/>
              <a:t>Two sets are not equal if they do not have the same elements</a:t>
            </a:r>
            <a:endParaRPr lang="en-US" altLang="en-US" sz="1800" strike="noStrike" noProof="1" dirty="0"/>
          </a:p>
          <a:p>
            <a:pPr lvl="2" eaLnBrk="1" fontAlgn="base" hangingPunct="1"/>
            <a:r>
              <a:rPr lang="en-US" altLang="en-US" sz="1600" strike="noStrike" noProof="1" dirty="0"/>
              <a:t>{1, 2, 3, 4, 5} ≠ {1, 2, 3, 4}</a:t>
            </a:r>
            <a:endParaRPr lang="en-US" altLang="en-US" sz="1600" strike="noStrike" noProof="1" dirty="0"/>
          </a:p>
          <a:p>
            <a:pPr eaLnBrk="1" fontAlgn="base" hangingPunct="1"/>
            <a:endParaRPr lang="en-US" altLang="en-US" sz="2000" strike="noStrike" noProof="1" dirty="0">
              <a:solidFill>
                <a:srgbClr val="0000FF"/>
              </a:solidFill>
            </a:endParaRPr>
          </a:p>
          <a:p>
            <a:pPr eaLnBrk="1" fontAlgn="base" hangingPunct="1"/>
            <a:r>
              <a:rPr lang="en-US" altLang="en-US" sz="2000" strike="noStrike" noProof="1" dirty="0">
                <a:solidFill>
                  <a:srgbClr val="0000FF"/>
                </a:solidFill>
                <a:highlight>
                  <a:srgbClr val="FFFF00"/>
                </a:highlight>
              </a:rPr>
              <a:t>If all the elements of a set S are also elements of a set T, then S is a subset of T </a:t>
            </a:r>
            <a:endParaRPr lang="en-US" altLang="en-US" sz="2000" strike="noStrike" noProof="1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lvl="1" eaLnBrk="1" fontAlgn="base" hangingPunct="1"/>
            <a:r>
              <a:rPr lang="en-US" altLang="en-US" sz="1800" strike="noStrike" noProof="1" dirty="0"/>
              <a:t>If S = {2, 4, 6}, T = {1, 2, 3, 4, 5, 6, 7}, S is a subset of T</a:t>
            </a:r>
            <a:endParaRPr lang="en-US" altLang="en-US" sz="1800" strike="noStrike" noProof="1" dirty="0"/>
          </a:p>
          <a:p>
            <a:pPr lvl="1" eaLnBrk="1" fontAlgn="base" hangingPunct="1"/>
            <a:r>
              <a:rPr lang="en-US" altLang="en-US" sz="1800" strike="noStrike" noProof="1" dirty="0"/>
              <a:t>This is specified by S 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 T meaning that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x (x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S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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x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T)</a:t>
            </a:r>
            <a:endParaRPr lang="en-US" altLang="en-US" sz="1800" strike="noStrike" noProof="1" dirty="0">
              <a:sym typeface="Symbol" panose="05050102010706020507" pitchFamily="18" charset="2"/>
            </a:endParaRPr>
          </a:p>
          <a:p>
            <a:pPr lvl="1" eaLnBrk="1" fontAlgn="base" hangingPunct="1">
              <a:lnSpc>
                <a:spcPct val="90000"/>
              </a:lnSpc>
            </a:pPr>
            <a:endParaRPr lang="en-US" altLang="en-US" sz="1800" strike="noStrike" noProof="1" dirty="0"/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1800" strike="noStrike" noProof="1" dirty="0"/>
              <a:t>For any set S, S 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 S (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S  S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S)</a:t>
            </a:r>
            <a:endParaRPr lang="en-US" altLang="en-US" sz="1800" strike="noStrike" noProof="1" dirty="0">
              <a:sym typeface="Symbol" panose="05050102010706020507" pitchFamily="18" charset="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en-US" sz="1800" strike="noStrike" noProof="1" dirty="0"/>
              <a:t>For any set S,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altLang="en-US" sz="1800" strike="noStrike" noProof="1" dirty="0"/>
              <a:t> 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 S (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S 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</a:t>
            </a:r>
            <a:r>
              <a:rPr lang="en-US" altLang="en-US" sz="1800" strike="noStrike" noProof="1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altLang="en-US" sz="1800" strike="noStrike" noProof="1" dirty="0">
                <a:sym typeface="Symbol" panose="05050102010706020507" pitchFamily="18" charset="2"/>
              </a:rPr>
              <a:t> S)</a:t>
            </a:r>
            <a:endParaRPr lang="en-US" altLang="en-US" sz="1600" strike="noStrike" noProof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8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12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185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217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303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367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428" end="4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>
                                            <p:txEl>
                                              <p:charRg st="461" end="4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utura"/>
        <a:ea typeface="Osaka"/>
        <a:cs typeface="Osaka"/>
      </a:majorFont>
      <a:minorFont>
        <a:latin typeface="Verdan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0</TotalTime>
  <Words>11005</Words>
  <Application>WPS Presentation</Application>
  <PresentationFormat/>
  <Paragraphs>917</Paragraphs>
  <Slides>49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70" baseType="lpstr">
      <vt:lpstr>Arial</vt:lpstr>
      <vt:lpstr>SimSun</vt:lpstr>
      <vt:lpstr>Wingdings</vt:lpstr>
      <vt:lpstr>Osaka</vt:lpstr>
      <vt:lpstr>Yu Gothic</vt:lpstr>
      <vt:lpstr>Futura</vt:lpstr>
      <vt:lpstr>AdorshoLipi</vt:lpstr>
      <vt:lpstr>Verdana</vt:lpstr>
      <vt:lpstr>Monotype Sorts</vt:lpstr>
      <vt:lpstr>Wingdings</vt:lpstr>
      <vt:lpstr>Webdings</vt:lpstr>
      <vt:lpstr>Calibri Light</vt:lpstr>
      <vt:lpstr>Calibri</vt:lpstr>
      <vt:lpstr>Symbol</vt:lpstr>
      <vt:lpstr>Times New Roman</vt:lpstr>
      <vt:lpstr>Garamond</vt:lpstr>
      <vt:lpstr>ヒラギノ角ゴ Pro W3</vt:lpstr>
      <vt:lpstr>Microsoft YaHei</vt:lpstr>
      <vt:lpstr>Arial Unicode MS</vt:lpstr>
      <vt:lpstr>Blank Presentation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2011  Discrete Mathematics </dc:title>
  <dc:creator/>
  <cp:lastModifiedBy>Lenovo</cp:lastModifiedBy>
  <cp:revision>25</cp:revision>
  <cp:lastPrinted>2006-12-06T07:23:27Z</cp:lastPrinted>
  <dcterms:created xsi:type="dcterms:W3CDTF">2024-09-28T04:45:04Z</dcterms:created>
  <dcterms:modified xsi:type="dcterms:W3CDTF">2024-09-28T05:42:37Z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AE1CF1E87B624EEAB9F0B5426A97AD7C_12</vt:lpwstr>
  </property>
  <property fmtid="{D5CDD505-2E9C-101B-9397-08002B2CF9AE}" pid="3" name="KSOProductBuildVer">
    <vt:lpwstr>1033-12.2.0.18283</vt:lpwstr>
  </property>
</Properties>
</file>