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28"/>
  </p:notesMasterIdLst>
  <p:sldIdLst>
    <p:sldId id="286" r:id="rId4"/>
    <p:sldId id="297" r:id="rId5"/>
    <p:sldId id="298" r:id="rId6"/>
    <p:sldId id="299" r:id="rId7"/>
    <p:sldId id="301" r:id="rId8"/>
    <p:sldId id="302" r:id="rId9"/>
    <p:sldId id="303" r:id="rId10"/>
    <p:sldId id="304" r:id="rId11"/>
    <p:sldId id="315" r:id="rId12"/>
    <p:sldId id="313" r:id="rId13"/>
    <p:sldId id="366" r:id="rId14"/>
    <p:sldId id="367" r:id="rId15"/>
    <p:sldId id="314" r:id="rId16"/>
    <p:sldId id="305" r:id="rId17"/>
    <p:sldId id="307" r:id="rId18"/>
    <p:sldId id="308" r:id="rId19"/>
    <p:sldId id="309" r:id="rId20"/>
    <p:sldId id="310" r:id="rId21"/>
    <p:sldId id="311" r:id="rId22"/>
    <p:sldId id="312" r:id="rId23"/>
    <p:sldId id="322" r:id="rId24"/>
    <p:sldId id="316" r:id="rId25"/>
    <p:sldId id="317" r:id="rId26"/>
    <p:sldId id="321" r:id="rId27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18" r:id="rId38"/>
    <p:sldId id="354" r:id="rId39"/>
    <p:sldId id="344" r:id="rId40"/>
    <p:sldId id="345" r:id="rId41"/>
    <p:sldId id="346" r:id="rId42"/>
    <p:sldId id="347" r:id="rId43"/>
    <p:sldId id="351" r:id="rId44"/>
    <p:sldId id="348" r:id="rId45"/>
    <p:sldId id="352" r:id="rId46"/>
    <p:sldId id="353" r:id="rId47"/>
    <p:sldId id="319" r:id="rId48"/>
    <p:sldId id="355" r:id="rId49"/>
    <p:sldId id="356" r:id="rId50"/>
    <p:sldId id="365" r:id="rId51"/>
    <p:sldId id="357" r:id="rId52"/>
    <p:sldId id="358" r:id="rId53"/>
    <p:sldId id="359" r:id="rId54"/>
    <p:sldId id="360" r:id="rId55"/>
    <p:sldId id="361" r:id="rId56"/>
    <p:sldId id="362" r:id="rId57"/>
    <p:sldId id="363" r:id="rId58"/>
    <p:sldId id="364" r:id="rId59"/>
    <p:sldId id="320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  <p:sldId id="342" r:id="rId71"/>
    <p:sldId id="343" r:id="rId72"/>
    <p:sldId id="368" r:id="rId7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57607" cy="57607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bleStyles" Target="tableStyles.xml"/><Relationship Id="rId75" Type="http://schemas.openxmlformats.org/officeDocument/2006/relationships/viewProps" Target="viewProps.xml"/><Relationship Id="rId74" Type="http://schemas.openxmlformats.org/officeDocument/2006/relationships/presProps" Target="presProps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5" tIns="48327" rIns="96655" bIns="48327" numCol="1" anchor="t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5" tIns="48327" rIns="96655" bIns="48327" numCol="1" anchor="t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5" tIns="48327" rIns="96655" bIns="48327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5" tIns="48327" rIns="96655" bIns="48327" numCol="1" anchor="b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55" tIns="48327" rIns="96655" bIns="48327" numCol="1" anchor="b" anchorCtr="0" compatLnSpc="1"/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28170F3-AA36-4B1B-8FEE-526D6D64CF94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5488"/>
            <a:ext cx="4784725" cy="3587750"/>
          </a:xfrm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50799AD-FC9F-4E65-9E06-F9C8248E8FF4}" type="slidenum">
              <a:rPr lang="en-US"/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4F52137-FA81-4CBE-A532-51D7E4FB5941}" type="slidenum">
              <a:rPr lang="en-US"/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6D0A31B-C316-4176-9DB3-225F503CA45A}" type="slidenum">
              <a:rPr lang="en-US"/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AEAEAE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808080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4416" y="0"/>
                </a:cxn>
                <a:cxn ang="0">
                  <a:pos x="4917" y="500"/>
                </a:cxn>
                <a:cxn ang="0">
                  <a:pos x="4417" y="1000"/>
                </a:cxn>
                <a:cxn ang="0">
                  <a:pos x="0" y="1000"/>
                </a:cxn>
              </a:cxnLst>
              <a:rect l="T0" t="T1" r="T2" b="T3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pic>
        <p:nvPicPr>
          <p:cNvPr id="9" name="Picture 12" descr="brutus w_typ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6858000" y="1524000"/>
            <a:ext cx="2133600" cy="150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0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967D-37C4-4C31-92F0-B6755DFAB3D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5DB4E-9ADC-40FB-B05F-15DCFD6296F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18094-0350-400A-B16E-03287A1571E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0DAEE0A-CF8F-4ADC-AEE1-E813E6A484FE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B9F6-6592-47C7-B289-28D17A0E6EC1}" type="slidenum">
              <a:rPr lang="en-GB" smtClean="0">
                <a:solidFill>
                  <a:srgbClr val="000000"/>
                </a:solidFill>
              </a:rPr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84093-AD70-48B7-946E-53D1AEFA23D9}" type="slidenum">
              <a:rPr lang="en-GB" smtClean="0">
                <a:solidFill>
                  <a:srgbClr val="000000"/>
                </a:solidFill>
              </a:rPr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39FF9-10C4-4FFB-87F4-77E2F937D989}" type="slidenum">
              <a:rPr lang="en-GB" smtClean="0">
                <a:solidFill>
                  <a:srgbClr val="000000"/>
                </a:solidFill>
              </a:rPr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B7157-EED6-438D-82F4-D01402D84AB3}" type="slidenum">
              <a:rPr lang="en-GB" smtClean="0">
                <a:solidFill>
                  <a:srgbClr val="000000"/>
                </a:solidFill>
              </a:rPr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26640-6526-4BFD-A812-8412EC5BC272}" type="slidenum">
              <a:rPr lang="en-GB" smtClean="0">
                <a:solidFill>
                  <a:srgbClr val="000000"/>
                </a:solidFill>
              </a:rPr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3C232-B8E5-4A56-9B23-C2A020D80B02}" type="slidenum">
              <a:rPr lang="en-GB" smtClean="0">
                <a:solidFill>
                  <a:srgbClr val="000000"/>
                </a:solidFill>
              </a:rPr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CF2AF-77D2-4F98-A45C-BFCFE93692F6}" type="slidenum">
              <a:rPr lang="en-GB" smtClean="0">
                <a:solidFill>
                  <a:srgbClr val="000000"/>
                </a:solidFill>
              </a:rPr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94DFB-D5A3-4D90-A69E-E1609B56214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18F40-8818-41B1-9F51-D13CD524CF17}" type="slidenum">
              <a:rPr lang="en-GB" smtClean="0">
                <a:solidFill>
                  <a:srgbClr val="000000"/>
                </a:solidFill>
              </a:rPr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B72D7-B679-42DF-A914-D4B4E6768875}" type="slidenum">
              <a:rPr lang="en-GB" smtClean="0">
                <a:solidFill>
                  <a:srgbClr val="000000"/>
                </a:solidFill>
              </a:rPr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9E11D-D9FA-47A3-8844-7F48C914DEDD}" type="slidenum">
              <a:rPr lang="en-GB" smtClean="0">
                <a:solidFill>
                  <a:srgbClr val="000000"/>
                </a:solidFill>
              </a:rPr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2E98C-855C-44FA-8019-14030CAC37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56002-29EE-4A28-B883-223F30B5D640}" type="slidenum">
              <a:rPr lang="en-GB" smtClean="0">
                <a:solidFill>
                  <a:srgbClr val="000000"/>
                </a:solidFill>
              </a:rPr>
            </a:fld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5FD08-C512-4AE2-96D1-B4C6704CA99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DD40-55A3-45BF-8B80-33B3902B9AA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24427-5AE0-44E7-A370-FAC78F955F6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8C10B-EAC1-4E01-9B56-32863A2F85D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FEFAF-49D4-4227-BE16-158378E7EC6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EFB70-8254-4060-9370-57E33D617DA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60DD5-CB3D-4645-B9AB-C8B736A884E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4099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rgbClr val="AEAEAE"/>
              </a:solidFill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0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G0" fmla="+- 1000 0 0"/>
                <a:gd name="G1" fmla="+- 1000 0 0"/>
                <a:gd name="G2" fmla="+- G0 0 G1"/>
                <a:gd name="G3" fmla="*/ G1 1 2"/>
                <a:gd name="G4" fmla="+- G0 0 G3"/>
                <a:gd name="T0" fmla="*/ 0 w 1000"/>
                <a:gd name="T1" fmla="*/ 0 h 1000"/>
                <a:gd name="T2" fmla="*/ G4 w 1000"/>
                <a:gd name="T3" fmla="*/ G1 h 1000"/>
              </a:gdLst>
              <a:ahLst/>
              <a:cxnLst>
                <a:cxn ang="0">
                  <a:pos x="0" y="0"/>
                </a:cxn>
                <a:cxn ang="0">
                  <a:pos x="6499" y="0"/>
                </a:cxn>
                <a:cxn ang="0">
                  <a:pos x="7000" y="500"/>
                </a:cxn>
                <a:cxn ang="0">
                  <a:pos x="6500" y="1000"/>
                </a:cxn>
                <a:cxn ang="0">
                  <a:pos x="0" y="1000"/>
                </a:cxn>
              </a:cxnLst>
              <a:rect l="T0" t="T1" r="T2" b="T3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rgbClr val="990000"/>
            </a:solidFill>
            <a:ln w="9525">
              <a:noFill/>
              <a:miter lim="800000"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01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panose="020B0604020202020204" pitchFamily="34" charset="0"/>
              </a:endParaRPr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7119937" cy="91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67898CF-4241-424D-B22C-001CC68ECF40}" type="slidenum">
              <a:rPr lang="en-US"/>
            </a:fld>
            <a:endParaRPr lang="en-US"/>
          </a:p>
        </p:txBody>
      </p:sp>
      <p:pic>
        <p:nvPicPr>
          <p:cNvPr id="1032" name="Picture 11" descr="brutus w_type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rcRect/>
          <a:stretch>
            <a:fillRect/>
          </a:stretch>
        </p:blipFill>
        <p:spPr bwMode="auto">
          <a:xfrm>
            <a:off x="7010400" y="152400"/>
            <a:ext cx="1524000" cy="107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DA0808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67898CF-4241-424D-B22C-001CC68ECF4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jpeg"/><Relationship Id="rId2" Type="http://schemas.openxmlformats.org/officeDocument/2006/relationships/image" Target="../media/image11.jpeg"/><Relationship Id="rId1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Introduction to Algorithms</a:t>
            </a:r>
            <a:br>
              <a:rPr lang="en-US" dirty="0"/>
            </a:br>
            <a:r>
              <a:rPr lang="en-US" dirty="0"/>
              <a:t>	</a:t>
            </a: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Spanning Trees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this graph.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has 20 spanning trees. Some are: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two minimum-</a:t>
            </a:r>
            <a:br>
              <a:rPr lang="en-US" dirty="0"/>
            </a:br>
            <a:r>
              <a:rPr lang="en-US" dirty="0"/>
              <a:t>cost spanning trees, </a:t>
            </a:r>
            <a:br>
              <a:rPr lang="en-US" dirty="0"/>
            </a:br>
            <a:r>
              <a:rPr lang="en-US" dirty="0"/>
              <a:t>each with a cost of 6:</a:t>
            </a:r>
            <a:endParaRPr lang="en-US" dirty="0"/>
          </a:p>
        </p:txBody>
      </p:sp>
      <p:pic>
        <p:nvPicPr>
          <p:cNvPr id="4" name="Picture 6" descr="mst0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24400" y="144780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mst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13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 descr="mst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13385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0" descr="mst0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29857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mst0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46329" y="3209925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mst0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80060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mst0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48006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6" descr="mst0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3200400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Brute Force option:</a:t>
            </a:r>
            <a:endParaRPr lang="en-US" dirty="0"/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For all possible spanning trees</a:t>
            </a:r>
            <a:endParaRPr lang="en-US" dirty="0"/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Calculate the sum of the edge weights</a:t>
            </a:r>
            <a:endParaRPr lang="en-US" dirty="0"/>
          </a:p>
          <a:p>
            <a:pPr marL="1314450" lvl="2" indent="-514350">
              <a:buFont typeface="+mj-lt"/>
              <a:buAutoNum type="romanLcPeriod"/>
            </a:pPr>
            <a:r>
              <a:rPr lang="en-US" dirty="0"/>
              <a:t>Keep track of the tree with the minimum weight.</a:t>
            </a:r>
            <a:endParaRPr lang="en-US" dirty="0"/>
          </a:p>
          <a:p>
            <a:pPr marL="514350" indent="-514350"/>
            <a:r>
              <a:rPr lang="en-US" dirty="0"/>
              <a:t>Step </a:t>
            </a:r>
            <a:r>
              <a:rPr lang="en-US" dirty="0" err="1"/>
              <a:t>i</a:t>
            </a:r>
            <a:r>
              <a:rPr lang="en-US" dirty="0"/>
              <a:t>) requires N-1 time, since each tree will have exactly N-1 edges. </a:t>
            </a:r>
            <a:endParaRPr lang="en-US" dirty="0"/>
          </a:p>
          <a:p>
            <a:pPr marL="514350" indent="-514350"/>
            <a:r>
              <a:rPr lang="en-US" dirty="0"/>
              <a:t>If there are M spanning trees, then the total cost will O(MN).</a:t>
            </a:r>
            <a:endParaRPr lang="en-US" dirty="0"/>
          </a:p>
          <a:p>
            <a:pPr marL="514350" indent="-514350"/>
            <a:r>
              <a:rPr lang="en-US" dirty="0"/>
              <a:t>Consider a complete graph, with N(N-1) edges. How big can M be?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 Force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complete graph, it has been shown that there are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possible spanning trees!</a:t>
            </a:r>
            <a:endParaRPr lang="en-US" dirty="0"/>
          </a:p>
          <a:p>
            <a:r>
              <a:rPr lang="en-US" dirty="0"/>
              <a:t>Alternatively, given N items, you can build </a:t>
            </a:r>
            <a:r>
              <a:rPr lang="en-US" i="1" dirty="0"/>
              <a:t>N</a:t>
            </a:r>
            <a:r>
              <a:rPr lang="en-US" i="1" baseline="30000" dirty="0"/>
              <a:t>N-2</a:t>
            </a:r>
            <a:r>
              <a:rPr lang="en-US" dirty="0"/>
              <a:t> distinct trees to connect these items.</a:t>
            </a:r>
            <a:endParaRPr lang="en-US" dirty="0"/>
          </a:p>
          <a:p>
            <a:r>
              <a:rPr lang="en-US" dirty="0"/>
              <a:t>Note, for a lattice (like your </a:t>
            </a:r>
            <a:r>
              <a:rPr lang="en-US"/>
              <a:t>grid implementation), </a:t>
            </a:r>
            <a:r>
              <a:rPr lang="en-US" dirty="0"/>
              <a:t>the number of spanning trees is </a:t>
            </a:r>
            <a:r>
              <a:rPr lang="en-US" b="1" i="1" dirty="0"/>
              <a:t>O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baseline="30000" dirty="0"/>
              <a:t>1.167</a:t>
            </a:r>
            <a:r>
              <a:rPr lang="en-US" i="1" baseline="30000" dirty="0"/>
              <a:t>N</a:t>
            </a:r>
            <a:r>
              <a:rPr lang="en-US" dirty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There are many approaches to computing a minimum spanning tree. We could try to detect cycles and remove edges, but the two algorithms we will study build them from the bottom-up in a </a:t>
            </a:r>
            <a:r>
              <a:rPr lang="en-US" i="1" dirty="0"/>
              <a:t>greedy</a:t>
            </a:r>
            <a:r>
              <a:rPr lang="en-US" dirty="0"/>
              <a:t> fashion.</a:t>
            </a:r>
            <a:endParaRPr lang="en-US" dirty="0"/>
          </a:p>
          <a:p>
            <a:r>
              <a:rPr lang="en-US" b="1" dirty="0" err="1"/>
              <a:t>Kruskal’s</a:t>
            </a:r>
            <a:r>
              <a:rPr lang="en-US" b="1" dirty="0"/>
              <a:t> Algorithm – </a:t>
            </a:r>
            <a:r>
              <a:rPr lang="en-US" b="1" i="1" dirty="0"/>
              <a:t>starts with a forest of single node trees</a:t>
            </a:r>
            <a:r>
              <a:rPr lang="en-US" dirty="0"/>
              <a:t> and then adds the edge with the minimum weight to connect two components.</a:t>
            </a:r>
            <a:endParaRPr lang="en-US" dirty="0"/>
          </a:p>
          <a:p>
            <a:r>
              <a:rPr lang="en-US" b="1" dirty="0"/>
              <a:t>Prim’s Algorithm – </a:t>
            </a:r>
            <a:r>
              <a:rPr lang="en-US" b="1" i="1" dirty="0"/>
              <a:t>starts with a single vertex </a:t>
            </a:r>
            <a:r>
              <a:rPr lang="en-US" dirty="0"/>
              <a:t>and then adds the minimum edge to extend the spanning tree.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Kruskal’s</a:t>
            </a:r>
            <a:r>
              <a:rPr lang="en-US" sz="3600" dirty="0"/>
              <a:t> Algorithm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Greedy algorithm to choose the edges as follows.</a:t>
            </a: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09600" y="2362200"/>
          <a:ext cx="7772400" cy="3352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860"/>
                <a:gridCol w="6606540"/>
              </a:tblGrid>
              <a:tr h="5741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Step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ct val="50000"/>
                        </a:spcBef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First edge: choose any edge with the minimum weight.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Step 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/>
                        <a:t>Next edge: choose any edge with minimum weight from </a:t>
                      </a:r>
                      <a:r>
                        <a:rPr lang="en-US" sz="1800" b="1" i="1" dirty="0"/>
                        <a:t>those not yet selected</a:t>
                      </a:r>
                      <a:r>
                        <a:rPr lang="en-US" sz="1800" b="1" dirty="0"/>
                        <a:t>.  (The </a:t>
                      </a:r>
                      <a:r>
                        <a:rPr lang="en-US" sz="1800" b="1" dirty="0" err="1"/>
                        <a:t>subgraph</a:t>
                      </a:r>
                      <a:r>
                        <a:rPr lang="en-US" sz="1800" b="1" dirty="0"/>
                        <a:t> can look disconnected at this stage.)</a:t>
                      </a:r>
                      <a:endParaRPr lang="en-US" b="1" dirty="0"/>
                    </a:p>
                  </a:txBody>
                  <a:tcPr/>
                </a:tc>
              </a:tr>
              <a:tr h="1066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Step 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Continue to choose edges of minimum weight from those not yet selected, 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except </a:t>
                      </a:r>
                      <a:r>
                        <a:rPr lang="en-US" b="1" i="1" dirty="0">
                          <a:solidFill>
                            <a:schemeClr val="accent6"/>
                          </a:solidFill>
                        </a:rPr>
                        <a:t>do not select any edge that creates a cycle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 in the </a:t>
                      </a:r>
                      <a:r>
                        <a:rPr lang="en-US" b="1" dirty="0" err="1">
                          <a:solidFill>
                            <a:schemeClr val="accent6"/>
                          </a:solidFill>
                        </a:rPr>
                        <a:t>subgraph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.</a:t>
                      </a:r>
                      <a:endParaRPr 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6458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dirty="0"/>
                        <a:t>Step 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Repeat step 3 until the </a:t>
                      </a:r>
                      <a:r>
                        <a:rPr lang="en-US" b="1" dirty="0" err="1"/>
                        <a:t>subgraph</a:t>
                      </a:r>
                      <a:r>
                        <a:rPr lang="en-US" b="1" dirty="0"/>
                        <a:t> connects all vertices of the original graph.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510981" name="Freeform 5"/>
          <p:cNvSpPr/>
          <p:nvPr/>
        </p:nvSpPr>
        <p:spPr bwMode="auto">
          <a:xfrm>
            <a:off x="2438400" y="42672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2" name="Freeform 6"/>
          <p:cNvSpPr/>
          <p:nvPr/>
        </p:nvSpPr>
        <p:spPr bwMode="auto">
          <a:xfrm>
            <a:off x="2438400" y="34544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3" name="Freeform 7"/>
          <p:cNvSpPr/>
          <p:nvPr/>
        </p:nvSpPr>
        <p:spPr bwMode="auto">
          <a:xfrm>
            <a:off x="2971800" y="44196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4" name="Freeform 8"/>
          <p:cNvSpPr/>
          <p:nvPr/>
        </p:nvSpPr>
        <p:spPr bwMode="auto">
          <a:xfrm>
            <a:off x="2438400" y="42672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0985" name="AutoShape 9"/>
          <p:cNvCxnSpPr>
            <a:cxnSpLocks noChangeShapeType="1"/>
          </p:cNvCxnSpPr>
          <p:nvPr/>
        </p:nvCxnSpPr>
        <p:spPr bwMode="auto">
          <a:xfrm rot="16200000" flipH="1">
            <a:off x="4724400" y="39624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0987" name="Freeform 11"/>
          <p:cNvSpPr/>
          <p:nvPr/>
        </p:nvSpPr>
        <p:spPr bwMode="auto">
          <a:xfrm>
            <a:off x="3886200" y="31877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8" name="Freeform 12"/>
          <p:cNvSpPr/>
          <p:nvPr/>
        </p:nvSpPr>
        <p:spPr bwMode="auto">
          <a:xfrm>
            <a:off x="3733800" y="35052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89" name="Freeform 13"/>
          <p:cNvSpPr/>
          <p:nvPr/>
        </p:nvSpPr>
        <p:spPr bwMode="auto">
          <a:xfrm>
            <a:off x="3733800" y="35814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0" name="Freeform 14"/>
          <p:cNvSpPr/>
          <p:nvPr/>
        </p:nvSpPr>
        <p:spPr bwMode="auto">
          <a:xfrm>
            <a:off x="2971800" y="51054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1" name="Freeform 15"/>
          <p:cNvSpPr/>
          <p:nvPr/>
        </p:nvSpPr>
        <p:spPr bwMode="auto">
          <a:xfrm>
            <a:off x="2971800" y="35814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0992" name="Text Box 16"/>
          <p:cNvSpPr txBox="1">
            <a:spLocks noChangeArrowheads="1"/>
          </p:cNvSpPr>
          <p:nvPr/>
        </p:nvSpPr>
        <p:spPr bwMode="auto">
          <a:xfrm>
            <a:off x="2057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endParaRPr lang="en-US" sz="2400"/>
          </a:p>
        </p:txBody>
      </p:sp>
      <p:sp>
        <p:nvSpPr>
          <p:cNvPr id="510993" name="Text Box 17"/>
          <p:cNvSpPr txBox="1">
            <a:spLocks noChangeArrowheads="1"/>
          </p:cNvSpPr>
          <p:nvPr/>
        </p:nvSpPr>
        <p:spPr bwMode="auto">
          <a:xfrm>
            <a:off x="5791200" y="5105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  <a:endParaRPr lang="en-US" sz="2400"/>
          </a:p>
        </p:txBody>
      </p:sp>
      <p:sp>
        <p:nvSpPr>
          <p:cNvPr id="510994" name="Text Box 18"/>
          <p:cNvSpPr txBox="1">
            <a:spLocks noChangeArrowheads="1"/>
          </p:cNvSpPr>
          <p:nvPr/>
        </p:nvSpPr>
        <p:spPr bwMode="auto">
          <a:xfrm>
            <a:off x="2743200" y="5181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endParaRPr lang="en-US" sz="2400"/>
          </a:p>
        </p:txBody>
      </p:sp>
      <p:sp>
        <p:nvSpPr>
          <p:cNvPr id="510995" name="Text Box 19"/>
          <p:cNvSpPr txBox="1">
            <a:spLocks noChangeArrowheads="1"/>
          </p:cNvSpPr>
          <p:nvPr/>
        </p:nvSpPr>
        <p:spPr bwMode="auto">
          <a:xfrm>
            <a:off x="5257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  <a:endParaRPr lang="en-US" sz="2400"/>
          </a:p>
        </p:txBody>
      </p:sp>
      <p:sp>
        <p:nvSpPr>
          <p:cNvPr id="510996" name="Text Box 20"/>
          <p:cNvSpPr txBox="1">
            <a:spLocks noChangeArrowheads="1"/>
          </p:cNvSpPr>
          <p:nvPr/>
        </p:nvSpPr>
        <p:spPr bwMode="auto">
          <a:xfrm>
            <a:off x="3733800" y="2971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  <a:endParaRPr lang="en-US" sz="2400"/>
          </a:p>
        </p:txBody>
      </p:sp>
      <p:sp>
        <p:nvSpPr>
          <p:cNvPr id="510997" name="Text Box 21"/>
          <p:cNvSpPr txBox="1">
            <a:spLocks noChangeArrowheads="1"/>
          </p:cNvSpPr>
          <p:nvPr/>
        </p:nvSpPr>
        <p:spPr bwMode="auto">
          <a:xfrm>
            <a:off x="3581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  <a:endParaRPr lang="en-US" sz="2400"/>
          </a:p>
        </p:txBody>
      </p:sp>
      <p:sp>
        <p:nvSpPr>
          <p:cNvPr id="510998" name="Text Box 22"/>
          <p:cNvSpPr txBox="1">
            <a:spLocks noChangeArrowheads="1"/>
          </p:cNvSpPr>
          <p:nvPr/>
        </p:nvSpPr>
        <p:spPr bwMode="auto">
          <a:xfrm>
            <a:off x="4495800" y="2743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  <a:endParaRPr lang="en-US" sz="2400"/>
          </a:p>
        </p:txBody>
      </p:sp>
      <p:sp>
        <p:nvSpPr>
          <p:cNvPr id="510999" name="Text Box 23"/>
          <p:cNvSpPr txBox="1">
            <a:spLocks noChangeArrowheads="1"/>
          </p:cNvSpPr>
          <p:nvPr/>
        </p:nvSpPr>
        <p:spPr bwMode="auto">
          <a:xfrm>
            <a:off x="2743200" y="3200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  <a:endParaRPr lang="en-US" sz="2400"/>
          </a:p>
        </p:txBody>
      </p:sp>
      <p:sp>
        <p:nvSpPr>
          <p:cNvPr id="511000" name="Text Box 24"/>
          <p:cNvSpPr txBox="1">
            <a:spLocks noChangeArrowheads="1"/>
          </p:cNvSpPr>
          <p:nvPr/>
        </p:nvSpPr>
        <p:spPr bwMode="auto">
          <a:xfrm>
            <a:off x="2895600" y="4114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  <a:endParaRPr lang="en-US" sz="2400"/>
          </a:p>
        </p:txBody>
      </p:sp>
      <p:sp>
        <p:nvSpPr>
          <p:cNvPr id="511001" name="Text Box 25"/>
          <p:cNvSpPr txBox="1">
            <a:spLocks noChangeArrowheads="1"/>
          </p:cNvSpPr>
          <p:nvPr/>
        </p:nvSpPr>
        <p:spPr bwMode="auto">
          <a:xfrm>
            <a:off x="2133600" y="4572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  <a:endParaRPr lang="en-US" sz="2400"/>
          </a:p>
        </p:txBody>
      </p:sp>
      <p:sp>
        <p:nvSpPr>
          <p:cNvPr id="511002" name="Text Box 26"/>
          <p:cNvSpPr txBox="1">
            <a:spLocks noChangeArrowheads="1"/>
          </p:cNvSpPr>
          <p:nvPr/>
        </p:nvSpPr>
        <p:spPr bwMode="auto">
          <a:xfrm>
            <a:off x="45720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  <a:endParaRPr lang="en-US" sz="2400"/>
          </a:p>
        </p:txBody>
      </p:sp>
      <p:sp>
        <p:nvSpPr>
          <p:cNvPr id="511003" name="Text Box 27"/>
          <p:cNvSpPr txBox="1">
            <a:spLocks noChangeArrowheads="1"/>
          </p:cNvSpPr>
          <p:nvPr/>
        </p:nvSpPr>
        <p:spPr bwMode="auto">
          <a:xfrm>
            <a:off x="54864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  <a:endParaRPr lang="en-US" sz="2400"/>
          </a:p>
        </p:txBody>
      </p:sp>
      <p:sp>
        <p:nvSpPr>
          <p:cNvPr id="511004" name="Text Box 28"/>
          <p:cNvSpPr txBox="1">
            <a:spLocks noChangeArrowheads="1"/>
          </p:cNvSpPr>
          <p:nvPr/>
        </p:nvSpPr>
        <p:spPr bwMode="auto">
          <a:xfrm>
            <a:off x="42672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  <a:endParaRPr lang="en-US" sz="2400"/>
          </a:p>
        </p:txBody>
      </p:sp>
      <p:sp>
        <p:nvSpPr>
          <p:cNvPr id="511005" name="Text Box 29"/>
          <p:cNvSpPr txBox="1">
            <a:spLocks noChangeArrowheads="1"/>
          </p:cNvSpPr>
          <p:nvPr/>
        </p:nvSpPr>
        <p:spPr bwMode="auto">
          <a:xfrm>
            <a:off x="41910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  <a:endParaRPr lang="en-US" sz="2400"/>
          </a:p>
        </p:txBody>
      </p:sp>
      <p:sp>
        <p:nvSpPr>
          <p:cNvPr id="511006" name="Text Box 30"/>
          <p:cNvSpPr txBox="1">
            <a:spLocks noChangeArrowheads="1"/>
          </p:cNvSpPr>
          <p:nvPr/>
        </p:nvSpPr>
        <p:spPr bwMode="auto">
          <a:xfrm>
            <a:off x="3657600" y="3657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  <a:endParaRPr lang="en-US" sz="2400"/>
          </a:p>
        </p:txBody>
      </p:sp>
      <p:sp>
        <p:nvSpPr>
          <p:cNvPr id="511007" name="Text Box 31"/>
          <p:cNvSpPr txBox="1">
            <a:spLocks noChangeArrowheads="1"/>
          </p:cNvSpPr>
          <p:nvPr/>
        </p:nvSpPr>
        <p:spPr bwMode="auto">
          <a:xfrm>
            <a:off x="2971800" y="4648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  <a:endParaRPr lang="en-US" sz="2400"/>
          </a:p>
        </p:txBody>
      </p:sp>
      <p:sp>
        <p:nvSpPr>
          <p:cNvPr id="511008" name="Text Box 32"/>
          <p:cNvSpPr txBox="1">
            <a:spLocks noChangeArrowheads="1"/>
          </p:cNvSpPr>
          <p:nvPr/>
        </p:nvSpPr>
        <p:spPr bwMode="auto">
          <a:xfrm>
            <a:off x="685800" y="1752600"/>
            <a:ext cx="73152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Use Kruskal’s algorithm to find a minimum spanning tree for the graph.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516099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  <a:endParaRPr lang="en-US" sz="3600">
              <a:solidFill>
                <a:srgbClr val="BC2C3A"/>
              </a:solidFill>
            </a:endParaRPr>
          </a:p>
        </p:txBody>
      </p:sp>
      <p:sp>
        <p:nvSpPr>
          <p:cNvPr id="516100" name="Freeform 4"/>
          <p:cNvSpPr/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1" name="Freeform 5"/>
          <p:cNvSpPr/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2" name="Freeform 6"/>
          <p:cNvSpPr/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3" name="Freeform 7"/>
          <p:cNvSpPr/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6104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6105" name="Freeform 9"/>
          <p:cNvSpPr/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6" name="Freeform 10"/>
          <p:cNvSpPr/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7" name="Freeform 11"/>
          <p:cNvSpPr/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8" name="Freeform 12"/>
          <p:cNvSpPr/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09" name="Freeform 13"/>
          <p:cNvSpPr/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6110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endParaRPr lang="en-US" sz="2400"/>
          </a:p>
        </p:txBody>
      </p:sp>
      <p:sp>
        <p:nvSpPr>
          <p:cNvPr id="516111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  <a:endParaRPr lang="en-US" sz="2400"/>
          </a:p>
        </p:txBody>
      </p:sp>
      <p:sp>
        <p:nvSpPr>
          <p:cNvPr id="516112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endParaRPr lang="en-US" sz="2400"/>
          </a:p>
        </p:txBody>
      </p:sp>
      <p:sp>
        <p:nvSpPr>
          <p:cNvPr id="516113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  <a:endParaRPr lang="en-US" sz="2400"/>
          </a:p>
        </p:txBody>
      </p:sp>
      <p:sp>
        <p:nvSpPr>
          <p:cNvPr id="516114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  <a:endParaRPr lang="en-US" sz="2400"/>
          </a:p>
        </p:txBody>
      </p:sp>
      <p:sp>
        <p:nvSpPr>
          <p:cNvPr id="516115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  <a:endParaRPr lang="en-US" sz="2400"/>
          </a:p>
        </p:txBody>
      </p:sp>
      <p:sp>
        <p:nvSpPr>
          <p:cNvPr id="516116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  <a:endParaRPr lang="en-US" sz="2400"/>
          </a:p>
        </p:txBody>
      </p:sp>
      <p:sp>
        <p:nvSpPr>
          <p:cNvPr id="516117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  <a:endParaRPr lang="en-US" sz="2400"/>
          </a:p>
        </p:txBody>
      </p:sp>
      <p:sp>
        <p:nvSpPr>
          <p:cNvPr id="516118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  <a:endParaRPr lang="en-US" sz="2400"/>
          </a:p>
        </p:txBody>
      </p:sp>
      <p:sp>
        <p:nvSpPr>
          <p:cNvPr id="516119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  <a:endParaRPr lang="en-US" sz="2400"/>
          </a:p>
        </p:txBody>
      </p:sp>
      <p:sp>
        <p:nvSpPr>
          <p:cNvPr id="516120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  <a:endParaRPr lang="en-US" sz="2400"/>
          </a:p>
        </p:txBody>
      </p:sp>
      <p:sp>
        <p:nvSpPr>
          <p:cNvPr id="516121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  <a:endParaRPr lang="en-US" sz="2400"/>
          </a:p>
        </p:txBody>
      </p:sp>
      <p:sp>
        <p:nvSpPr>
          <p:cNvPr id="516122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  <a:endParaRPr lang="en-US" sz="2400"/>
          </a:p>
        </p:txBody>
      </p:sp>
      <p:sp>
        <p:nvSpPr>
          <p:cNvPr id="516123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  <a:endParaRPr lang="en-US" sz="2400"/>
          </a:p>
        </p:txBody>
      </p:sp>
      <p:sp>
        <p:nvSpPr>
          <p:cNvPr id="516124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  <a:endParaRPr lang="en-US" sz="2400"/>
          </a:p>
        </p:txBody>
      </p:sp>
      <p:sp>
        <p:nvSpPr>
          <p:cNvPr id="516125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  <a:endParaRPr lang="en-US" sz="2400"/>
          </a:p>
        </p:txBody>
      </p:sp>
      <p:sp>
        <p:nvSpPr>
          <p:cNvPr id="516127" name="Text Box 31"/>
          <p:cNvSpPr txBox="1">
            <a:spLocks noChangeArrowheads="1"/>
          </p:cNvSpPr>
          <p:nvPr/>
        </p:nvSpPr>
        <p:spPr bwMode="auto">
          <a:xfrm>
            <a:off x="685800" y="2286000"/>
            <a:ext cx="6400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First, choose ED (the smallest weight).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517123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  <a:endParaRPr lang="en-US" sz="3600">
              <a:solidFill>
                <a:srgbClr val="BC2C3A"/>
              </a:solidFill>
            </a:endParaRPr>
          </a:p>
        </p:txBody>
      </p:sp>
      <p:sp>
        <p:nvSpPr>
          <p:cNvPr id="517124" name="Freeform 4"/>
          <p:cNvSpPr/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5" name="Freeform 5"/>
          <p:cNvSpPr/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6" name="Freeform 6"/>
          <p:cNvSpPr/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27" name="Freeform 7"/>
          <p:cNvSpPr/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7128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</p:cxnSp>
      <p:sp>
        <p:nvSpPr>
          <p:cNvPr id="517129" name="Freeform 9"/>
          <p:cNvSpPr/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0" name="Freeform 10"/>
          <p:cNvSpPr/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1" name="Freeform 11"/>
          <p:cNvSpPr/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2" name="Freeform 12"/>
          <p:cNvSpPr/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3" name="Freeform 13"/>
          <p:cNvSpPr/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7134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endParaRPr lang="en-US" sz="2400"/>
          </a:p>
        </p:txBody>
      </p:sp>
      <p:sp>
        <p:nvSpPr>
          <p:cNvPr id="517135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  <a:endParaRPr lang="en-US" sz="2400"/>
          </a:p>
        </p:txBody>
      </p:sp>
      <p:sp>
        <p:nvSpPr>
          <p:cNvPr id="517136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endParaRPr lang="en-US" sz="2400"/>
          </a:p>
        </p:txBody>
      </p:sp>
      <p:sp>
        <p:nvSpPr>
          <p:cNvPr id="517137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  <a:endParaRPr lang="en-US" sz="2400"/>
          </a:p>
        </p:txBody>
      </p:sp>
      <p:sp>
        <p:nvSpPr>
          <p:cNvPr id="517138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  <a:endParaRPr lang="en-US" sz="2400"/>
          </a:p>
        </p:txBody>
      </p:sp>
      <p:sp>
        <p:nvSpPr>
          <p:cNvPr id="517139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  <a:endParaRPr lang="en-US" sz="2400"/>
          </a:p>
        </p:txBody>
      </p:sp>
      <p:sp>
        <p:nvSpPr>
          <p:cNvPr id="517140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  <a:endParaRPr lang="en-US" sz="2400"/>
          </a:p>
        </p:txBody>
      </p:sp>
      <p:sp>
        <p:nvSpPr>
          <p:cNvPr id="517141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  <a:endParaRPr lang="en-US" sz="2400"/>
          </a:p>
        </p:txBody>
      </p:sp>
      <p:sp>
        <p:nvSpPr>
          <p:cNvPr id="517142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  <a:endParaRPr lang="en-US" sz="2400"/>
          </a:p>
        </p:txBody>
      </p:sp>
      <p:sp>
        <p:nvSpPr>
          <p:cNvPr id="517143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  <a:endParaRPr lang="en-US" sz="2400"/>
          </a:p>
        </p:txBody>
      </p:sp>
      <p:sp>
        <p:nvSpPr>
          <p:cNvPr id="517144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  <a:endParaRPr lang="en-US" sz="2400"/>
          </a:p>
        </p:txBody>
      </p:sp>
      <p:sp>
        <p:nvSpPr>
          <p:cNvPr id="517145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  <a:endParaRPr lang="en-US" sz="2400"/>
          </a:p>
        </p:txBody>
      </p:sp>
      <p:sp>
        <p:nvSpPr>
          <p:cNvPr id="517146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  <a:endParaRPr lang="en-US" sz="2400"/>
          </a:p>
        </p:txBody>
      </p:sp>
      <p:sp>
        <p:nvSpPr>
          <p:cNvPr id="517147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  <a:endParaRPr lang="en-US" sz="2400"/>
          </a:p>
        </p:txBody>
      </p:sp>
      <p:sp>
        <p:nvSpPr>
          <p:cNvPr id="517148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  <a:endParaRPr lang="en-US" sz="2400"/>
          </a:p>
        </p:txBody>
      </p:sp>
      <p:sp>
        <p:nvSpPr>
          <p:cNvPr id="517149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  <a:endParaRPr lang="en-US" sz="2400"/>
          </a:p>
        </p:txBody>
      </p:sp>
      <p:sp>
        <p:nvSpPr>
          <p:cNvPr id="517150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choose BF (the smallest remaining weight).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518147" name="Text Box 3"/>
          <p:cNvSpPr txBox="1">
            <a:spLocks noChangeArrowheads="1"/>
          </p:cNvSpPr>
          <p:nvPr/>
        </p:nvSpPr>
        <p:spPr bwMode="auto">
          <a:xfrm>
            <a:off x="685800" y="1600200"/>
            <a:ext cx="61722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  <a:endParaRPr lang="en-US" sz="3600">
              <a:solidFill>
                <a:srgbClr val="BC2C3A"/>
              </a:solidFill>
            </a:endParaRPr>
          </a:p>
        </p:txBody>
      </p:sp>
      <p:sp>
        <p:nvSpPr>
          <p:cNvPr id="518148" name="Freeform 4"/>
          <p:cNvSpPr/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49" name="Freeform 5"/>
          <p:cNvSpPr/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0" name="Freeform 6"/>
          <p:cNvSpPr/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1" name="Freeform 7"/>
          <p:cNvSpPr/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8152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8153" name="Freeform 9"/>
          <p:cNvSpPr/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4" name="Freeform 10"/>
          <p:cNvSpPr/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5" name="Freeform 11"/>
          <p:cNvSpPr/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6" name="Freeform 12"/>
          <p:cNvSpPr/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7" name="Freeform 13"/>
          <p:cNvSpPr/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8158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endParaRPr lang="en-US" sz="2400"/>
          </a:p>
        </p:txBody>
      </p:sp>
      <p:sp>
        <p:nvSpPr>
          <p:cNvPr id="518159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  <a:endParaRPr lang="en-US" sz="2400"/>
          </a:p>
        </p:txBody>
      </p:sp>
      <p:sp>
        <p:nvSpPr>
          <p:cNvPr id="518160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endParaRPr lang="en-US" sz="2400"/>
          </a:p>
        </p:txBody>
      </p:sp>
      <p:sp>
        <p:nvSpPr>
          <p:cNvPr id="518161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  <a:endParaRPr lang="en-US" sz="2400"/>
          </a:p>
        </p:txBody>
      </p:sp>
      <p:sp>
        <p:nvSpPr>
          <p:cNvPr id="518162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  <a:endParaRPr lang="en-US" sz="2400"/>
          </a:p>
        </p:txBody>
      </p:sp>
      <p:sp>
        <p:nvSpPr>
          <p:cNvPr id="518163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  <a:endParaRPr lang="en-US" sz="2400"/>
          </a:p>
        </p:txBody>
      </p:sp>
      <p:sp>
        <p:nvSpPr>
          <p:cNvPr id="518164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  <a:endParaRPr lang="en-US" sz="2400"/>
          </a:p>
        </p:txBody>
      </p:sp>
      <p:sp>
        <p:nvSpPr>
          <p:cNvPr id="518165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  <a:endParaRPr lang="en-US" sz="2400"/>
          </a:p>
        </p:txBody>
      </p:sp>
      <p:sp>
        <p:nvSpPr>
          <p:cNvPr id="518166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  <a:endParaRPr lang="en-US" sz="2400"/>
          </a:p>
        </p:txBody>
      </p:sp>
      <p:sp>
        <p:nvSpPr>
          <p:cNvPr id="518167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  <a:endParaRPr lang="en-US" sz="2400"/>
          </a:p>
        </p:txBody>
      </p:sp>
      <p:sp>
        <p:nvSpPr>
          <p:cNvPr id="518168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  <a:endParaRPr lang="en-US" sz="2400"/>
          </a:p>
        </p:txBody>
      </p:sp>
      <p:sp>
        <p:nvSpPr>
          <p:cNvPr id="518169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  <a:endParaRPr lang="en-US" sz="2400"/>
          </a:p>
        </p:txBody>
      </p:sp>
      <p:sp>
        <p:nvSpPr>
          <p:cNvPr id="518170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  <a:endParaRPr lang="en-US" sz="2400"/>
          </a:p>
        </p:txBody>
      </p:sp>
      <p:sp>
        <p:nvSpPr>
          <p:cNvPr id="518171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  <a:endParaRPr lang="en-US" sz="2400"/>
          </a:p>
        </p:txBody>
      </p:sp>
      <p:sp>
        <p:nvSpPr>
          <p:cNvPr id="518172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  <a:endParaRPr lang="en-US" sz="2400"/>
          </a:p>
        </p:txBody>
      </p:sp>
      <p:sp>
        <p:nvSpPr>
          <p:cNvPr id="518173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  <a:endParaRPr lang="en-US" sz="2400"/>
          </a:p>
        </p:txBody>
      </p:sp>
      <p:sp>
        <p:nvSpPr>
          <p:cNvPr id="518174" name="Text Box 30"/>
          <p:cNvSpPr txBox="1">
            <a:spLocks noChangeArrowheads="1"/>
          </p:cNvSpPr>
          <p:nvPr/>
        </p:nvSpPr>
        <p:spPr bwMode="auto">
          <a:xfrm>
            <a:off x="685800" y="2286000"/>
            <a:ext cx="7391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Now CD and then BD.</a:t>
            </a:r>
            <a:endParaRPr lang="en-US"/>
          </a:p>
        </p:txBody>
      </p:sp>
      <p:sp>
        <p:nvSpPr>
          <p:cNvPr id="518175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8176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519171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  <a:endParaRPr lang="en-US" sz="3600">
              <a:solidFill>
                <a:srgbClr val="BC2C3A"/>
              </a:solidFill>
            </a:endParaRPr>
          </a:p>
        </p:txBody>
      </p:sp>
      <p:sp>
        <p:nvSpPr>
          <p:cNvPr id="519172" name="Freeform 4"/>
          <p:cNvSpPr/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3" name="Freeform 5"/>
          <p:cNvSpPr/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4" name="Freeform 6"/>
          <p:cNvSpPr/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5" name="Freeform 7"/>
          <p:cNvSpPr/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19176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19177" name="Freeform 9"/>
          <p:cNvSpPr/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8" name="Freeform 10"/>
          <p:cNvSpPr/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79" name="Freeform 11"/>
          <p:cNvSpPr/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0" name="Freeform 12"/>
          <p:cNvSpPr/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1" name="Freeform 13"/>
          <p:cNvSpPr/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9182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endParaRPr lang="en-US" sz="2400"/>
          </a:p>
        </p:txBody>
      </p:sp>
      <p:sp>
        <p:nvSpPr>
          <p:cNvPr id="519183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  <a:endParaRPr lang="en-US" sz="2400"/>
          </a:p>
        </p:txBody>
      </p:sp>
      <p:sp>
        <p:nvSpPr>
          <p:cNvPr id="519184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endParaRPr lang="en-US" sz="2400"/>
          </a:p>
        </p:txBody>
      </p:sp>
      <p:sp>
        <p:nvSpPr>
          <p:cNvPr id="519185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  <a:endParaRPr lang="en-US" sz="2400"/>
          </a:p>
        </p:txBody>
      </p:sp>
      <p:sp>
        <p:nvSpPr>
          <p:cNvPr id="519186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  <a:endParaRPr lang="en-US" sz="2400"/>
          </a:p>
        </p:txBody>
      </p:sp>
      <p:sp>
        <p:nvSpPr>
          <p:cNvPr id="519187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  <a:endParaRPr lang="en-US" sz="2400"/>
          </a:p>
        </p:txBody>
      </p:sp>
      <p:sp>
        <p:nvSpPr>
          <p:cNvPr id="519188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  <a:endParaRPr lang="en-US" sz="2400"/>
          </a:p>
        </p:txBody>
      </p:sp>
      <p:sp>
        <p:nvSpPr>
          <p:cNvPr id="519189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  <a:endParaRPr lang="en-US" sz="2400"/>
          </a:p>
        </p:txBody>
      </p:sp>
      <p:sp>
        <p:nvSpPr>
          <p:cNvPr id="519190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  <a:endParaRPr lang="en-US" sz="2400"/>
          </a:p>
        </p:txBody>
      </p:sp>
      <p:sp>
        <p:nvSpPr>
          <p:cNvPr id="519191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  <a:endParaRPr lang="en-US" sz="2400"/>
          </a:p>
        </p:txBody>
      </p:sp>
      <p:sp>
        <p:nvSpPr>
          <p:cNvPr id="519192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  <a:endParaRPr lang="en-US" sz="2400"/>
          </a:p>
        </p:txBody>
      </p:sp>
      <p:sp>
        <p:nvSpPr>
          <p:cNvPr id="519193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  <a:endParaRPr lang="en-US" sz="2400"/>
          </a:p>
        </p:txBody>
      </p:sp>
      <p:sp>
        <p:nvSpPr>
          <p:cNvPr id="519194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  <a:endParaRPr lang="en-US" sz="2400"/>
          </a:p>
        </p:txBody>
      </p:sp>
      <p:sp>
        <p:nvSpPr>
          <p:cNvPr id="519195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  <a:endParaRPr lang="en-US" sz="2400"/>
          </a:p>
        </p:txBody>
      </p:sp>
      <p:sp>
        <p:nvSpPr>
          <p:cNvPr id="519196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  <a:endParaRPr lang="en-US" sz="2400"/>
          </a:p>
        </p:txBody>
      </p:sp>
      <p:sp>
        <p:nvSpPr>
          <p:cNvPr id="519197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  <a:endParaRPr lang="en-US" sz="2400"/>
          </a:p>
        </p:txBody>
      </p:sp>
      <p:sp>
        <p:nvSpPr>
          <p:cNvPr id="519198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Note EF is the smallest remaining, but that would create a cycle.  Choose AE and we are done.</a:t>
            </a:r>
            <a:endParaRPr lang="en-US" dirty="0"/>
          </a:p>
        </p:txBody>
      </p:sp>
      <p:sp>
        <p:nvSpPr>
          <p:cNvPr id="519199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0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9201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call an undirected graph a </a:t>
            </a:r>
            <a:r>
              <a:rPr lang="en-US" sz="2800" b="1" dirty="0"/>
              <a:t>tree </a:t>
            </a:r>
            <a:r>
              <a:rPr lang="en-US" sz="2800" dirty="0"/>
              <a:t>if the graph is </a:t>
            </a:r>
            <a:r>
              <a:rPr lang="en-US" sz="2800" i="1" dirty="0"/>
              <a:t>connected </a:t>
            </a:r>
            <a:r>
              <a:rPr lang="en-US" sz="2800" dirty="0"/>
              <a:t>and</a:t>
            </a:r>
            <a:r>
              <a:rPr lang="en-US" sz="2800" i="1" dirty="0"/>
              <a:t> </a:t>
            </a:r>
            <a:r>
              <a:rPr lang="en-US" sz="2800" dirty="0"/>
              <a:t>contains </a:t>
            </a:r>
            <a:r>
              <a:rPr lang="en-US" sz="2800" i="1" dirty="0"/>
              <a:t>no cycles</a:t>
            </a:r>
            <a:r>
              <a:rPr lang="en-US" sz="2800" dirty="0"/>
              <a:t>.</a:t>
            </a:r>
            <a:endParaRPr lang="en-US" sz="2800" dirty="0"/>
          </a:p>
          <a:p>
            <a:r>
              <a:rPr lang="en-US" sz="2800" dirty="0"/>
              <a:t>Trees:</a:t>
            </a:r>
            <a:endParaRPr lang="en-US" sz="2800" dirty="0"/>
          </a:p>
          <a:p>
            <a:pPr>
              <a:buNone/>
            </a:pP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Not Trees: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6400800" y="2895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391400" y="3048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7010400" y="23622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6705600" y="2362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705600" y="28956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391400" y="3048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12954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17526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38100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4267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V="1">
            <a:off x="4267200" y="2971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2672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 flipV="1">
            <a:off x="4038600" y="29718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4038600" y="3276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>
            <a:off x="26670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3124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51816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14"/>
          <p:cNvSpPr>
            <a:spLocks noChangeShapeType="1"/>
          </p:cNvSpPr>
          <p:nvPr/>
        </p:nvSpPr>
        <p:spPr bwMode="auto">
          <a:xfrm flipV="1">
            <a:off x="5486400" y="4343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15"/>
          <p:cNvSpPr>
            <a:spLocks noChangeShapeType="1"/>
          </p:cNvSpPr>
          <p:nvPr/>
        </p:nvSpPr>
        <p:spPr bwMode="auto">
          <a:xfrm>
            <a:off x="5410200" y="4343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 flipV="1">
            <a:off x="5257800" y="4343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 flipH="1">
            <a:off x="5410200" y="49530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2743200" y="4876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362200" y="5105400"/>
            <a:ext cx="17526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/>
              <a:t>Not connected</a:t>
            </a:r>
            <a:endParaRPr lang="en-US" sz="2400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 flipV="1">
            <a:off x="5410200" y="4343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953000" y="5257800"/>
            <a:ext cx="16764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Has a cycle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  <a:endParaRPr lang="en-US" sz="4000" dirty="0"/>
          </a:p>
        </p:txBody>
      </p:sp>
      <p:sp>
        <p:nvSpPr>
          <p:cNvPr id="520195" name="Text Box 3"/>
          <p:cNvSpPr txBox="1">
            <a:spLocks noChangeArrowheads="1"/>
          </p:cNvSpPr>
          <p:nvPr/>
        </p:nvSpPr>
        <p:spPr bwMode="auto">
          <a:xfrm>
            <a:off x="685800" y="1524000"/>
            <a:ext cx="617220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rgbClr val="BC2C3A"/>
                </a:solidFill>
              </a:rPr>
              <a:t>Solution</a:t>
            </a:r>
            <a:endParaRPr lang="en-US" sz="3600">
              <a:solidFill>
                <a:srgbClr val="BC2C3A"/>
              </a:solidFill>
            </a:endParaRPr>
          </a:p>
        </p:txBody>
      </p:sp>
      <p:sp>
        <p:nvSpPr>
          <p:cNvPr id="520196" name="Freeform 4"/>
          <p:cNvSpPr/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/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/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/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/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/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/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/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/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endParaRPr lang="en-US" sz="2400"/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  <a:endParaRPr lang="en-US" sz="2400"/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endParaRPr lang="en-US" sz="2400"/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  <a:endParaRPr lang="en-US" sz="2400"/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  <a:endParaRPr lang="en-US" sz="2400"/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  <a:endParaRPr lang="en-US" sz="2400"/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  <a:endParaRPr lang="en-US" sz="2400"/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  <a:endParaRPr lang="en-US" sz="2400"/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  <a:endParaRPr lang="en-US" sz="2400"/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  <a:endParaRPr lang="en-US" sz="2400"/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  <a:endParaRPr lang="en-US" sz="2400"/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  <a:endParaRPr lang="en-US" sz="2400"/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  <a:endParaRPr lang="en-US" sz="2400"/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  <a:endParaRPr lang="en-US" sz="2400"/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  <a:endParaRPr lang="en-US" sz="2400"/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  <a:endParaRPr lang="en-US" sz="2400"/>
          </a:p>
        </p:txBody>
      </p:sp>
      <p:sp>
        <p:nvSpPr>
          <p:cNvPr id="520222" name="Text Box 30"/>
          <p:cNvSpPr txBox="1">
            <a:spLocks noChangeArrowheads="1"/>
          </p:cNvSpPr>
          <p:nvPr/>
        </p:nvSpPr>
        <p:spPr bwMode="auto">
          <a:xfrm>
            <a:off x="685800" y="2209800"/>
            <a:ext cx="7391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The total weight of the tree is 16.5.</a:t>
            </a:r>
            <a:endParaRPr lang="en-US"/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  <a:endParaRPr lang="en-US" sz="4000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questions: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know we are finished?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How do we check for cycles?</a:t>
            </a:r>
            <a:endParaRPr lang="en-US" dirty="0"/>
          </a:p>
        </p:txBody>
      </p:sp>
      <p:sp>
        <p:nvSpPr>
          <p:cNvPr id="520196" name="Freeform 4"/>
          <p:cNvSpPr/>
          <p:nvPr/>
        </p:nvSpPr>
        <p:spPr bwMode="auto">
          <a:xfrm>
            <a:off x="2438400" y="4572000"/>
            <a:ext cx="533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32" y="912"/>
              </a:cxn>
              <a:cxn ang="0">
                <a:pos x="624" y="1152"/>
              </a:cxn>
            </a:cxnLst>
            <a:rect l="0" t="0" r="r" b="b"/>
            <a:pathLst>
              <a:path w="624" h="1152">
                <a:moveTo>
                  <a:pt x="0" y="0"/>
                </a:moveTo>
                <a:cubicBezTo>
                  <a:pt x="164" y="360"/>
                  <a:pt x="328" y="720"/>
                  <a:pt x="432" y="912"/>
                </a:cubicBezTo>
                <a:cubicBezTo>
                  <a:pt x="536" y="1104"/>
                  <a:pt x="592" y="1112"/>
                  <a:pt x="624" y="11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7" name="Freeform 5"/>
          <p:cNvSpPr/>
          <p:nvPr/>
        </p:nvSpPr>
        <p:spPr bwMode="auto">
          <a:xfrm>
            <a:off x="2438400" y="3759200"/>
            <a:ext cx="1447800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336" y="80"/>
              </a:cxn>
              <a:cxn ang="0">
                <a:pos x="912" y="32"/>
              </a:cxn>
            </a:cxnLst>
            <a:rect l="0" t="0" r="r" b="b"/>
            <a:pathLst>
              <a:path w="912" h="512">
                <a:moveTo>
                  <a:pt x="0" y="512"/>
                </a:moveTo>
                <a:cubicBezTo>
                  <a:pt x="92" y="336"/>
                  <a:pt x="184" y="160"/>
                  <a:pt x="336" y="80"/>
                </a:cubicBezTo>
                <a:cubicBezTo>
                  <a:pt x="488" y="0"/>
                  <a:pt x="700" y="16"/>
                  <a:pt x="912" y="32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8" name="Freeform 6"/>
          <p:cNvSpPr/>
          <p:nvPr/>
        </p:nvSpPr>
        <p:spPr bwMode="auto">
          <a:xfrm>
            <a:off x="2971800" y="4724400"/>
            <a:ext cx="762000" cy="7620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288"/>
              </a:cxn>
              <a:cxn ang="0">
                <a:pos x="480" y="0"/>
              </a:cxn>
            </a:cxnLst>
            <a:rect l="0" t="0" r="r" b="b"/>
            <a:pathLst>
              <a:path w="480" h="480">
                <a:moveTo>
                  <a:pt x="0" y="480"/>
                </a:moveTo>
                <a:cubicBezTo>
                  <a:pt x="152" y="424"/>
                  <a:pt x="304" y="368"/>
                  <a:pt x="384" y="288"/>
                </a:cubicBezTo>
                <a:cubicBezTo>
                  <a:pt x="464" y="208"/>
                  <a:pt x="472" y="104"/>
                  <a:pt x="480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199" name="Freeform 7"/>
          <p:cNvSpPr/>
          <p:nvPr/>
        </p:nvSpPr>
        <p:spPr bwMode="auto">
          <a:xfrm>
            <a:off x="2438400" y="4572000"/>
            <a:ext cx="1295400" cy="330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816" y="96"/>
              </a:cxn>
            </a:cxnLst>
            <a:rect l="0" t="0" r="r" b="b"/>
            <a:pathLst>
              <a:path w="816" h="208">
                <a:moveTo>
                  <a:pt x="0" y="0"/>
                </a:moveTo>
                <a:cubicBezTo>
                  <a:pt x="124" y="88"/>
                  <a:pt x="248" y="176"/>
                  <a:pt x="384" y="192"/>
                </a:cubicBezTo>
                <a:cubicBezTo>
                  <a:pt x="520" y="208"/>
                  <a:pt x="668" y="152"/>
                  <a:pt x="816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520200" name="AutoShape 8"/>
          <p:cNvCxnSpPr>
            <a:cxnSpLocks noChangeShapeType="1"/>
          </p:cNvCxnSpPr>
          <p:nvPr/>
        </p:nvCxnSpPr>
        <p:spPr bwMode="auto">
          <a:xfrm rot="16200000" flipH="1">
            <a:off x="4724400" y="4267200"/>
            <a:ext cx="1524000" cy="7620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rgbClr val="FF0000"/>
            </a:solidFill>
            <a:round/>
            <a:headEnd type="none" w="lg" len="lg"/>
            <a:tailEnd type="none" w="lg" len="lg"/>
          </a:ln>
          <a:effectLst/>
        </p:spPr>
      </p:cxnSp>
      <p:sp>
        <p:nvSpPr>
          <p:cNvPr id="520201" name="Freeform 9"/>
          <p:cNvSpPr/>
          <p:nvPr/>
        </p:nvSpPr>
        <p:spPr bwMode="auto">
          <a:xfrm>
            <a:off x="3886200" y="3492500"/>
            <a:ext cx="1219200" cy="3937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480" y="8"/>
              </a:cxn>
              <a:cxn ang="0">
                <a:pos x="768" y="248"/>
              </a:cxn>
            </a:cxnLst>
            <a:rect l="0" t="0" r="r" b="b"/>
            <a:pathLst>
              <a:path w="768" h="248">
                <a:moveTo>
                  <a:pt x="0" y="200"/>
                </a:moveTo>
                <a:cubicBezTo>
                  <a:pt x="176" y="100"/>
                  <a:pt x="352" y="0"/>
                  <a:pt x="480" y="8"/>
                </a:cubicBezTo>
                <a:cubicBezTo>
                  <a:pt x="608" y="16"/>
                  <a:pt x="688" y="132"/>
                  <a:pt x="768" y="248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2" name="Freeform 10"/>
          <p:cNvSpPr/>
          <p:nvPr/>
        </p:nvSpPr>
        <p:spPr bwMode="auto">
          <a:xfrm>
            <a:off x="3733800" y="3810000"/>
            <a:ext cx="495300" cy="914400"/>
          </a:xfrm>
          <a:custGeom>
            <a:avLst/>
            <a:gdLst/>
            <a:ahLst/>
            <a:cxnLst>
              <a:cxn ang="0">
                <a:pos x="0" y="576"/>
              </a:cxn>
              <a:cxn ang="0">
                <a:pos x="288" y="288"/>
              </a:cxn>
              <a:cxn ang="0">
                <a:pos x="144" y="0"/>
              </a:cxn>
            </a:cxnLst>
            <a:rect l="0" t="0" r="r" b="b"/>
            <a:pathLst>
              <a:path w="312" h="576">
                <a:moveTo>
                  <a:pt x="0" y="576"/>
                </a:moveTo>
                <a:cubicBezTo>
                  <a:pt x="132" y="480"/>
                  <a:pt x="264" y="384"/>
                  <a:pt x="288" y="288"/>
                </a:cubicBezTo>
                <a:cubicBezTo>
                  <a:pt x="312" y="192"/>
                  <a:pt x="228" y="96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3" name="Freeform 11"/>
          <p:cNvSpPr/>
          <p:nvPr/>
        </p:nvSpPr>
        <p:spPr bwMode="auto">
          <a:xfrm>
            <a:off x="3733800" y="3886200"/>
            <a:ext cx="1371600" cy="901700"/>
          </a:xfrm>
          <a:custGeom>
            <a:avLst/>
            <a:gdLst/>
            <a:ahLst/>
            <a:cxnLst>
              <a:cxn ang="0">
                <a:pos x="0" y="528"/>
              </a:cxn>
              <a:cxn ang="0">
                <a:pos x="576" y="480"/>
              </a:cxn>
              <a:cxn ang="0">
                <a:pos x="864" y="0"/>
              </a:cxn>
            </a:cxnLst>
            <a:rect l="0" t="0" r="r" b="b"/>
            <a:pathLst>
              <a:path w="864" h="568">
                <a:moveTo>
                  <a:pt x="0" y="528"/>
                </a:moveTo>
                <a:cubicBezTo>
                  <a:pt x="216" y="548"/>
                  <a:pt x="432" y="568"/>
                  <a:pt x="576" y="480"/>
                </a:cubicBezTo>
                <a:cubicBezTo>
                  <a:pt x="720" y="392"/>
                  <a:pt x="792" y="196"/>
                  <a:pt x="86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4" name="Freeform 12"/>
          <p:cNvSpPr/>
          <p:nvPr/>
        </p:nvSpPr>
        <p:spPr bwMode="auto">
          <a:xfrm>
            <a:off x="2971800" y="5410200"/>
            <a:ext cx="2895600" cy="406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104" y="288"/>
              </a:cxn>
              <a:cxn ang="0">
                <a:pos x="1824" y="0"/>
              </a:cxn>
            </a:cxnLst>
            <a:rect l="0" t="0" r="r" b="b"/>
            <a:pathLst>
              <a:path w="1824" h="304">
                <a:moveTo>
                  <a:pt x="0" y="96"/>
                </a:moveTo>
                <a:cubicBezTo>
                  <a:pt x="400" y="200"/>
                  <a:pt x="800" y="304"/>
                  <a:pt x="1104" y="288"/>
                </a:cubicBezTo>
                <a:cubicBezTo>
                  <a:pt x="1408" y="272"/>
                  <a:pt x="1616" y="136"/>
                  <a:pt x="1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5" name="Freeform 13"/>
          <p:cNvSpPr/>
          <p:nvPr/>
        </p:nvSpPr>
        <p:spPr bwMode="auto">
          <a:xfrm>
            <a:off x="2971800" y="3886200"/>
            <a:ext cx="2133600" cy="16383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1056" y="864"/>
              </a:cxn>
              <a:cxn ang="0">
                <a:pos x="1344" y="0"/>
              </a:cxn>
            </a:cxnLst>
            <a:rect l="0" t="0" r="r" b="b"/>
            <a:pathLst>
              <a:path w="1344" h="1032">
                <a:moveTo>
                  <a:pt x="0" y="1008"/>
                </a:moveTo>
                <a:cubicBezTo>
                  <a:pt x="416" y="1020"/>
                  <a:pt x="832" y="1032"/>
                  <a:pt x="1056" y="864"/>
                </a:cubicBezTo>
                <a:cubicBezTo>
                  <a:pt x="1280" y="696"/>
                  <a:pt x="1312" y="348"/>
                  <a:pt x="1344" y="0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0206" name="Text Box 14"/>
          <p:cNvSpPr txBox="1">
            <a:spLocks noChangeArrowheads="1"/>
          </p:cNvSpPr>
          <p:nvPr/>
        </p:nvSpPr>
        <p:spPr bwMode="auto">
          <a:xfrm>
            <a:off x="2057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A</a:t>
            </a:r>
            <a:endParaRPr lang="en-US" sz="2400"/>
          </a:p>
        </p:txBody>
      </p:sp>
      <p:sp>
        <p:nvSpPr>
          <p:cNvPr id="520207" name="Text Box 15"/>
          <p:cNvSpPr txBox="1">
            <a:spLocks noChangeArrowheads="1"/>
          </p:cNvSpPr>
          <p:nvPr/>
        </p:nvSpPr>
        <p:spPr bwMode="auto">
          <a:xfrm>
            <a:off x="5791200" y="5410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C</a:t>
            </a:r>
            <a:endParaRPr lang="en-US" sz="2400"/>
          </a:p>
        </p:txBody>
      </p:sp>
      <p:sp>
        <p:nvSpPr>
          <p:cNvPr id="520208" name="Text Box 16"/>
          <p:cNvSpPr txBox="1">
            <a:spLocks noChangeArrowheads="1"/>
          </p:cNvSpPr>
          <p:nvPr/>
        </p:nvSpPr>
        <p:spPr bwMode="auto">
          <a:xfrm>
            <a:off x="27432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</a:t>
            </a:r>
            <a:endParaRPr lang="en-US" sz="2400"/>
          </a:p>
        </p:txBody>
      </p:sp>
      <p:sp>
        <p:nvSpPr>
          <p:cNvPr id="520209" name="Text Box 17"/>
          <p:cNvSpPr txBox="1">
            <a:spLocks noChangeArrowheads="1"/>
          </p:cNvSpPr>
          <p:nvPr/>
        </p:nvSpPr>
        <p:spPr bwMode="auto">
          <a:xfrm>
            <a:off x="5257800" y="3581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</a:t>
            </a:r>
            <a:endParaRPr lang="en-US" sz="2400"/>
          </a:p>
        </p:txBody>
      </p:sp>
      <p:sp>
        <p:nvSpPr>
          <p:cNvPr id="520210" name="Text Box 18"/>
          <p:cNvSpPr txBox="1">
            <a:spLocks noChangeArrowheads="1"/>
          </p:cNvSpPr>
          <p:nvPr/>
        </p:nvSpPr>
        <p:spPr bwMode="auto">
          <a:xfrm>
            <a:off x="3733800" y="3276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E</a:t>
            </a:r>
            <a:endParaRPr lang="en-US" sz="2400"/>
          </a:p>
        </p:txBody>
      </p:sp>
      <p:sp>
        <p:nvSpPr>
          <p:cNvPr id="520211" name="Text Box 19"/>
          <p:cNvSpPr txBox="1">
            <a:spLocks noChangeArrowheads="1"/>
          </p:cNvSpPr>
          <p:nvPr/>
        </p:nvSpPr>
        <p:spPr bwMode="auto">
          <a:xfrm>
            <a:off x="3581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F</a:t>
            </a:r>
            <a:endParaRPr lang="en-US" sz="2400"/>
          </a:p>
        </p:txBody>
      </p:sp>
      <p:sp>
        <p:nvSpPr>
          <p:cNvPr id="520212" name="Text Box 20"/>
          <p:cNvSpPr txBox="1">
            <a:spLocks noChangeArrowheads="1"/>
          </p:cNvSpPr>
          <p:nvPr/>
        </p:nvSpPr>
        <p:spPr bwMode="auto">
          <a:xfrm>
            <a:off x="4495800" y="3048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</a:t>
            </a:r>
            <a:endParaRPr lang="en-US" sz="2400"/>
          </a:p>
        </p:txBody>
      </p:sp>
      <p:sp>
        <p:nvSpPr>
          <p:cNvPr id="520213" name="Text Box 21"/>
          <p:cNvSpPr txBox="1">
            <a:spLocks noChangeArrowheads="1"/>
          </p:cNvSpPr>
          <p:nvPr/>
        </p:nvSpPr>
        <p:spPr bwMode="auto">
          <a:xfrm>
            <a:off x="2743200" y="3505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</a:t>
            </a:r>
            <a:endParaRPr lang="en-US" sz="2400"/>
          </a:p>
        </p:txBody>
      </p:sp>
      <p:sp>
        <p:nvSpPr>
          <p:cNvPr id="520214" name="Text Box 22"/>
          <p:cNvSpPr txBox="1">
            <a:spLocks noChangeArrowheads="1"/>
          </p:cNvSpPr>
          <p:nvPr/>
        </p:nvSpPr>
        <p:spPr bwMode="auto">
          <a:xfrm>
            <a:off x="2895600" y="44196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10</a:t>
            </a:r>
            <a:endParaRPr lang="en-US" sz="2400"/>
          </a:p>
        </p:txBody>
      </p:sp>
      <p:sp>
        <p:nvSpPr>
          <p:cNvPr id="520215" name="Text Box 23"/>
          <p:cNvSpPr txBox="1">
            <a:spLocks noChangeArrowheads="1"/>
          </p:cNvSpPr>
          <p:nvPr/>
        </p:nvSpPr>
        <p:spPr bwMode="auto">
          <a:xfrm>
            <a:off x="2133600" y="4876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7.5</a:t>
            </a:r>
            <a:endParaRPr lang="en-US" sz="2400"/>
          </a:p>
        </p:txBody>
      </p:sp>
      <p:sp>
        <p:nvSpPr>
          <p:cNvPr id="520216" name="Text Box 24"/>
          <p:cNvSpPr txBox="1">
            <a:spLocks noChangeArrowheads="1"/>
          </p:cNvSpPr>
          <p:nvPr/>
        </p:nvSpPr>
        <p:spPr bwMode="auto">
          <a:xfrm>
            <a:off x="4572000" y="5715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8</a:t>
            </a:r>
            <a:endParaRPr lang="en-US" sz="2400"/>
          </a:p>
        </p:txBody>
      </p:sp>
      <p:sp>
        <p:nvSpPr>
          <p:cNvPr id="520217" name="Text Box 25"/>
          <p:cNvSpPr txBox="1">
            <a:spLocks noChangeArrowheads="1"/>
          </p:cNvSpPr>
          <p:nvPr/>
        </p:nvSpPr>
        <p:spPr bwMode="auto">
          <a:xfrm>
            <a:off x="54864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3</a:t>
            </a:r>
            <a:endParaRPr lang="en-US" sz="2400"/>
          </a:p>
        </p:txBody>
      </p:sp>
      <p:sp>
        <p:nvSpPr>
          <p:cNvPr id="520218" name="Text Box 26"/>
          <p:cNvSpPr txBox="1">
            <a:spLocks noChangeArrowheads="1"/>
          </p:cNvSpPr>
          <p:nvPr/>
        </p:nvSpPr>
        <p:spPr bwMode="auto">
          <a:xfrm>
            <a:off x="42672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</a:t>
            </a:r>
            <a:endParaRPr lang="en-US" sz="2400"/>
          </a:p>
        </p:txBody>
      </p:sp>
      <p:sp>
        <p:nvSpPr>
          <p:cNvPr id="520219" name="Text Box 27"/>
          <p:cNvSpPr txBox="1">
            <a:spLocks noChangeArrowheads="1"/>
          </p:cNvSpPr>
          <p:nvPr/>
        </p:nvSpPr>
        <p:spPr bwMode="auto">
          <a:xfrm>
            <a:off x="4191000" y="42672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9.5</a:t>
            </a:r>
            <a:endParaRPr lang="en-US" sz="2400"/>
          </a:p>
        </p:txBody>
      </p:sp>
      <p:sp>
        <p:nvSpPr>
          <p:cNvPr id="520220" name="Text Box 28"/>
          <p:cNvSpPr txBox="1">
            <a:spLocks noChangeArrowheads="1"/>
          </p:cNvSpPr>
          <p:nvPr/>
        </p:nvSpPr>
        <p:spPr bwMode="auto">
          <a:xfrm>
            <a:off x="3657600" y="3962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4.5</a:t>
            </a:r>
            <a:endParaRPr lang="en-US" sz="2400"/>
          </a:p>
        </p:txBody>
      </p:sp>
      <p:sp>
        <p:nvSpPr>
          <p:cNvPr id="520221" name="Text Box 29"/>
          <p:cNvSpPr txBox="1">
            <a:spLocks noChangeArrowheads="1"/>
          </p:cNvSpPr>
          <p:nvPr/>
        </p:nvSpPr>
        <p:spPr bwMode="auto">
          <a:xfrm>
            <a:off x="2971800" y="49530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1.5</a:t>
            </a:r>
            <a:endParaRPr lang="en-US" sz="2400"/>
          </a:p>
        </p:txBody>
      </p:sp>
      <p:sp>
        <p:nvSpPr>
          <p:cNvPr id="520223" name="Oval 31"/>
          <p:cNvSpPr>
            <a:spLocks noChangeArrowheads="1"/>
          </p:cNvSpPr>
          <p:nvPr/>
        </p:nvSpPr>
        <p:spPr bwMode="auto">
          <a:xfrm>
            <a:off x="5029200" y="3810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4" name="Oval 32"/>
          <p:cNvSpPr>
            <a:spLocks noChangeArrowheads="1"/>
          </p:cNvSpPr>
          <p:nvPr/>
        </p:nvSpPr>
        <p:spPr bwMode="auto">
          <a:xfrm>
            <a:off x="5791200" y="533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0225" name="Oval 33"/>
          <p:cNvSpPr>
            <a:spLocks noChangeArrowheads="1"/>
          </p:cNvSpPr>
          <p:nvPr/>
        </p:nvSpPr>
        <p:spPr bwMode="auto">
          <a:xfrm>
            <a:off x="3886200" y="3733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/>
              <a:t>Kruskal’s</a:t>
            </a:r>
            <a:r>
              <a:rPr lang="en-US" sz="4400" dirty="0"/>
              <a:t>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anose="020B0604020202020204" pitchFamily="34" charset="0"/>
              </a:rPr>
              <a:t>Build a priority queue (min-based) with all of the edges of G.</a:t>
            </a:r>
            <a:endParaRPr lang="en-US" sz="2000" b="1" kern="1200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anose="020B0604020202020204" pitchFamily="34" charset="0"/>
              </a:rPr>
              <a:t>T = </a:t>
            </a:r>
            <a:r>
              <a:rPr lang="en-US" sz="2000" b="1" kern="1200" dirty="0">
                <a:solidFill>
                  <a:schemeClr val="accent6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</a:t>
            </a:r>
            <a:r>
              <a:rPr lang="en-US" sz="2000" b="1" kern="1200" dirty="0">
                <a:solidFill>
                  <a:schemeClr val="accent6"/>
                </a:solidFill>
                <a:latin typeface="Arial" panose="020B0604020202020204" pitchFamily="34" charset="0"/>
              </a:rPr>
              <a:t> ;</a:t>
            </a:r>
            <a:endParaRPr lang="en-US" sz="2000" b="1" kern="1200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anose="020B0604020202020204" pitchFamily="34" charset="0"/>
              </a:rPr>
              <a:t>while(queue is not empty){</a:t>
            </a:r>
            <a:endParaRPr lang="en-US" sz="2000" b="1" kern="1200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anose="020B0604020202020204" pitchFamily="34" charset="0"/>
              </a:rPr>
              <a:t>   get minimum edge e from </a:t>
            </a:r>
            <a:r>
              <a:rPr lang="en-US" sz="2000" b="1" kern="1200" dirty="0" err="1">
                <a:solidFill>
                  <a:schemeClr val="accent6"/>
                </a:solidFill>
                <a:latin typeface="Arial" panose="020B0604020202020204" pitchFamily="34" charset="0"/>
              </a:rPr>
              <a:t>priorityQueue</a:t>
            </a:r>
            <a:r>
              <a:rPr lang="en-US" sz="2000" b="1" kern="1200" dirty="0">
                <a:solidFill>
                  <a:schemeClr val="accent6"/>
                </a:solidFill>
                <a:latin typeface="Arial" panose="020B0604020202020204" pitchFamily="34" charset="0"/>
              </a:rPr>
              <a:t>;</a:t>
            </a:r>
            <a:endParaRPr lang="en-US" sz="2000" b="1" kern="1200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anose="020B0604020202020204" pitchFamily="34" charset="0"/>
              </a:rPr>
              <a:t>   if(e does not create a cycle with edges in T)</a:t>
            </a:r>
            <a:endParaRPr lang="en-US" sz="2000" b="1" kern="1200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anose="020B0604020202020204" pitchFamily="34" charset="0"/>
              </a:rPr>
              <a:t>       add e to T;</a:t>
            </a:r>
            <a:endParaRPr lang="en-US" sz="2000" b="1" kern="1200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anose="020B0604020202020204" pitchFamily="34" charset="0"/>
              </a:rPr>
              <a:t>}</a:t>
            </a:r>
            <a:endParaRPr lang="en-US" sz="2000" b="1" kern="1200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2000" b="1" kern="1200" dirty="0">
                <a:solidFill>
                  <a:schemeClr val="accent6"/>
                </a:solidFill>
                <a:latin typeface="Arial" panose="020B0604020202020204" pitchFamily="34" charset="0"/>
              </a:rPr>
              <a:t>return T;</a:t>
            </a:r>
            <a:endParaRPr lang="en-US" sz="2000" b="1" kern="1200" dirty="0">
              <a:solidFill>
                <a:schemeClr val="accent6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/>
              <a:t>Kruskal’s</a:t>
            </a:r>
            <a:r>
              <a:rPr lang="en-US" sz="4000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Trace of </a:t>
            </a:r>
            <a:r>
              <a:rPr lang="en-US" sz="2400" dirty="0" err="1"/>
              <a:t>Kruskal's</a:t>
            </a:r>
            <a:r>
              <a:rPr lang="en-US" sz="2400" dirty="0"/>
              <a:t> algorithm for </a:t>
            </a:r>
            <a:br>
              <a:rPr lang="en-US" sz="2400" dirty="0"/>
            </a:br>
            <a:r>
              <a:rPr lang="en-US" sz="2400" dirty="0"/>
              <a:t>the undirected, weighted graph: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59" descr="prim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85800" y="3886200"/>
            <a:ext cx="264795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0" descr="krusk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447800"/>
            <a:ext cx="7056438" cy="1209675"/>
          </a:xfrm>
          <a:prstGeom prst="rect">
            <a:avLst/>
          </a:prstGeom>
          <a:noFill/>
        </p:spPr>
      </p:pic>
      <p:pic>
        <p:nvPicPr>
          <p:cNvPr id="7" name="Picture 61" descr="graph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200400"/>
            <a:ext cx="23622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62"/>
          <p:cNvSpPr txBox="1">
            <a:spLocks noChangeArrowheads="1"/>
          </p:cNvSpPr>
          <p:nvPr/>
        </p:nvSpPr>
        <p:spPr bwMode="auto">
          <a:xfrm>
            <a:off x="5715000" y="5638800"/>
            <a:ext cx="26606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The minimum cost is: 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Kruskal’s</a:t>
            </a:r>
            <a:r>
              <a:rPr lang="en-US" sz="2800" dirty="0"/>
              <a:t> Algorithm – Time complexity</a:t>
            </a:r>
            <a:endParaRPr lang="en-US" sz="2800" dirty="0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Steps</a:t>
            </a:r>
            <a:endParaRPr lang="en-US" sz="2400" dirty="0"/>
          </a:p>
          <a:p>
            <a:pPr lvl="1"/>
            <a:r>
              <a:rPr lang="en-US" sz="2000" dirty="0"/>
              <a:t>Initialize forest			       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O( |V| )</a:t>
            </a:r>
            <a:endParaRPr lang="en-US" sz="2000" dirty="0"/>
          </a:p>
          <a:p>
            <a:pPr lvl="1"/>
            <a:r>
              <a:rPr lang="en-US" sz="2000" dirty="0"/>
              <a:t>Sort edges			       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O( |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E|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|E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| )</a:t>
            </a:r>
            <a:endParaRPr lang="en-US" sz="2000" dirty="0"/>
          </a:p>
          <a:p>
            <a:pPr lvl="2"/>
            <a:r>
              <a:rPr lang="en-US" sz="2000" dirty="0"/>
              <a:t>Check edge for cycles </a:t>
            </a:r>
            <a:r>
              <a:rPr lang="en-US" sz="2000" i="1" dirty="0">
                <a:latin typeface="Times New Roman" panose="02020603050405020304" pitchFamily="18" charset="0"/>
              </a:rPr>
              <a:t>O( |V| )</a:t>
            </a:r>
            <a:r>
              <a:rPr lang="en-US" sz="2000" dirty="0"/>
              <a:t> 		x</a:t>
            </a:r>
            <a:endParaRPr lang="en-US" sz="2000" dirty="0"/>
          </a:p>
          <a:p>
            <a:pPr lvl="2"/>
            <a:r>
              <a:rPr lang="en-US" sz="2000" dirty="0"/>
              <a:t>Number of edges          </a:t>
            </a:r>
            <a:r>
              <a:rPr lang="en-US" sz="2000" i="1" dirty="0">
                <a:latin typeface="Times New Roman" panose="02020603050405020304" pitchFamily="18" charset="0"/>
              </a:rPr>
              <a:t>O( |V| )</a:t>
            </a:r>
            <a:r>
              <a:rPr lang="en-US" sz="2000" dirty="0"/>
              <a:t>        </a:t>
            </a:r>
            <a:r>
              <a:rPr lang="en-US" sz="2000" i="1" dirty="0">
                <a:latin typeface="Times New Roman" panose="02020603050405020304" pitchFamily="18" charset="0"/>
              </a:rPr>
              <a:t>O( |V|</a:t>
            </a:r>
            <a:r>
              <a:rPr lang="en-US" sz="2000" baseline="30000" dirty="0">
                <a:latin typeface="Times New Roman" panose="02020603050405020304" pitchFamily="18" charset="0"/>
              </a:rPr>
              <a:t>2 </a:t>
            </a:r>
            <a:r>
              <a:rPr lang="en-US" sz="2000" i="1" dirty="0">
                <a:latin typeface="Times New Roman" panose="02020603050405020304" pitchFamily="18" charset="0"/>
              </a:rPr>
              <a:t>)</a:t>
            </a:r>
            <a:endParaRPr lang="en-US" sz="2000" dirty="0"/>
          </a:p>
          <a:p>
            <a:pPr lvl="1"/>
            <a:r>
              <a:rPr lang="en-US" sz="2000" dirty="0"/>
              <a:t>Total                                                      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O(  |V|+|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E|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|E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|+|V|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 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sz="2000" i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US" sz="2000" dirty="0"/>
              <a:t>Since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|E| = O( |V|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sz="2000" dirty="0"/>
              <a:t>		       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O(  |V|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log</a:t>
            </a:r>
            <a:r>
              <a:rPr lang="en-US" sz="20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|V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|  )</a:t>
            </a:r>
            <a:endParaRPr lang="en-US" sz="2000" dirty="0"/>
          </a:p>
          <a:p>
            <a:pPr lvl="2"/>
            <a:endParaRPr lang="en-US" sz="18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Thus we would class MST as</a:t>
            </a:r>
            <a:r>
              <a:rPr lang="en-US" sz="2000" i="1" dirty="0">
                <a:solidFill>
                  <a:schemeClr val="tx1"/>
                </a:solidFill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O( n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log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n )</a:t>
            </a:r>
            <a:r>
              <a:rPr lang="en-US" sz="2000" i="1" dirty="0">
                <a:latin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for a graph with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n  </a:t>
            </a:r>
            <a:r>
              <a:rPr lang="en-US" sz="2000" dirty="0">
                <a:solidFill>
                  <a:schemeClr val="tx1"/>
                </a:solidFill>
              </a:rPr>
              <a:t>vertices</a:t>
            </a:r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This is an </a:t>
            </a:r>
            <a:r>
              <a:rPr lang="en-US" sz="2000" i="1" dirty="0">
                <a:solidFill>
                  <a:srgbClr val="FC0128"/>
                </a:solidFill>
              </a:rPr>
              <a:t>upper bound</a:t>
            </a:r>
            <a:r>
              <a:rPr lang="en-US" sz="2000" dirty="0">
                <a:solidFill>
                  <a:schemeClr val="tx1"/>
                </a:solidFill>
              </a:rPr>
              <a:t>, some improvements on this are known.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Another implementation is based on sets (see Chapter 21).</a:t>
            </a:r>
            <a:endParaRPr lang="en-US" dirty="0"/>
          </a:p>
          <a:p>
            <a:pPr>
              <a:buFont typeface="Times New Roman" panose="02020603050405020304" pitchFamily="18" charset="0"/>
              <a:buNone/>
            </a:pPr>
            <a:r>
              <a:rPr lang="en-US" b="1" dirty="0" err="1">
                <a:latin typeface="Courier New" panose="02070309020205020404" pitchFamily="49" charset="0"/>
              </a:rPr>
              <a:t>Kruskal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b="1" dirty="0">
                <a:latin typeface="Courier New" panose="02070309020205020404" pitchFamily="49" charset="0"/>
              </a:rPr>
              <a:t>{ 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b="1" dirty="0">
                <a:latin typeface="Courier New" panose="02070309020205020404" pitchFamily="49" charset="0"/>
              </a:rPr>
              <a:t>   T =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</a:t>
            </a:r>
            <a:r>
              <a:rPr lang="en-US" b="1" dirty="0">
                <a:latin typeface="Courier New" panose="02070309020205020404" pitchFamily="49" charset="0"/>
              </a:rPr>
              <a:t>;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b="1" dirty="0">
                <a:latin typeface="Courier New" panose="02070309020205020404" pitchFamily="49" charset="0"/>
              </a:rPr>
              <a:t>   for each v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b="1" dirty="0">
                <a:latin typeface="Courier New" panose="02070309020205020404" pitchFamily="49" charset="0"/>
              </a:rPr>
              <a:t> V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b="1" dirty="0">
                <a:latin typeface="Courier New" panose="02070309020205020404" pitchFamily="49" charset="0"/>
              </a:rPr>
              <a:t>      </a:t>
            </a:r>
            <a:r>
              <a:rPr lang="en-US" b="1" dirty="0" err="1">
                <a:latin typeface="Courier New" panose="02070309020205020404" pitchFamily="49" charset="0"/>
              </a:rPr>
              <a:t>MakeSet</a:t>
            </a:r>
            <a:r>
              <a:rPr lang="en-US" b="1" dirty="0">
                <a:latin typeface="Courier New" panose="02070309020205020404" pitchFamily="49" charset="0"/>
              </a:rPr>
              <a:t>(v);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b="1" dirty="0">
                <a:latin typeface="Courier New" panose="02070309020205020404" pitchFamily="49" charset="0"/>
              </a:rPr>
              <a:t>   sort E by increasing edge weight w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b="1" dirty="0">
                <a:latin typeface="Courier New" panose="02070309020205020404" pitchFamily="49" charset="0"/>
              </a:rPr>
              <a:t>   for each (</a:t>
            </a:r>
            <a:r>
              <a:rPr lang="en-US" b="1" dirty="0" err="1">
                <a:latin typeface="Courier New" panose="02070309020205020404" pitchFamily="49" charset="0"/>
              </a:rPr>
              <a:t>u,v</a:t>
            </a:r>
            <a:r>
              <a:rPr lang="en-US" b="1" dirty="0">
                <a:latin typeface="Courier New" panose="02070309020205020404" pitchFamily="49" charset="0"/>
              </a:rPr>
              <a:t>)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</a:t>
            </a:r>
            <a:r>
              <a:rPr lang="en-US" b="1" dirty="0">
                <a:latin typeface="Courier New" panose="02070309020205020404" pitchFamily="49" charset="0"/>
              </a:rPr>
              <a:t> E (in sorted order)</a:t>
            </a:r>
            <a:endParaRPr lang="en-US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b="1" dirty="0">
                <a:latin typeface="Courier New" panose="02070309020205020404" pitchFamily="49" charset="0"/>
              </a:rPr>
              <a:t>      if </a:t>
            </a:r>
            <a:r>
              <a:rPr lang="en-US" b="1" dirty="0" err="1">
                <a:latin typeface="Courier New" panose="02070309020205020404" pitchFamily="49" charset="0"/>
              </a:rPr>
              <a:t>FindSet</a:t>
            </a:r>
            <a:r>
              <a:rPr lang="en-US" b="1" dirty="0">
                <a:latin typeface="Courier New" panose="02070309020205020404" pitchFamily="49" charset="0"/>
              </a:rPr>
              <a:t>(u) 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 </a:t>
            </a:r>
            <a:r>
              <a:rPr lang="en-US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FindSet</a:t>
            </a: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(v)</a:t>
            </a:r>
            <a:endParaRPr lang="en-US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T = T </a:t>
            </a:r>
            <a:r>
              <a:rPr lang="en-US" b="1" dirty="0">
                <a:latin typeface="Microsoft Sans Serif" panose="020B0604020202020204" pitchFamily="34" charset="0"/>
                <a:sym typeface="Math B" pitchFamily="2" charset="2"/>
              </a:rPr>
              <a:t>U</a:t>
            </a:r>
            <a:r>
              <a:rPr lang="en-US" b="1" dirty="0">
                <a:latin typeface="Courier New" panose="02070309020205020404" pitchFamily="49" charset="0"/>
                <a:sym typeface="Math B" pitchFamily="2" charset="2"/>
              </a:rPr>
              <a:t> {{</a:t>
            </a:r>
            <a:r>
              <a:rPr lang="en-US" b="1" dirty="0" err="1">
                <a:latin typeface="Courier New" panose="02070309020205020404" pitchFamily="49" charset="0"/>
                <a:sym typeface="Math B" pitchFamily="2" charset="2"/>
              </a:rPr>
              <a:t>u,v</a:t>
            </a:r>
            <a:r>
              <a:rPr lang="en-US" b="1" dirty="0">
                <a:latin typeface="Courier New" panose="02070309020205020404" pitchFamily="49" charset="0"/>
                <a:sym typeface="Math B" pitchFamily="2" charset="2"/>
              </a:rPr>
              <a:t>}};</a:t>
            </a:r>
            <a:endParaRPr lang="en-US" b="1" dirty="0">
              <a:latin typeface="Courier New" panose="02070309020205020404" pitchFamily="49" charset="0"/>
              <a:sym typeface="Math B" pitchFamily="2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b="1" dirty="0">
                <a:latin typeface="Courier New" panose="02070309020205020404" pitchFamily="49" charset="0"/>
                <a:sym typeface="Math B" pitchFamily="2" charset="2"/>
              </a:rPr>
              <a:t>         Union(</a:t>
            </a:r>
            <a:r>
              <a:rPr lang="en-US" b="1" dirty="0" err="1">
                <a:latin typeface="Courier New" panose="02070309020205020404" pitchFamily="49" charset="0"/>
                <a:sym typeface="Math B" pitchFamily="2" charset="2"/>
              </a:rPr>
              <a:t>FindSet</a:t>
            </a:r>
            <a:r>
              <a:rPr lang="en-US" b="1" dirty="0">
                <a:latin typeface="Courier New" panose="02070309020205020404" pitchFamily="49" charset="0"/>
                <a:sym typeface="Math B" pitchFamily="2" charset="2"/>
              </a:rPr>
              <a:t>(u), </a:t>
            </a:r>
            <a:r>
              <a:rPr lang="en-US" b="1" dirty="0" err="1">
                <a:latin typeface="Courier New" panose="02070309020205020404" pitchFamily="49" charset="0"/>
                <a:sym typeface="Math B" pitchFamily="2" charset="2"/>
              </a:rPr>
              <a:t>FindSet</a:t>
            </a:r>
            <a:r>
              <a:rPr lang="en-US" b="1" dirty="0">
                <a:latin typeface="Courier New" panose="02070309020205020404" pitchFamily="49" charset="0"/>
                <a:sym typeface="Math B" pitchFamily="2" charset="2"/>
              </a:rPr>
              <a:t>(v));</a:t>
            </a:r>
            <a:endParaRPr lang="en-US" b="1" dirty="0">
              <a:latin typeface="Courier New" panose="02070309020205020404" pitchFamily="49" charset="0"/>
              <a:sym typeface="Math B" pitchFamily="2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b="1" dirty="0">
                <a:latin typeface="Courier New" panose="02070309020205020404" pitchFamily="49" charset="0"/>
                <a:sym typeface="Math B" pitchFamily="2" charset="2"/>
              </a:rPr>
              <a:t>}</a:t>
            </a:r>
            <a:endParaRPr lang="en-US" b="1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grpSp>
        <p:nvGrpSpPr>
          <p:cNvPr id="94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13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14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8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13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14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8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1?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13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14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8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1?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3200400" y="2528887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13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14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8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1?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Number of Vertices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If a graph is a tree, then the number of edges in the graph is one less than the number of vertices.</a:t>
            </a:r>
            <a:endParaRPr lang="en-US" dirty="0"/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6"/>
                </a:solidFill>
              </a:rPr>
              <a:t>A tree with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 vertices has </a:t>
            </a:r>
            <a:r>
              <a:rPr lang="en-US" b="1" i="1" dirty="0">
                <a:solidFill>
                  <a:schemeClr val="accent6"/>
                </a:solidFill>
              </a:rPr>
              <a:t>n</a:t>
            </a:r>
            <a:r>
              <a:rPr lang="en-US" b="1" dirty="0">
                <a:solidFill>
                  <a:schemeClr val="accent6"/>
                </a:solidFill>
              </a:rPr>
              <a:t> – 1 edges.</a:t>
            </a:r>
            <a:endParaRPr lang="en-US" b="1" dirty="0">
              <a:solidFill>
                <a:schemeClr val="accent6"/>
              </a:solidFill>
            </a:endParaRPr>
          </a:p>
          <a:p>
            <a:pPr lvl="1">
              <a:spcBef>
                <a:spcPct val="50000"/>
              </a:spcBef>
            </a:pPr>
            <a:r>
              <a:rPr lang="en-US" dirty="0"/>
              <a:t>Each node has one parent except for the root.</a:t>
            </a:r>
            <a:endParaRPr lang="en-US" dirty="0"/>
          </a:p>
          <a:p>
            <a:pPr lvl="2">
              <a:spcBef>
                <a:spcPct val="50000"/>
              </a:spcBef>
            </a:pPr>
            <a:r>
              <a:rPr lang="en-US" dirty="0"/>
              <a:t>Note: Any node can be the root here, as we are not dealing with rooted trees.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9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13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14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8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1?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9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13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14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8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1?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&quot;No&quot; Symbol 41"/>
          <p:cNvSpPr/>
          <p:nvPr/>
        </p:nvSpPr>
        <p:spPr bwMode="auto">
          <a:xfrm>
            <a:off x="5575300" y="2763838"/>
            <a:ext cx="358775" cy="393144"/>
          </a:xfrm>
          <a:prstGeom prst="noSmoking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anose="02070309020205020404" pitchFamily="49" charset="0"/>
                </a:rPr>
                <a:t>9</a:t>
              </a:r>
              <a:endParaRPr lang="en-US" b="1" i="0" dirty="0"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13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14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8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1?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Kruskal’s</a:t>
            </a:r>
            <a:r>
              <a:rPr lang="en-US" dirty="0"/>
              <a:t> Algorithm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latin typeface="Courier New" panose="02070309020205020404" pitchFamily="49" charset="0"/>
                </a:rPr>
                <a:t>9</a:t>
              </a:r>
              <a:endParaRPr lang="en-US" b="1" i="0" dirty="0"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13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14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8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2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1?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accent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186113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Oval 46"/>
          <p:cNvSpPr>
            <a:spLocks noChangeArrowheads="1"/>
          </p:cNvSpPr>
          <p:nvPr/>
        </p:nvSpPr>
        <p:spPr bwMode="auto">
          <a:xfrm>
            <a:off x="1524000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rtl="0"/>
            <a:r>
              <a:rPr lang="en-US" dirty="0"/>
              <a:t>Prim’s algorithm finds a minimum cost spanning tree by selecting edges from the graph one-by-one as follows:</a:t>
            </a:r>
            <a:endParaRPr lang="en-US" dirty="0"/>
          </a:p>
          <a:p>
            <a:pPr algn="l" rtl="0"/>
            <a:r>
              <a:rPr lang="en-US" dirty="0"/>
              <a:t>It starts with a tree, T, consisting of a single starting vertex, x.</a:t>
            </a:r>
            <a:endParaRPr lang="en-US" dirty="0"/>
          </a:p>
          <a:p>
            <a:pPr algn="l" rtl="0"/>
            <a:r>
              <a:rPr lang="en-US" dirty="0"/>
              <a:t>Then, it finds the shortest edge emanating from x that connects T to the rest of the graph (i.e., a vertex not in the tree T).</a:t>
            </a:r>
            <a:endParaRPr lang="en-US" dirty="0"/>
          </a:p>
          <a:p>
            <a:pPr algn="l" rtl="0"/>
            <a:r>
              <a:rPr lang="en-US" dirty="0"/>
              <a:t>It adds this edge and the new vertex to the tree T.</a:t>
            </a:r>
            <a:endParaRPr lang="en-US" dirty="0"/>
          </a:p>
          <a:p>
            <a:r>
              <a:rPr lang="en-US" dirty="0"/>
              <a:t>It then picks the shortest edge emanating from the revised tree T that also connects T to the rest of the graph and repeats the process.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Consider a graph G=(V, E);</a:t>
            </a:r>
            <a:endParaRPr lang="en-US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Let T be a tree consisting of only the starting vertex </a:t>
            </a:r>
            <a:r>
              <a:rPr lang="en-US" b="1" dirty="0">
                <a:solidFill>
                  <a:schemeClr val="accent2"/>
                </a:solidFill>
              </a:rPr>
              <a:t>x;</a:t>
            </a:r>
            <a:endParaRPr lang="en-US" b="1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while (T has fewer than I V I vertices)</a:t>
            </a:r>
            <a:endParaRPr lang="en-US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{</a:t>
            </a:r>
            <a:endParaRPr lang="en-US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find a smallest edge connecting T to G-T;</a:t>
            </a:r>
            <a:endParaRPr lang="en-US" sz="30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sz="3000" dirty="0">
                <a:solidFill>
                  <a:schemeClr val="accent2"/>
                </a:solidFill>
              </a:rPr>
              <a:t>        add it to T;</a:t>
            </a:r>
            <a:endParaRPr lang="en-US" sz="3000" dirty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2"/>
                </a:solidFill>
              </a:rPr>
              <a:t>}</a:t>
            </a:r>
            <a:endParaRPr lang="en-US" dirty="0">
              <a:solidFill>
                <a:schemeClr val="accent2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en-US" dirty="0"/>
          </a:p>
        </p:txBody>
      </p:sp>
      <p:grpSp>
        <p:nvGrpSpPr>
          <p:cNvPr id="2" name="Group 93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" name="AutoShape 11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3" name="AutoShape 12"/>
            <p:cNvCxnSpPr>
              <a:cxnSpLocks noChangeShapeType="1"/>
              <a:stCxn id="36" idx="6"/>
              <a:endCxn id="37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4" name="AutoShape 13"/>
            <p:cNvCxnSpPr>
              <a:cxnSpLocks noChangeShapeType="1"/>
              <a:stCxn id="37" idx="3"/>
              <a:endCxn id="40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5" name="AutoShape 14"/>
            <p:cNvCxnSpPr>
              <a:cxnSpLocks noChangeShapeType="1"/>
              <a:stCxn id="40" idx="2"/>
              <a:endCxn id="41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6" name="AutoShape 15"/>
            <p:cNvCxnSpPr>
              <a:cxnSpLocks noChangeShapeType="1"/>
              <a:stCxn id="41" idx="0"/>
              <a:endCxn id="35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7" name="AutoShape 16"/>
            <p:cNvCxnSpPr>
              <a:cxnSpLocks noChangeShapeType="1"/>
              <a:stCxn id="35" idx="5"/>
              <a:endCxn id="40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8" name="AutoShape 17"/>
            <p:cNvCxnSpPr>
              <a:cxnSpLocks noChangeShapeType="1"/>
              <a:stCxn id="40" idx="0"/>
              <a:endCxn id="36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9" name="AutoShape 18"/>
            <p:cNvCxnSpPr>
              <a:cxnSpLocks noChangeShapeType="1"/>
              <a:stCxn id="40" idx="6"/>
              <a:endCxn id="38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50" name="AutoShape 19"/>
            <p:cNvCxnSpPr>
              <a:cxnSpLocks noChangeShapeType="1"/>
              <a:stCxn id="38" idx="0"/>
              <a:endCxn id="37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51" name="AutoShape 20"/>
            <p:cNvCxnSpPr>
              <a:cxnSpLocks noChangeShapeType="1"/>
              <a:stCxn id="37" idx="5"/>
              <a:endCxn id="39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52" name="AutoShape 21"/>
            <p:cNvCxnSpPr>
              <a:cxnSpLocks noChangeShapeType="1"/>
              <a:stCxn id="38" idx="7"/>
              <a:endCxn id="39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53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5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6" name="Text Box 25"/>
            <p:cNvSpPr txBox="1">
              <a:spLocks noChangeArrowheads="1"/>
            </p:cNvSpPr>
            <p:nvPr/>
          </p:nvSpPr>
          <p:spPr bwMode="auto">
            <a:xfrm>
              <a:off x="5576888" y="38544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7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13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9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0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14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2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8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3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6117436" y="299299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here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1" name="AutoShape 11"/>
            <p:cNvCxnSpPr>
              <a:cxnSpLocks noChangeShapeType="1"/>
              <a:stCxn id="34" idx="6"/>
              <a:endCxn id="3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2" name="AutoShape 12"/>
            <p:cNvCxnSpPr>
              <a:cxnSpLocks noChangeShapeType="1"/>
              <a:stCxn id="35" idx="6"/>
              <a:endCxn id="3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3" name="AutoShape 13"/>
            <p:cNvCxnSpPr>
              <a:cxnSpLocks noChangeShapeType="1"/>
              <a:stCxn id="36" idx="3"/>
              <a:endCxn id="3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4" name="AutoShape 14"/>
            <p:cNvCxnSpPr>
              <a:cxnSpLocks noChangeShapeType="1"/>
              <a:stCxn id="39" idx="2"/>
              <a:endCxn id="4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5" name="AutoShape 15"/>
            <p:cNvCxnSpPr>
              <a:cxnSpLocks noChangeShapeType="1"/>
              <a:stCxn id="40" idx="0"/>
              <a:endCxn id="3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6" name="AutoShape 16"/>
            <p:cNvCxnSpPr>
              <a:cxnSpLocks noChangeShapeType="1"/>
              <a:stCxn id="34" idx="5"/>
              <a:endCxn id="3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7" name="AutoShape 17"/>
            <p:cNvCxnSpPr>
              <a:cxnSpLocks noChangeShapeType="1"/>
              <a:stCxn id="39" idx="0"/>
              <a:endCxn id="3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8" name="AutoShape 18"/>
            <p:cNvCxnSpPr>
              <a:cxnSpLocks noChangeShapeType="1"/>
              <a:stCxn id="39" idx="6"/>
              <a:endCxn id="3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49" name="AutoShape 19"/>
            <p:cNvCxnSpPr>
              <a:cxnSpLocks noChangeShapeType="1"/>
              <a:stCxn id="37" idx="0"/>
              <a:endCxn id="3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50" name="AutoShape 20"/>
            <p:cNvCxnSpPr>
              <a:cxnSpLocks noChangeShapeType="1"/>
              <a:stCxn id="36" idx="5"/>
              <a:endCxn id="3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51" name="AutoShape 21"/>
            <p:cNvCxnSpPr>
              <a:cxnSpLocks noChangeShapeType="1"/>
              <a:stCxn id="37" idx="7"/>
              <a:endCxn id="3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2376488" y="23971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9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5081588" y="3362325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7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13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0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14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1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8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2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55" name="Text Box 25"/>
            <p:cNvSpPr txBox="1">
              <a:spLocks noChangeArrowheads="1"/>
            </p:cNvSpPr>
            <p:nvPr/>
          </p:nvSpPr>
          <p:spPr bwMode="auto">
            <a:xfrm>
              <a:off x="5575300" y="3881993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1?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en-US" dirty="0"/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1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5" name="Freeform 64"/>
          <p:cNvSpPr/>
          <p:nvPr/>
        </p:nvSpPr>
        <p:spPr bwMode="auto">
          <a:xfrm>
            <a:off x="5389563" y="2409825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384300" y="2397125"/>
            <a:ext cx="4940300" cy="2022475"/>
            <a:chOff x="1384300" y="2397125"/>
            <a:chExt cx="4940300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2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3992563" y="2406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9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13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14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8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en-US" dirty="0"/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2313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9"/>
          <p:cNvCxnSpPr>
            <a:cxnSpLocks noChangeShapeType="1"/>
          </p:cNvCxnSpPr>
          <p:nvPr/>
        </p:nvCxnSpPr>
        <p:spPr bwMode="auto">
          <a:xfrm flipV="1">
            <a:off x="5105400" y="2986087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4862513" y="2528887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>
            <a:off x="4572837" y="2397124"/>
            <a:ext cx="1468282" cy="28606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-1" fmla="*/ 645054 w 1613429"/>
              <a:gd name="connsiteY0-2" fmla="*/ 0 h 2724150"/>
              <a:gd name="connsiteX1-3" fmla="*/ 1534054 w 1613429"/>
              <a:gd name="connsiteY1-4" fmla="*/ 134938 h 2724150"/>
              <a:gd name="connsiteX2-5" fmla="*/ 168804 w 1613429"/>
              <a:gd name="connsiteY2-6" fmla="*/ 762000 h 2724150"/>
              <a:gd name="connsiteX3-7" fmla="*/ 521229 w 1613429"/>
              <a:gd name="connsiteY3-8" fmla="*/ 2314575 h 2724150"/>
              <a:gd name="connsiteX4" fmla="*/ 654579 w 1613429"/>
              <a:gd name="connsiteY4" fmla="*/ 2724150 h 2724150"/>
              <a:gd name="connsiteX0-9" fmla="*/ 284690 w 1193004"/>
              <a:gd name="connsiteY0-10" fmla="*/ 36512 h 2760662"/>
              <a:gd name="connsiteX1-11" fmla="*/ 1173690 w 1193004"/>
              <a:gd name="connsiteY1-12" fmla="*/ 171450 h 2760662"/>
              <a:gd name="connsiteX2-13" fmla="*/ 168804 w 1193004"/>
              <a:gd name="connsiteY2-14" fmla="*/ 1065212 h 2760662"/>
              <a:gd name="connsiteX3-15" fmla="*/ 160865 w 1193004"/>
              <a:gd name="connsiteY3-16" fmla="*/ 2351087 h 2760662"/>
              <a:gd name="connsiteX4-17" fmla="*/ 294215 w 1193004"/>
              <a:gd name="connsiteY4-18" fmla="*/ 2760662 h 2760662"/>
              <a:gd name="connsiteX0-19" fmla="*/ 351101 w 1259415"/>
              <a:gd name="connsiteY0-20" fmla="*/ 36512 h 2760662"/>
              <a:gd name="connsiteX1-21" fmla="*/ 1240101 w 1259415"/>
              <a:gd name="connsiteY1-22" fmla="*/ 171450 h 2760662"/>
              <a:gd name="connsiteX2-23" fmla="*/ 235215 w 1259415"/>
              <a:gd name="connsiteY2-24" fmla="*/ 1065212 h 2760662"/>
              <a:gd name="connsiteX3-25" fmla="*/ 20902 w 1259415"/>
              <a:gd name="connsiteY3-26" fmla="*/ 2184400 h 2760662"/>
              <a:gd name="connsiteX4-27" fmla="*/ 360626 w 1259415"/>
              <a:gd name="connsiteY4-28" fmla="*/ 2760662 h 2760662"/>
              <a:gd name="connsiteX0-29" fmla="*/ 367880 w 1276194"/>
              <a:gd name="connsiteY0-30" fmla="*/ 36512 h 2641600"/>
              <a:gd name="connsiteX1-31" fmla="*/ 1256880 w 1276194"/>
              <a:gd name="connsiteY1-32" fmla="*/ 171450 h 2641600"/>
              <a:gd name="connsiteX2-33" fmla="*/ 251994 w 1276194"/>
              <a:gd name="connsiteY2-34" fmla="*/ 1065212 h 2641600"/>
              <a:gd name="connsiteX3-35" fmla="*/ 37681 w 1276194"/>
              <a:gd name="connsiteY3-36" fmla="*/ 2184400 h 2641600"/>
              <a:gd name="connsiteX4-37" fmla="*/ 478083 w 1276194"/>
              <a:gd name="connsiteY4-38" fmla="*/ 2641600 h 2641600"/>
              <a:gd name="connsiteX0-39" fmla="*/ 405561 w 1313875"/>
              <a:gd name="connsiteY0-40" fmla="*/ 36512 h 2641600"/>
              <a:gd name="connsiteX1-41" fmla="*/ 1294561 w 1313875"/>
              <a:gd name="connsiteY1-42" fmla="*/ 171450 h 2641600"/>
              <a:gd name="connsiteX2-43" fmla="*/ 289675 w 1313875"/>
              <a:gd name="connsiteY2-44" fmla="*/ 1065212 h 2641600"/>
              <a:gd name="connsiteX3-45" fmla="*/ 37681 w 1313875"/>
              <a:gd name="connsiteY3-46" fmla="*/ 1803400 h 2641600"/>
              <a:gd name="connsiteX4-47" fmla="*/ 515764 w 1313875"/>
              <a:gd name="connsiteY4-48" fmla="*/ 2641600 h 2641600"/>
              <a:gd name="connsiteX0-49" fmla="*/ 1332001 w 1468282"/>
              <a:gd name="connsiteY0-50" fmla="*/ 0 h 2860675"/>
              <a:gd name="connsiteX1-51" fmla="*/ 1294561 w 1468282"/>
              <a:gd name="connsiteY1-52" fmla="*/ 390525 h 2860675"/>
              <a:gd name="connsiteX2-53" fmla="*/ 289675 w 1468282"/>
              <a:gd name="connsiteY2-54" fmla="*/ 1284287 h 2860675"/>
              <a:gd name="connsiteX3-55" fmla="*/ 37681 w 1468282"/>
              <a:gd name="connsiteY3-56" fmla="*/ 2022475 h 2860675"/>
              <a:gd name="connsiteX4-57" fmla="*/ 515764 w 1468282"/>
              <a:gd name="connsiteY4-58" fmla="*/ 2860675 h 28606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1468282" h="2860675">
                <a:moveTo>
                  <a:pt x="1332001" y="0"/>
                </a:moveTo>
                <a:cubicBezTo>
                  <a:pt x="1326180" y="2381"/>
                  <a:pt x="1468282" y="176477"/>
                  <a:pt x="1294561" y="390525"/>
                </a:cubicBezTo>
                <a:cubicBezTo>
                  <a:pt x="1120840" y="604573"/>
                  <a:pt x="499155" y="1012295"/>
                  <a:pt x="289675" y="1284287"/>
                </a:cubicBezTo>
                <a:cubicBezTo>
                  <a:pt x="80195" y="1556279"/>
                  <a:pt x="0" y="1759744"/>
                  <a:pt x="37681" y="2022475"/>
                </a:cubicBezTo>
                <a:cubicBezTo>
                  <a:pt x="75362" y="2285206"/>
                  <a:pt x="489570" y="2819400"/>
                  <a:pt x="515764" y="28606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84300" y="2406650"/>
            <a:ext cx="4940300" cy="2012950"/>
            <a:chOff x="1384300" y="2406650"/>
            <a:chExt cx="4940300" cy="2012950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19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9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13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7353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17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82963" y="31686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0980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14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84300" y="3168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8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494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2383501" y="2397125"/>
            <a:ext cx="322524" cy="36933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 i="0" dirty="0">
                <a:solidFill>
                  <a:schemeClr val="accent1"/>
                </a:solidFill>
                <a:latin typeface="Courier New" panose="02070309020205020404" pitchFamily="49" charset="0"/>
              </a:rPr>
              <a:t>2</a:t>
            </a:r>
            <a:endParaRPr lang="en-US" b="1" i="0" dirty="0">
              <a:solidFill>
                <a:schemeClr val="accent1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3186113" y="3948112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3871913" y="2346880"/>
            <a:ext cx="506412" cy="2724150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412" h="2724150">
                <a:moveTo>
                  <a:pt x="496887" y="0"/>
                </a:moveTo>
                <a:cubicBezTo>
                  <a:pt x="269080" y="188119"/>
                  <a:pt x="41274" y="376238"/>
                  <a:pt x="20637" y="762000"/>
                </a:cubicBezTo>
                <a:cubicBezTo>
                  <a:pt x="0" y="1147762"/>
                  <a:pt x="292100" y="1987550"/>
                  <a:pt x="373062" y="2314575"/>
                </a:cubicBezTo>
                <a:cubicBezTo>
                  <a:pt x="454025" y="2641600"/>
                  <a:pt x="480218" y="2682875"/>
                  <a:pt x="506412" y="2724150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Connected Graph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="1" dirty="0"/>
              <a:t> connected graph</a:t>
            </a:r>
            <a:r>
              <a:rPr lang="en-US" dirty="0"/>
              <a:t> is one in which there is </a:t>
            </a:r>
            <a:r>
              <a:rPr lang="en-US" i="1" dirty="0"/>
              <a:t>at least one path </a:t>
            </a:r>
            <a:r>
              <a:rPr lang="en-US" dirty="0"/>
              <a:t>between each pair of vertices.</a:t>
            </a:r>
            <a:endParaRPr lang="en-US" dirty="0"/>
          </a:p>
          <a:p>
            <a:endParaRPr lang="en-US" dirty="0"/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 flipH="1">
            <a:off x="3352800" y="4572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5486400" y="4572000"/>
            <a:ext cx="609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495800" y="32766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3962400" y="3276600"/>
            <a:ext cx="5334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181600" y="42672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962400" y="4572000"/>
            <a:ext cx="152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5181600" y="3733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  <a:solidFill>
              <a:srgbClr val="92D050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2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19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82313" y="2787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tx2">
                      <a:lumMod val="75000"/>
                    </a:schemeClr>
                  </a:solidFill>
                  <a:latin typeface="Courier New" panose="02070309020205020404" pitchFamily="49" charset="0"/>
                </a:rPr>
                <a:t>9</a:t>
              </a:r>
              <a:endParaRPr lang="en-US" b="1" i="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13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14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8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21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2" name="Oval 41"/>
          <p:cNvSpPr>
            <a:spLocks noChangeArrowheads="1"/>
          </p:cNvSpPr>
          <p:nvPr/>
        </p:nvSpPr>
        <p:spPr bwMode="auto">
          <a:xfrm>
            <a:off x="3200400" y="3995182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18"/>
          <p:cNvCxnSpPr>
            <a:cxnSpLocks noChangeShapeType="1"/>
            <a:stCxn id="42" idx="6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44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45" name="Oval 44"/>
          <p:cNvSpPr>
            <a:spLocks noChangeArrowheads="1"/>
          </p:cNvSpPr>
          <p:nvPr/>
        </p:nvSpPr>
        <p:spPr bwMode="auto">
          <a:xfrm>
            <a:off x="1524000" y="2528886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8" name="Freeform 47"/>
          <p:cNvSpPr/>
          <p:nvPr/>
        </p:nvSpPr>
        <p:spPr bwMode="auto">
          <a:xfrm>
            <a:off x="2895659" y="2514600"/>
            <a:ext cx="1785883" cy="2528887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-1" fmla="*/ 471799 w 481324"/>
              <a:gd name="connsiteY0-2" fmla="*/ 0 h 2724150"/>
              <a:gd name="connsiteX1-3" fmla="*/ 20637 w 481324"/>
              <a:gd name="connsiteY1-4" fmla="*/ 1246188 h 2724150"/>
              <a:gd name="connsiteX2-5" fmla="*/ 347974 w 481324"/>
              <a:gd name="connsiteY2-6" fmla="*/ 2314575 h 2724150"/>
              <a:gd name="connsiteX3-7" fmla="*/ 481324 w 481324"/>
              <a:gd name="connsiteY3-8" fmla="*/ 2724150 h 2724150"/>
              <a:gd name="connsiteX0-9" fmla="*/ 1573854 w 1573854"/>
              <a:gd name="connsiteY0-10" fmla="*/ 0 h 2300287"/>
              <a:gd name="connsiteX1-11" fmla="*/ 178074 w 1573854"/>
              <a:gd name="connsiteY1-12" fmla="*/ 822325 h 2300287"/>
              <a:gd name="connsiteX2-13" fmla="*/ 505411 w 1573854"/>
              <a:gd name="connsiteY2-14" fmla="*/ 1890712 h 2300287"/>
              <a:gd name="connsiteX3-15" fmla="*/ 638761 w 1573854"/>
              <a:gd name="connsiteY3-16" fmla="*/ 2300287 h 2300287"/>
              <a:gd name="connsiteX0-17" fmla="*/ 1573855 w 1573855"/>
              <a:gd name="connsiteY0-18" fmla="*/ 0 h 2528887"/>
              <a:gd name="connsiteX1-19" fmla="*/ 178074 w 1573855"/>
              <a:gd name="connsiteY1-20" fmla="*/ 1050925 h 2528887"/>
              <a:gd name="connsiteX2-21" fmla="*/ 505411 w 1573855"/>
              <a:gd name="connsiteY2-22" fmla="*/ 2119312 h 2528887"/>
              <a:gd name="connsiteX3-23" fmla="*/ 638761 w 1573855"/>
              <a:gd name="connsiteY3-24" fmla="*/ 2528887 h 2528887"/>
              <a:gd name="connsiteX0-25" fmla="*/ 1573855 w 1573855"/>
              <a:gd name="connsiteY0-26" fmla="*/ 0 h 2528887"/>
              <a:gd name="connsiteX1-27" fmla="*/ 178074 w 1573855"/>
              <a:gd name="connsiteY1-28" fmla="*/ 1050925 h 2528887"/>
              <a:gd name="connsiteX2-29" fmla="*/ 505411 w 1573855"/>
              <a:gd name="connsiteY2-30" fmla="*/ 2119312 h 2528887"/>
              <a:gd name="connsiteX3-31" fmla="*/ 638761 w 1573855"/>
              <a:gd name="connsiteY3-32" fmla="*/ 2528887 h 2528887"/>
              <a:gd name="connsiteX0-33" fmla="*/ 1254918 w 1254918"/>
              <a:gd name="connsiteY0-34" fmla="*/ 0 h 2528887"/>
              <a:gd name="connsiteX1-35" fmla="*/ 178074 w 1254918"/>
              <a:gd name="connsiteY1-36" fmla="*/ 1023382 h 2528887"/>
              <a:gd name="connsiteX2-37" fmla="*/ 186474 w 1254918"/>
              <a:gd name="connsiteY2-38" fmla="*/ 2119312 h 2528887"/>
              <a:gd name="connsiteX3-39" fmla="*/ 319824 w 1254918"/>
              <a:gd name="connsiteY3-40" fmla="*/ 2528887 h 2528887"/>
              <a:gd name="connsiteX0-41" fmla="*/ 1285997 w 1285997"/>
              <a:gd name="connsiteY0-42" fmla="*/ 0 h 2528887"/>
              <a:gd name="connsiteX1-43" fmla="*/ 209153 w 1285997"/>
              <a:gd name="connsiteY1-44" fmla="*/ 1023382 h 2528887"/>
              <a:gd name="connsiteX2-45" fmla="*/ 31079 w 1285997"/>
              <a:gd name="connsiteY2-46" fmla="*/ 1905000 h 2528887"/>
              <a:gd name="connsiteX3-47" fmla="*/ 350903 w 1285997"/>
              <a:gd name="connsiteY3-48" fmla="*/ 2528887 h 252888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285997" h="2528887">
                <a:moveTo>
                  <a:pt x="1285997" y="0"/>
                </a:moveTo>
                <a:cubicBezTo>
                  <a:pt x="1174788" y="692944"/>
                  <a:pt x="418306" y="705882"/>
                  <a:pt x="209153" y="1023382"/>
                </a:cubicBezTo>
                <a:cubicBezTo>
                  <a:pt x="0" y="1340882"/>
                  <a:pt x="7454" y="1654083"/>
                  <a:pt x="31079" y="1905000"/>
                </a:cubicBezTo>
                <a:cubicBezTo>
                  <a:pt x="54704" y="2155918"/>
                  <a:pt x="324709" y="2487612"/>
                  <a:pt x="350903" y="252888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19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9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06875" y="3854450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13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14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8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21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753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43" name="Oval 42"/>
          <p:cNvSpPr>
            <a:spLocks noChangeArrowheads="1"/>
          </p:cNvSpPr>
          <p:nvPr/>
        </p:nvSpPr>
        <p:spPr bwMode="auto">
          <a:xfrm>
            <a:off x="3214688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>
            <a:off x="1011238" y="1862138"/>
            <a:ext cx="3675062" cy="3073400"/>
          </a:xfrm>
          <a:custGeom>
            <a:avLst/>
            <a:gdLst>
              <a:gd name="connsiteX0" fmla="*/ 3675062 w 3675062"/>
              <a:gd name="connsiteY0" fmla="*/ 404812 h 3073400"/>
              <a:gd name="connsiteX1" fmla="*/ 2979737 w 3675062"/>
              <a:gd name="connsiteY1" fmla="*/ 1443037 h 3073400"/>
              <a:gd name="connsiteX2" fmla="*/ 1922462 w 3675062"/>
              <a:gd name="connsiteY2" fmla="*/ 1443037 h 3073400"/>
              <a:gd name="connsiteX3" fmla="*/ 1141412 w 3675062"/>
              <a:gd name="connsiteY3" fmla="*/ 176212 h 3073400"/>
              <a:gd name="connsiteX4" fmla="*/ 227012 w 3675062"/>
              <a:gd name="connsiteY4" fmla="*/ 385762 h 3073400"/>
              <a:gd name="connsiteX5" fmla="*/ 150812 w 3675062"/>
              <a:gd name="connsiteY5" fmla="*/ 1604962 h 3073400"/>
              <a:gd name="connsiteX6" fmla="*/ 1131887 w 3675062"/>
              <a:gd name="connsiteY6" fmla="*/ 1871662 h 3073400"/>
              <a:gd name="connsiteX7" fmla="*/ 2036762 w 3675062"/>
              <a:gd name="connsiteY7" fmla="*/ 2890837 h 3073400"/>
              <a:gd name="connsiteX8" fmla="*/ 2103437 w 3675062"/>
              <a:gd name="connsiteY8" fmla="*/ 2967037 h 307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75062" h="3073400">
                <a:moveTo>
                  <a:pt x="3675062" y="404812"/>
                </a:moveTo>
                <a:cubicBezTo>
                  <a:pt x="3473449" y="837406"/>
                  <a:pt x="3271837" y="1270000"/>
                  <a:pt x="2979737" y="1443037"/>
                </a:cubicBezTo>
                <a:cubicBezTo>
                  <a:pt x="2687637" y="1616074"/>
                  <a:pt x="2228849" y="1654174"/>
                  <a:pt x="1922462" y="1443037"/>
                </a:cubicBezTo>
                <a:cubicBezTo>
                  <a:pt x="1616075" y="1231900"/>
                  <a:pt x="1423987" y="352424"/>
                  <a:pt x="1141412" y="176212"/>
                </a:cubicBezTo>
                <a:cubicBezTo>
                  <a:pt x="858837" y="0"/>
                  <a:pt x="392112" y="147637"/>
                  <a:pt x="227012" y="385762"/>
                </a:cubicBezTo>
                <a:cubicBezTo>
                  <a:pt x="61912" y="623887"/>
                  <a:pt x="0" y="1357312"/>
                  <a:pt x="150812" y="1604962"/>
                </a:cubicBezTo>
                <a:cubicBezTo>
                  <a:pt x="301624" y="1852612"/>
                  <a:pt x="817562" y="1657350"/>
                  <a:pt x="1131887" y="1871662"/>
                </a:cubicBezTo>
                <a:cubicBezTo>
                  <a:pt x="1446212" y="2085975"/>
                  <a:pt x="1874837" y="2708275"/>
                  <a:pt x="2036762" y="2890837"/>
                </a:cubicBezTo>
                <a:cubicBezTo>
                  <a:pt x="2198687" y="3073400"/>
                  <a:pt x="2151062" y="3020218"/>
                  <a:pt x="2103437" y="2967037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9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13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14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8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solidFill>
              <a:schemeClr val="tx2">
                <a:lumMod val="85000"/>
              </a:schemeClr>
            </a:solidFill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21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3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4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37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40" name="Oval 39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42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43" name="Freeform 42"/>
          <p:cNvSpPr/>
          <p:nvPr/>
        </p:nvSpPr>
        <p:spPr bwMode="auto">
          <a:xfrm>
            <a:off x="1391313" y="3184524"/>
            <a:ext cx="1351887" cy="1616075"/>
          </a:xfrm>
          <a:custGeom>
            <a:avLst/>
            <a:gdLst>
              <a:gd name="connsiteX0" fmla="*/ 496887 w 506412"/>
              <a:gd name="connsiteY0" fmla="*/ 0 h 2724150"/>
              <a:gd name="connsiteX1" fmla="*/ 20637 w 506412"/>
              <a:gd name="connsiteY1" fmla="*/ 762000 h 2724150"/>
              <a:gd name="connsiteX2" fmla="*/ 373062 w 506412"/>
              <a:gd name="connsiteY2" fmla="*/ 2314575 h 2724150"/>
              <a:gd name="connsiteX3" fmla="*/ 506412 w 506412"/>
              <a:gd name="connsiteY3" fmla="*/ 2724150 h 2724150"/>
              <a:gd name="connsiteX0-1" fmla="*/ 247649 w 1020758"/>
              <a:gd name="connsiteY0-2" fmla="*/ 0 h 2724150"/>
              <a:gd name="connsiteX1-3" fmla="*/ 1000121 w 1020758"/>
              <a:gd name="connsiteY1-4" fmla="*/ 549275 h 2724150"/>
              <a:gd name="connsiteX2-5" fmla="*/ 123824 w 1020758"/>
              <a:gd name="connsiteY2-6" fmla="*/ 2314575 h 2724150"/>
              <a:gd name="connsiteX3-7" fmla="*/ 257174 w 1020758"/>
              <a:gd name="connsiteY3-8" fmla="*/ 2724150 h 2724150"/>
              <a:gd name="connsiteX0-9" fmla="*/ 227807 w 1564485"/>
              <a:gd name="connsiteY0-10" fmla="*/ 0 h 2724150"/>
              <a:gd name="connsiteX1-11" fmla="*/ 980279 w 1564485"/>
              <a:gd name="connsiteY1-12" fmla="*/ 549275 h 2724150"/>
              <a:gd name="connsiteX2-13" fmla="*/ 1440661 w 1564485"/>
              <a:gd name="connsiteY2-14" fmla="*/ 1066800 h 2724150"/>
              <a:gd name="connsiteX3-15" fmla="*/ 237332 w 1564485"/>
              <a:gd name="connsiteY3-16" fmla="*/ 2724150 h 2724150"/>
              <a:gd name="connsiteX0-17" fmla="*/ 227807 w 1559720"/>
              <a:gd name="connsiteY0-18" fmla="*/ 0 h 1616075"/>
              <a:gd name="connsiteX1-19" fmla="*/ 980279 w 1559720"/>
              <a:gd name="connsiteY1-20" fmla="*/ 549275 h 1616075"/>
              <a:gd name="connsiteX2-21" fmla="*/ 1440661 w 1559720"/>
              <a:gd name="connsiteY2-22" fmla="*/ 1066800 h 1616075"/>
              <a:gd name="connsiteX3-23" fmla="*/ 1559720 w 1559720"/>
              <a:gd name="connsiteY3-24" fmla="*/ 1616075 h 1616075"/>
              <a:gd name="connsiteX0-25" fmla="*/ 227807 w 1579694"/>
              <a:gd name="connsiteY0-26" fmla="*/ 0 h 1616075"/>
              <a:gd name="connsiteX1-27" fmla="*/ 1000253 w 1579694"/>
              <a:gd name="connsiteY1-28" fmla="*/ 549275 h 1616075"/>
              <a:gd name="connsiteX2-29" fmla="*/ 1460635 w 1579694"/>
              <a:gd name="connsiteY2-30" fmla="*/ 1066800 h 1616075"/>
              <a:gd name="connsiteX3-31" fmla="*/ 1579694 w 1579694"/>
              <a:gd name="connsiteY3-32" fmla="*/ 1616075 h 1616075"/>
              <a:gd name="connsiteX0-33" fmla="*/ 0 w 1351887"/>
              <a:gd name="connsiteY0-34" fmla="*/ 0 h 1616075"/>
              <a:gd name="connsiteX1-35" fmla="*/ 772446 w 1351887"/>
              <a:gd name="connsiteY1-36" fmla="*/ 549275 h 1616075"/>
              <a:gd name="connsiteX2-37" fmla="*/ 1232828 w 1351887"/>
              <a:gd name="connsiteY2-38" fmla="*/ 1066800 h 1616075"/>
              <a:gd name="connsiteX3-39" fmla="*/ 1351887 w 1351887"/>
              <a:gd name="connsiteY3-40" fmla="*/ 1616075 h 16160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351887" h="1616075">
                <a:moveTo>
                  <a:pt x="0" y="0"/>
                </a:moveTo>
                <a:cubicBezTo>
                  <a:pt x="161262" y="330994"/>
                  <a:pt x="566975" y="371475"/>
                  <a:pt x="772446" y="549275"/>
                </a:cubicBezTo>
                <a:cubicBezTo>
                  <a:pt x="977917" y="727075"/>
                  <a:pt x="1136255" y="889000"/>
                  <a:pt x="1232828" y="1066800"/>
                </a:cubicBezTo>
                <a:cubicBezTo>
                  <a:pt x="1329401" y="1244600"/>
                  <a:pt x="1325693" y="1574800"/>
                  <a:pt x="1351887" y="1616075"/>
                </a:cubicBezTo>
              </a:path>
            </a:pathLst>
          </a:custGeom>
          <a:noFill/>
          <a:ln w="38100" cap="flat" cmpd="sng" algn="ctr">
            <a:solidFill>
              <a:srgbClr val="0070C0"/>
            </a:solidFill>
            <a:prstDash val="dash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391313" y="2397125"/>
            <a:ext cx="4933287" cy="2022475"/>
            <a:chOff x="1391313" y="2397125"/>
            <a:chExt cx="4933287" cy="2022475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1524000" y="2514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3200400" y="2514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4876800" y="2514600"/>
              <a:ext cx="457200" cy="457200"/>
            </a:xfrm>
            <a:prstGeom prst="ellipse">
              <a:avLst/>
            </a:prstGeom>
            <a:solidFill>
              <a:schemeClr val="bg2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4876800" y="39624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867400" y="32766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200400" y="3962400"/>
              <a:ext cx="457200" cy="4572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1524000" y="3962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chemeClr val="accent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1" name="AutoShape 11"/>
            <p:cNvCxnSpPr>
              <a:cxnSpLocks noChangeShapeType="1"/>
              <a:stCxn id="4" idx="6"/>
              <a:endCxn id="5" idx="2"/>
            </p:cNvCxnSpPr>
            <p:nvPr/>
          </p:nvCxnSpPr>
          <p:spPr bwMode="auto">
            <a:xfrm>
              <a:off x="19954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2" name="AutoShape 12"/>
            <p:cNvCxnSpPr>
              <a:cxnSpLocks noChangeShapeType="1"/>
              <a:stCxn id="5" idx="6"/>
              <a:endCxn id="6" idx="2"/>
            </p:cNvCxnSpPr>
            <p:nvPr/>
          </p:nvCxnSpPr>
          <p:spPr bwMode="auto">
            <a:xfrm>
              <a:off x="3671888" y="27432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35909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4" name="AutoShape 14"/>
            <p:cNvCxnSpPr>
              <a:cxnSpLocks noChangeShapeType="1"/>
              <a:stCxn id="9" idx="2"/>
              <a:endCxn id="10" idx="6"/>
            </p:cNvCxnSpPr>
            <p:nvPr/>
          </p:nvCxnSpPr>
          <p:spPr bwMode="auto">
            <a:xfrm flipH="1">
              <a:off x="19954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5" name="AutoShape 15"/>
            <p:cNvCxnSpPr>
              <a:cxnSpLocks noChangeShapeType="1"/>
              <a:stCxn id="10" idx="0"/>
              <a:endCxn id="4" idx="4"/>
            </p:cNvCxnSpPr>
            <p:nvPr/>
          </p:nvCxnSpPr>
          <p:spPr bwMode="auto">
            <a:xfrm flipV="1">
              <a:off x="17526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6" name="AutoShape 16"/>
            <p:cNvCxnSpPr>
              <a:cxnSpLocks noChangeShapeType="1"/>
              <a:stCxn id="4" idx="5"/>
              <a:endCxn id="9" idx="1"/>
            </p:cNvCxnSpPr>
            <p:nvPr/>
          </p:nvCxnSpPr>
          <p:spPr bwMode="auto">
            <a:xfrm>
              <a:off x="1914525" y="2919412"/>
              <a:ext cx="1352550" cy="1095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7" name="AutoShape 17"/>
            <p:cNvCxnSpPr>
              <a:cxnSpLocks noChangeShapeType="1"/>
              <a:stCxn id="9" idx="0"/>
              <a:endCxn id="5" idx="4"/>
            </p:cNvCxnSpPr>
            <p:nvPr/>
          </p:nvCxnSpPr>
          <p:spPr bwMode="auto">
            <a:xfrm flipV="1">
              <a:off x="34290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8" name="AutoShape 18"/>
            <p:cNvCxnSpPr>
              <a:cxnSpLocks noChangeShapeType="1"/>
              <a:stCxn id="9" idx="6"/>
              <a:endCxn id="7" idx="2"/>
            </p:cNvCxnSpPr>
            <p:nvPr/>
          </p:nvCxnSpPr>
          <p:spPr bwMode="auto">
            <a:xfrm>
              <a:off x="3671888" y="4191000"/>
              <a:ext cx="1190625" cy="0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19" name="AutoShape 19"/>
            <p:cNvCxnSpPr>
              <a:cxnSpLocks noChangeShapeType="1"/>
              <a:stCxn id="7" idx="0"/>
              <a:endCxn id="6" idx="4"/>
            </p:cNvCxnSpPr>
            <p:nvPr/>
          </p:nvCxnSpPr>
          <p:spPr bwMode="auto">
            <a:xfrm flipV="1">
              <a:off x="5105400" y="2986087"/>
              <a:ext cx="0" cy="96202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0" name="AutoShape 20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5267325" y="2919412"/>
              <a:ext cx="666750" cy="4095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cxnSp>
          <p:nvCxnSpPr>
            <p:cNvPr id="21" name="AutoShape 21"/>
            <p:cNvCxnSpPr>
              <a:cxnSpLocks noChangeShapeType="1"/>
              <a:stCxn id="7" idx="7"/>
              <a:endCxn id="8" idx="3"/>
            </p:cNvCxnSpPr>
            <p:nvPr/>
          </p:nvCxnSpPr>
          <p:spPr bwMode="auto">
            <a:xfrm flipV="1">
              <a:off x="5267325" y="3681412"/>
              <a:ext cx="666750" cy="333375"/>
            </a:xfrm>
            <a:prstGeom prst="straightConnector1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</p:spPr>
        </p:cxnSp>
        <p:sp>
          <p:nvSpPr>
            <p:cNvPr id="22" name="Text Box 22"/>
            <p:cNvSpPr txBox="1">
              <a:spLocks noChangeArrowheads="1"/>
            </p:cNvSpPr>
            <p:nvPr/>
          </p:nvSpPr>
          <p:spPr bwMode="auto">
            <a:xfrm>
              <a:off x="2383501" y="23971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2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3" name="Text Box 23"/>
            <p:cNvSpPr txBox="1">
              <a:spLocks noChangeArrowheads="1"/>
            </p:cNvSpPr>
            <p:nvPr/>
          </p:nvSpPr>
          <p:spPr bwMode="auto">
            <a:xfrm>
              <a:off x="4006847" y="2406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19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5575300" y="2787650"/>
              <a:ext cx="3365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9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5" name="Text Box 26"/>
            <p:cNvSpPr txBox="1">
              <a:spLocks noChangeArrowheads="1"/>
            </p:cNvSpPr>
            <p:nvPr/>
          </p:nvSpPr>
          <p:spPr bwMode="auto">
            <a:xfrm>
              <a:off x="5088601" y="3362325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5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6" name="Text Box 27"/>
            <p:cNvSpPr txBox="1">
              <a:spLocks noChangeArrowheads="1"/>
            </p:cNvSpPr>
            <p:nvPr/>
          </p:nvSpPr>
          <p:spPr bwMode="auto">
            <a:xfrm>
              <a:off x="42211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13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7" name="Text Box 28"/>
            <p:cNvSpPr txBox="1">
              <a:spLocks noChangeArrowheads="1"/>
            </p:cNvSpPr>
            <p:nvPr/>
          </p:nvSpPr>
          <p:spPr bwMode="auto">
            <a:xfrm>
              <a:off x="4159250" y="2955925"/>
              <a:ext cx="488950" cy="396875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>
                  <a:solidFill>
                    <a:schemeClr val="accent1"/>
                  </a:solidFill>
                  <a:latin typeface="Courier New" panose="02070309020205020404" pitchFamily="49" charset="0"/>
                </a:rPr>
                <a:t>17</a:t>
              </a:r>
              <a:endParaRPr lang="en-US" b="1" i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397247" y="31686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25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2224084" y="2955925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14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1391313" y="3168650"/>
              <a:ext cx="322524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6"/>
                  </a:solidFill>
                  <a:latin typeface="Courier New" panose="02070309020205020404" pitchFamily="49" charset="0"/>
                </a:rPr>
                <a:t>8</a:t>
              </a:r>
              <a:endParaRPr lang="en-US" b="1" i="0" dirty="0">
                <a:solidFill>
                  <a:schemeClr val="accent6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2163759" y="3854450"/>
              <a:ext cx="460382" cy="369332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1" i="0" dirty="0">
                  <a:solidFill>
                    <a:schemeClr val="accent1"/>
                  </a:solidFill>
                  <a:latin typeface="Courier New" panose="02070309020205020404" pitchFamily="49" charset="0"/>
                </a:rPr>
                <a:t>21</a:t>
              </a:r>
              <a:endParaRPr lang="en-US" b="1" i="0" dirty="0">
                <a:solidFill>
                  <a:schemeClr val="accent1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583900" y="3881993"/>
            <a:ext cx="451781" cy="369332"/>
          </a:xfrm>
          <a:prstGeom prst="rect">
            <a:avLst/>
          </a:prstGeom>
          <a:noFill/>
          <a:ln w="2857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accent6"/>
                </a:solidFill>
                <a:latin typeface="Courier New" panose="02070309020205020404" pitchFamily="49" charset="0"/>
              </a:rPr>
              <a:t>1</a:t>
            </a:r>
            <a:endParaRPr lang="en-US" b="1" i="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  <p:cxnSp>
        <p:nvCxnSpPr>
          <p:cNvPr id="33" name="AutoShape 21"/>
          <p:cNvCxnSpPr>
            <a:cxnSpLocks noChangeShapeType="1"/>
          </p:cNvCxnSpPr>
          <p:nvPr/>
        </p:nvCxnSpPr>
        <p:spPr bwMode="auto">
          <a:xfrm flipV="1">
            <a:off x="5267325" y="3708955"/>
            <a:ext cx="666750" cy="333375"/>
          </a:xfrm>
          <a:prstGeom prst="straightConnector1">
            <a:avLst/>
          </a:prstGeom>
          <a:noFill/>
          <a:ln w="76200">
            <a:solidFill>
              <a:schemeClr val="accent6"/>
            </a:solidFill>
            <a:round/>
          </a:ln>
          <a:effectLst/>
        </p:spPr>
      </p:cxn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862513" y="39624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1"/>
          <p:cNvCxnSpPr>
            <a:cxnSpLocks noChangeShapeType="1"/>
          </p:cNvCxnSpPr>
          <p:nvPr/>
        </p:nvCxnSpPr>
        <p:spPr bwMode="auto">
          <a:xfrm>
            <a:off x="1995488" y="2763838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36" name="AutoShape 19"/>
          <p:cNvCxnSpPr>
            <a:cxnSpLocks noChangeShapeType="1"/>
          </p:cNvCxnSpPr>
          <p:nvPr/>
        </p:nvCxnSpPr>
        <p:spPr bwMode="auto">
          <a:xfrm flipV="1">
            <a:off x="5105400" y="3000374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7" name="Oval 36"/>
          <p:cNvSpPr>
            <a:spLocks noChangeArrowheads="1"/>
          </p:cNvSpPr>
          <p:nvPr/>
        </p:nvSpPr>
        <p:spPr bwMode="auto">
          <a:xfrm>
            <a:off x="4860001" y="2514600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5"/>
          <p:cNvCxnSpPr>
            <a:cxnSpLocks noChangeShapeType="1"/>
          </p:cNvCxnSpPr>
          <p:nvPr/>
        </p:nvCxnSpPr>
        <p:spPr bwMode="auto">
          <a:xfrm flipV="1">
            <a:off x="1752600" y="2986086"/>
            <a:ext cx="0" cy="96202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1524000" y="3962399"/>
            <a:ext cx="457200" cy="457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8"/>
          <p:cNvCxnSpPr>
            <a:cxnSpLocks noChangeShapeType="1"/>
          </p:cNvCxnSpPr>
          <p:nvPr/>
        </p:nvCxnSpPr>
        <p:spPr bwMode="auto">
          <a:xfrm>
            <a:off x="3671888" y="4223782"/>
            <a:ext cx="1190625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  <p:cxnSp>
        <p:nvCxnSpPr>
          <p:cNvPr id="41" name="AutoShape 16"/>
          <p:cNvCxnSpPr>
            <a:cxnSpLocks noChangeShapeType="1"/>
          </p:cNvCxnSpPr>
          <p:nvPr/>
        </p:nvCxnSpPr>
        <p:spPr bwMode="auto">
          <a:xfrm>
            <a:off x="1914525" y="2919412"/>
            <a:ext cx="1352550" cy="1095375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round/>
          </a:ln>
          <a:effectLst/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3600" dirty="0"/>
              <a:t>Prim’s and </a:t>
            </a:r>
            <a:r>
              <a:rPr lang="en-US" sz="3600" dirty="0" err="1"/>
              <a:t>Kruskal’s</a:t>
            </a:r>
            <a:r>
              <a:rPr lang="en-US" sz="3600" dirty="0"/>
              <a:t> Algorithms</a:t>
            </a:r>
            <a:endParaRPr lang="en-US" sz="36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600200"/>
            <a:ext cx="6705600" cy="4419600"/>
          </a:xfrm>
        </p:spPr>
        <p:txBody>
          <a:bodyPr>
            <a:normAutofit/>
          </a:bodyPr>
          <a:lstStyle/>
          <a:p>
            <a:r>
              <a:rPr lang="en-US" sz="2000" dirty="0"/>
              <a:t>It is not necessary that Prim's and </a:t>
            </a:r>
            <a:r>
              <a:rPr lang="en-US" sz="2000" dirty="0" err="1"/>
              <a:t>Kruskal's</a:t>
            </a:r>
            <a:r>
              <a:rPr lang="en-US" sz="2000" dirty="0"/>
              <a:t> algorithm generate the same minimum-cost spanning tree.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For example for the graph shown on the right:</a:t>
            </a:r>
            <a:endParaRPr lang="en-US" sz="2000" dirty="0"/>
          </a:p>
          <a:p>
            <a:pPr>
              <a:buNone/>
            </a:pPr>
            <a:endParaRPr lang="en-US" sz="2000" dirty="0"/>
          </a:p>
          <a:p>
            <a:r>
              <a:rPr lang="en-US" sz="2000" dirty="0" err="1"/>
              <a:t>Kruskal's</a:t>
            </a:r>
            <a:r>
              <a:rPr lang="en-US" sz="2000" dirty="0"/>
              <a:t> algorithm results in the following minimum cost spanning tree:</a:t>
            </a:r>
            <a:endParaRPr lang="en-US" sz="2000" dirty="0"/>
          </a:p>
          <a:p>
            <a:pPr lvl="1"/>
            <a:r>
              <a:rPr lang="en-US" sz="1600" dirty="0"/>
              <a:t>The same tree is generated by Prim's algorithm if the start vertex is any of: A, B, or D.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However if the start vertex is C the minimum cost spanning tree generated by Prim’s algorithm is:</a:t>
            </a:r>
            <a:endParaRPr lang="en-US" sz="2000" dirty="0"/>
          </a:p>
        </p:txBody>
      </p:sp>
      <p:pic>
        <p:nvPicPr>
          <p:cNvPr id="61448" name="Picture 8" descr="mst00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248525" y="1619250"/>
            <a:ext cx="12858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0" name="Picture 10" descr="mst0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0" y="3101975"/>
            <a:ext cx="12858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52" name="Picture 12" descr="mst0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15200" y="4705350"/>
            <a:ext cx="1285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 bwMode="auto">
          <a:xfrm flipV="1">
            <a:off x="6296025" y="2343150"/>
            <a:ext cx="828675" cy="4857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3600450" y="3829050"/>
            <a:ext cx="352425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6400800" y="5257800"/>
            <a:ext cx="914400" cy="228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Prim’s Algorithm from your book is horrible from a SE stand-point!</a:t>
            </a:r>
            <a:endParaRPr lang="en-US" sz="1800" dirty="0"/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MST-Prim(G, w, r)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 Q = V[G];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 for each </a:t>
            </a:r>
            <a:r>
              <a:rPr lang="en-US" sz="1800" b="1" i="1" dirty="0">
                <a:latin typeface="Courier New" panose="02070309020205020404" pitchFamily="49" charset="0"/>
              </a:rPr>
              <a:t>u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key[r] = 0;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18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18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18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18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key[v] = w(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None/>
            </a:pPr>
            <a:endParaRPr lang="en-US" sz="1800" dirty="0"/>
          </a:p>
        </p:txBody>
      </p:sp>
      <p:sp>
        <p:nvSpPr>
          <p:cNvPr id="4" name="Rectangular Callout 3"/>
          <p:cNvSpPr/>
          <p:nvPr/>
        </p:nvSpPr>
        <p:spPr bwMode="auto">
          <a:xfrm>
            <a:off x="3880716" y="2104039"/>
            <a:ext cx="3974883" cy="1209747"/>
          </a:xfrm>
          <a:prstGeom prst="wedgeRectCallout">
            <a:avLst>
              <a:gd name="adj1" fmla="val -62049"/>
              <a:gd name="adj2" fmla="val 144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Q is a priority queue</a:t>
            </a:r>
            <a:endParaRPr lang="en-US" dirty="0"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is the internal priorities in Q!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latin typeface="Arial" panose="020B0604020202020204" pitchFamily="34" charset="0"/>
              </a:rPr>
              <a:t>changing key, changes the queue.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1" dirty="0">
                <a:solidFill>
                  <a:schemeClr val="accent6"/>
                </a:solidFill>
              </a:rPr>
              <a:t>Why queue the vertices</a:t>
            </a:r>
            <a:r>
              <a:rPr lang="en-US" sz="1800" dirty="0"/>
              <a:t>, rather than the newly discovered edges?</a:t>
            </a:r>
            <a:endParaRPr lang="en-US" sz="1800" dirty="0"/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MST-Prim(G, w, r)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 Q = V[G];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    for each </a:t>
            </a:r>
            <a:r>
              <a:rPr lang="en-US" sz="1800" b="1" i="1" dirty="0">
                <a:latin typeface="Courier New" panose="02070309020205020404" pitchFamily="49" charset="0"/>
              </a:rPr>
              <a:t>u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Q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key[u] = ;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(r, 0);</a:t>
            </a:r>
            <a:endParaRPr lang="en-US" sz="1800" b="1" dirty="0">
              <a:solidFill>
                <a:schemeClr val="accent6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p[r] = NULL;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(Q not empty)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u =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ExtractMin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(Q);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for each </a:t>
            </a:r>
            <a:r>
              <a:rPr lang="en-US" sz="18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</a:t>
            </a:r>
            <a:r>
              <a:rPr lang="en-US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Adj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US" sz="18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u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if (v</a:t>
            </a:r>
            <a:r>
              <a:rPr lang="en-US" sz="1800" b="1" dirty="0">
                <a:latin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 Q and w(</a:t>
            </a:r>
            <a:r>
              <a:rPr lang="en-US" sz="1800" b="1" i="1" dirty="0" err="1"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 &lt; key[</a:t>
            </a:r>
            <a:r>
              <a:rPr lang="en-US" sz="1800" b="1" i="1" dirty="0">
                <a:latin typeface="Courier New" panose="02070309020205020404" pitchFamily="49" charset="0"/>
                <a:sym typeface="Symbol" panose="05050102010706020507" pitchFamily="18" charset="2"/>
              </a:rPr>
              <a:t>v</a:t>
            </a: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])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Times New Roman" panose="02020603050405020304" pitchFamily="18" charset="0"/>
              <a:buNone/>
            </a:pPr>
            <a:r>
              <a:rPr lang="en-US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         p[v] = u;</a:t>
            </a:r>
            <a:endParaRPr lang="en-US" sz="18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			   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DecreaseKey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(v, w(</a:t>
            </a:r>
            <a:r>
              <a:rPr lang="en-US" sz="2000" b="1" dirty="0" err="1">
                <a:solidFill>
                  <a:schemeClr val="accent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u,v</a:t>
            </a:r>
            <a:r>
              <a:rPr lang="en-US" sz="2000" b="1" dirty="0">
                <a:solidFill>
                  <a:schemeClr val="accent6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));</a:t>
            </a:r>
            <a:endParaRPr lang="en-US" sz="2000" b="1" dirty="0">
              <a:solidFill>
                <a:schemeClr val="accent6"/>
              </a:solidFill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None/>
            </a:pPr>
            <a:endParaRPr lang="en-US" sz="1800" dirty="0"/>
          </a:p>
        </p:txBody>
      </p:sp>
      <p:sp>
        <p:nvSpPr>
          <p:cNvPr id="4" name="Cloud Callout 3"/>
          <p:cNvSpPr/>
          <p:nvPr/>
        </p:nvSpPr>
        <p:spPr bwMode="auto">
          <a:xfrm>
            <a:off x="4514850" y="2057400"/>
            <a:ext cx="3086100" cy="1428750"/>
          </a:xfrm>
          <a:prstGeom prst="cloudCallout">
            <a:avLst>
              <a:gd name="adj1" fmla="val -63735"/>
              <a:gd name="adj2" fmla="val 511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Fibonacci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Heap allows this to be done in O(1) time.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allAtOnc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765175"/>
            <a:ext cx="7772400" cy="1143000"/>
          </a:xfrm>
        </p:spPr>
        <p:txBody>
          <a:bodyPr/>
          <a:lstStyle/>
          <a:p>
            <a:pPr algn="l"/>
            <a:r>
              <a:rPr lang="en-GB" sz="2000"/>
              <a:t>A cable company want to connect five villages to their network     which currently extends to the market town of Avenford. What is the minimum length of cable needed?</a:t>
            </a:r>
            <a:endParaRPr lang="en-US" sz="200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US"/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V="1">
            <a:off x="1716088" y="2446338"/>
            <a:ext cx="1295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3011488" y="244633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4" name="Line 6"/>
          <p:cNvSpPr>
            <a:spLocks noChangeShapeType="1"/>
          </p:cNvSpPr>
          <p:nvPr/>
        </p:nvSpPr>
        <p:spPr bwMode="auto">
          <a:xfrm>
            <a:off x="5145088" y="2446338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1716088" y="4198938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4154488" y="4198938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011488" y="2446338"/>
            <a:ext cx="1143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V="1">
            <a:off x="4154488" y="2446338"/>
            <a:ext cx="990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1716088" y="4198938"/>
            <a:ext cx="2133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V="1">
            <a:off x="3849688" y="4198938"/>
            <a:ext cx="304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V="1">
            <a:off x="3849688" y="4198938"/>
            <a:ext cx="2438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84213" y="4076700"/>
            <a:ext cx="12239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Avenford</a:t>
            </a:r>
            <a:endParaRPr lang="en-GB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4067175" y="4149725"/>
            <a:ext cx="10652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Fingley</a:t>
            </a:r>
            <a:endParaRPr lang="en-GB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4" name="Text Box 16"/>
          <p:cNvSpPr txBox="1">
            <a:spLocks noChangeArrowheads="1"/>
          </p:cNvSpPr>
          <p:nvPr/>
        </p:nvSpPr>
        <p:spPr bwMode="auto">
          <a:xfrm>
            <a:off x="1908175" y="2060575"/>
            <a:ext cx="11795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Brinleigh</a:t>
            </a:r>
            <a:endParaRPr lang="en-GB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5076825" y="2133600"/>
            <a:ext cx="12985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000">
                <a:solidFill>
                  <a:srgbClr val="000000"/>
                </a:solidFill>
                <a:latin typeface="Arial" panose="020B0604020202020204" pitchFamily="34" charset="0"/>
              </a:rPr>
              <a:t>Cornwell</a:t>
            </a:r>
            <a:endParaRPr lang="en-GB" sz="2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6227763" y="4076700"/>
            <a:ext cx="1379537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Donster</a:t>
            </a:r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3621088" y="6180138"/>
            <a:ext cx="950912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Edan</a:t>
            </a:r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4916488" y="5265738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2706688" y="4275138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2325688" y="5113338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4002088" y="4808538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3163888" y="3208338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4687888" y="3132138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5678488" y="2979738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3849688" y="1989138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2097088" y="2751138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4840288" y="3741738"/>
            <a:ext cx="457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Times New Roman" panose="02020603050405020304" pitchFamily="18" charset="0"/>
              </a:rPr>
              <a:t>8</a:t>
            </a: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58" name="Rectangle 30"/>
          <p:cNvSpPr>
            <a:spLocks noChangeArrowheads="1"/>
          </p:cNvSpPr>
          <p:nvPr/>
        </p:nvSpPr>
        <p:spPr bwMode="auto">
          <a:xfrm>
            <a:off x="684857" y="349676"/>
            <a:ext cx="7548861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Prim’s algorithm with an Adjacency Matrix</a:t>
            </a:r>
            <a:endParaRPr lang="en-GB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 hangingPunct="1"/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Group 2"/>
          <p:cNvGraphicFramePr>
            <a:graphicFrameLocks noGrp="1"/>
          </p:cNvGraphicFramePr>
          <p:nvPr/>
        </p:nvGraphicFramePr>
        <p:xfrm>
          <a:off x="2057400" y="1828800"/>
          <a:ext cx="4572000" cy="3627120"/>
        </p:xfrm>
        <a:graphic>
          <a:graphicData uri="http://schemas.openxmlformats.org/drawingml/2006/table">
            <a:tbl>
              <a:tblPr/>
              <a:tblGrid>
                <a:gridCol w="654050"/>
                <a:gridCol w="652463"/>
                <a:gridCol w="654050"/>
                <a:gridCol w="652462"/>
                <a:gridCol w="652463"/>
                <a:gridCol w="652462"/>
                <a:gridCol w="654050"/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20" name="Text Box 68"/>
          <p:cNvSpPr txBox="1">
            <a:spLocks noChangeArrowheads="1"/>
          </p:cNvSpPr>
          <p:nvPr/>
        </p:nvSpPr>
        <p:spPr bwMode="auto">
          <a:xfrm>
            <a:off x="2590800" y="10668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21" name="Text Box 69"/>
          <p:cNvSpPr txBox="1">
            <a:spLocks noChangeArrowheads="1"/>
          </p:cNvSpPr>
          <p:nvPr/>
        </p:nvSpPr>
        <p:spPr bwMode="auto">
          <a:xfrm>
            <a:off x="2743200" y="12192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22" name="Text Box 70"/>
          <p:cNvSpPr txBox="1">
            <a:spLocks noChangeArrowheads="1"/>
          </p:cNvSpPr>
          <p:nvPr/>
        </p:nvSpPr>
        <p:spPr bwMode="auto">
          <a:xfrm>
            <a:off x="2895600" y="13716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223" name="Text Box 71"/>
          <p:cNvSpPr txBox="1">
            <a:spLocks noChangeArrowheads="1"/>
          </p:cNvSpPr>
          <p:nvPr/>
        </p:nvSpPr>
        <p:spPr bwMode="auto">
          <a:xfrm>
            <a:off x="571501" y="381000"/>
            <a:ext cx="788670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GB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Prim’s algorithm with an Adjacency Matrix</a:t>
            </a:r>
            <a:endParaRPr lang="en-GB" sz="24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9224" name="Text Box 72"/>
          <p:cNvSpPr txBox="1">
            <a:spLocks noChangeArrowheads="1"/>
          </p:cNvSpPr>
          <p:nvPr/>
        </p:nvSpPr>
        <p:spPr bwMode="auto">
          <a:xfrm>
            <a:off x="990600" y="914400"/>
            <a:ext cx="6934200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Note, this example has outgoing edges on the columns and incoming on the rows, so it is the transpose of adjacency matrix mentioned in class. Actually, it is an undirected, so A</a:t>
            </a:r>
            <a:r>
              <a:rPr lang="en-GB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GB" sz="1600" dirty="0">
                <a:solidFill>
                  <a:srgbClr val="000000"/>
                </a:solidFill>
                <a:latin typeface="Arial" panose="020B0604020202020204" pitchFamily="34" charset="0"/>
              </a:rPr>
              <a:t> = A.</a:t>
            </a:r>
            <a:endParaRPr lang="en-GB" sz="16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9225" name="Text Box 73"/>
          <p:cNvSpPr txBox="1">
            <a:spLocks noChangeArrowheads="1"/>
          </p:cNvSpPr>
          <p:nvPr/>
        </p:nvSpPr>
        <p:spPr bwMode="auto">
          <a:xfrm>
            <a:off x="6172200" y="1905000"/>
            <a:ext cx="22860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27" name="Group 95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/>
                <a:gridCol w="608012"/>
                <a:gridCol w="611188"/>
                <a:gridCol w="608012"/>
                <a:gridCol w="609600"/>
                <a:gridCol w="608013"/>
                <a:gridCol w="6111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00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18501" name="Text Box 69"/>
          <p:cNvSpPr txBox="1">
            <a:spLocks noChangeArrowheads="1"/>
          </p:cNvSpPr>
          <p:nvPr/>
        </p:nvSpPr>
        <p:spPr bwMode="auto">
          <a:xfrm>
            <a:off x="228600" y="228600"/>
            <a:ext cx="44958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Start at vertex A. Label column A “1” . 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Delete row A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Select the smallest entry in column A (AB, length 3)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502" name="Text Box 70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04" name="Oval 72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78"/>
          <p:cNvGrpSpPr/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18611" name="Line 179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612" name="Text Box 180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Avenford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613" name="Text Box 181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Brinleigh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614" name="Text Box 182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1" grpId="0" autoUpdateAnimBg="0"/>
      <p:bldP spid="18502" grpId="0" autoUpdateAnimBg="0"/>
      <p:bldP spid="18503" grpId="0" animBg="1"/>
      <p:bldP spid="1850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 a tree there is always </a:t>
            </a:r>
            <a:r>
              <a:rPr lang="en-US" sz="2400" b="1" dirty="0"/>
              <a:t>exactly one path</a:t>
            </a:r>
            <a:r>
              <a:rPr lang="en-US" sz="2400" dirty="0"/>
              <a:t> from each vertex in the graph to any other vertex in the graph.</a:t>
            </a:r>
            <a:endParaRPr lang="en-US" sz="2400" dirty="0"/>
          </a:p>
          <a:p>
            <a:r>
              <a:rPr lang="en-US" sz="2400" dirty="0"/>
              <a:t>A </a:t>
            </a:r>
            <a:r>
              <a:rPr lang="en-US" sz="2400" b="1" dirty="0"/>
              <a:t>spanning tree </a:t>
            </a:r>
            <a:r>
              <a:rPr lang="en-US" sz="2400" dirty="0"/>
              <a:t>for a graph is a </a:t>
            </a:r>
            <a:r>
              <a:rPr lang="en-US" sz="2400" dirty="0" err="1"/>
              <a:t>subgraph</a:t>
            </a:r>
            <a:r>
              <a:rPr lang="en-US" sz="2400" dirty="0"/>
              <a:t> that includes every vertex of the original, and is a tree.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114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50913" y="3502025"/>
            <a:ext cx="1857375" cy="1076325"/>
          </a:xfrm>
          <a:prstGeom prst="rect">
            <a:avLst/>
          </a:prstGeom>
          <a:noFill/>
        </p:spPr>
      </p:pic>
      <p:sp>
        <p:nvSpPr>
          <p:cNvPr id="8" name="Text Box 115"/>
          <p:cNvSpPr txBox="1">
            <a:spLocks noChangeArrowheads="1"/>
          </p:cNvSpPr>
          <p:nvPr/>
        </p:nvSpPr>
        <p:spPr bwMode="auto">
          <a:xfrm>
            <a:off x="1295400" y="4648200"/>
            <a:ext cx="14033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/>
              <a:t>(a) Graph G</a:t>
            </a:r>
            <a:endParaRPr lang="en-US"/>
          </a:p>
        </p:txBody>
      </p:sp>
      <p:pic>
        <p:nvPicPr>
          <p:cNvPr id="9" name="Picture 1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1713" y="3578225"/>
            <a:ext cx="1704975" cy="1038225"/>
          </a:xfrm>
          <a:prstGeom prst="rect">
            <a:avLst/>
          </a:prstGeom>
          <a:noFill/>
        </p:spPr>
      </p:pic>
      <p:sp>
        <p:nvSpPr>
          <p:cNvPr id="10" name="Text Box 117"/>
          <p:cNvSpPr txBox="1">
            <a:spLocks noChangeArrowheads="1"/>
          </p:cNvSpPr>
          <p:nvPr/>
        </p:nvSpPr>
        <p:spPr bwMode="auto">
          <a:xfrm>
            <a:off x="3613150" y="4651375"/>
            <a:ext cx="1657350" cy="825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(b) Breadth-first spanning tree of G rooted at b</a:t>
            </a:r>
            <a:endParaRPr lang="en-US" sz="1600"/>
          </a:p>
        </p:txBody>
      </p:sp>
      <p:pic>
        <p:nvPicPr>
          <p:cNvPr id="11" name="Picture 1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2513" y="3578225"/>
            <a:ext cx="1743075" cy="990600"/>
          </a:xfrm>
          <a:prstGeom prst="rect">
            <a:avLst/>
          </a:prstGeom>
          <a:noFill/>
        </p:spPr>
      </p:pic>
      <p:sp>
        <p:nvSpPr>
          <p:cNvPr id="12" name="Text Box 119"/>
          <p:cNvSpPr txBox="1">
            <a:spLocks noChangeArrowheads="1"/>
          </p:cNvSpPr>
          <p:nvPr/>
        </p:nvSpPr>
        <p:spPr bwMode="auto">
          <a:xfrm>
            <a:off x="6275388" y="4624387"/>
            <a:ext cx="1657350" cy="825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 rtl="0"/>
            <a:r>
              <a:rPr lang="en-US" sz="1600"/>
              <a:t>(c) Depth-first spanning tree of G rooted at c</a:t>
            </a:r>
            <a:endParaRPr lang="en-US" sz="16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42" name="Group 82"/>
          <p:cNvGraphicFramePr>
            <a:graphicFrameLocks noGrp="1"/>
          </p:cNvGraphicFramePr>
          <p:nvPr/>
        </p:nvGraphicFramePr>
        <p:xfrm>
          <a:off x="4572000" y="549275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/>
                <a:gridCol w="608012"/>
                <a:gridCol w="611188"/>
                <a:gridCol w="608012"/>
                <a:gridCol w="609600"/>
                <a:gridCol w="608013"/>
                <a:gridCol w="611187"/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028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1029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30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1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5" name="Text Box 75"/>
          <p:cNvSpPr txBox="1">
            <a:spLocks noChangeArrowheads="1"/>
          </p:cNvSpPr>
          <p:nvPr/>
        </p:nvSpPr>
        <p:spPr bwMode="auto">
          <a:xfrm>
            <a:off x="179388" y="549275"/>
            <a:ext cx="4419600" cy="1155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Label column B “2”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Delete row B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Select the smallest uncovered entry in either column A or column B (AE, length 4)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036" name="Line 76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7" name="Line 77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8" name="Oval 78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39" name="Text Box 79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90"/>
          <p:cNvGrpSpPr/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1051" name="Line 91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52" name="Text Box 92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Avenford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53" name="Text Box 93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Brinleigh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54" name="Text Box 94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95"/>
          <p:cNvGrpSpPr/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1056" name="Line 96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57" name="Text Box 97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panose="020B0604020202020204" pitchFamily="34" charset="0"/>
                </a:rPr>
                <a:t>Edan</a:t>
              </a:r>
              <a:endParaRPr lang="en-GB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58" name="Text Box 98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5" grpId="0" autoUpdateAnimBg="0"/>
      <p:bldP spid="41036" grpId="0" animBg="1"/>
      <p:bldP spid="41037" grpId="0" animBg="1"/>
      <p:bldP spid="41038" grpId="0" animBg="1"/>
      <p:bldP spid="41039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/>
                <a:gridCol w="608012"/>
                <a:gridCol w="611188"/>
                <a:gridCol w="608012"/>
                <a:gridCol w="609600"/>
                <a:gridCol w="608013"/>
                <a:gridCol w="6111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052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2053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54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55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61" name="Line 77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62" name="Oval 78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63" name="Text Box 79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6" name="Rectangle 82"/>
          <p:cNvSpPr>
            <a:spLocks noChangeArrowheads="1"/>
          </p:cNvSpPr>
          <p:nvPr/>
        </p:nvSpPr>
        <p:spPr bwMode="auto">
          <a:xfrm>
            <a:off x="179388" y="260350"/>
            <a:ext cx="4114800" cy="1155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Label column E “3”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Delete row E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Select the smallest uncovered entry in either column A, B or E (ED, length 2)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7" name="Text Box 83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068" name="Oval 84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71" name="Line 87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72" name="Line 88"/>
          <p:cNvSpPr>
            <a:spLocks noChangeShapeType="1"/>
          </p:cNvSpPr>
          <p:nvPr/>
        </p:nvSpPr>
        <p:spPr bwMode="auto">
          <a:xfrm>
            <a:off x="5715000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2"/>
          <p:cNvGrpSpPr/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2087" name="Line 103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88" name="Text Box 104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Avenford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89" name="Text Box 105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Brinleigh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90" name="Text Box 106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07"/>
          <p:cNvGrpSpPr/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2092" name="Line 108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93" name="Text Box 109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panose="020B0604020202020204" pitchFamily="34" charset="0"/>
                </a:rPr>
                <a:t>Edan</a:t>
              </a:r>
              <a:endParaRPr lang="en-GB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94" name="Text Box 110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11"/>
          <p:cNvGrpSpPr/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2096" name="Line 112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97" name="Text Box 113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panose="020B0604020202020204" pitchFamily="34" charset="0"/>
                </a:rPr>
                <a:t>Donster</a:t>
              </a:r>
              <a:endParaRPr lang="en-GB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98" name="Text Box 114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66" grpId="0" autoUpdateAnimBg="0"/>
      <p:bldP spid="42067" grpId="0" autoUpdateAnimBg="0"/>
      <p:bldP spid="42068" grpId="0" animBg="1"/>
      <p:bldP spid="42071" grpId="0" animBg="1"/>
      <p:bldP spid="4207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/>
                <a:gridCol w="608012"/>
                <a:gridCol w="611188"/>
                <a:gridCol w="608012"/>
                <a:gridCol w="609600"/>
                <a:gridCol w="608013"/>
                <a:gridCol w="6111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76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3077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78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79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83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84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85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86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90" name="Text Box 82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91" name="Oval 83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92" name="Line 84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96" name="Rectangle 88"/>
          <p:cNvSpPr>
            <a:spLocks noChangeArrowheads="1"/>
          </p:cNvSpPr>
          <p:nvPr/>
        </p:nvSpPr>
        <p:spPr bwMode="auto">
          <a:xfrm>
            <a:off x="250825" y="620713"/>
            <a:ext cx="4114800" cy="1155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Label column D “4”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Delete row D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Select the smallest uncovered entry in either column A, B, D or E (DC, length 4)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097" name="Line 89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98" name="Line 90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99" name="Text Box 91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3100" name="Oval 92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105" name="Line 97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98"/>
          <p:cNvGrpSpPr/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3107" name="Line 99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108" name="Text Box 100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Avenford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09" name="Text Box 101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Brinleigh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10" name="Text Box 102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03"/>
          <p:cNvGrpSpPr/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3112" name="Line 104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113" name="Text Box 105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panose="020B0604020202020204" pitchFamily="34" charset="0"/>
                </a:rPr>
                <a:t>Edan</a:t>
              </a:r>
              <a:endParaRPr lang="en-GB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14" name="Text Box 106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07"/>
          <p:cNvGrpSpPr/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3116" name="Line 108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117" name="Text Box 109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panose="020B0604020202020204" pitchFamily="34" charset="0"/>
                </a:rPr>
                <a:t>Donster</a:t>
              </a:r>
              <a:endParaRPr lang="en-GB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18" name="Text Box 110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13"/>
          <p:cNvGrpSpPr/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102" name="Text Box 94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Cornwell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120" name="Text Box 112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6" grpId="0" autoUpdateAnimBg="0"/>
      <p:bldP spid="43097" grpId="0" animBg="1"/>
      <p:bldP spid="43098" grpId="0" animBg="1"/>
      <p:bldP spid="43099" grpId="0" autoUpdateAnimBg="0"/>
      <p:bldP spid="4310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/>
                <a:gridCol w="608012"/>
                <a:gridCol w="611188"/>
                <a:gridCol w="608012"/>
                <a:gridCol w="609600"/>
                <a:gridCol w="608013"/>
                <a:gridCol w="6111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00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4101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102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3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7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8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09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0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113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114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5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6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19" name="Rectangle 87"/>
          <p:cNvSpPr>
            <a:spLocks noChangeArrowheads="1"/>
          </p:cNvSpPr>
          <p:nvPr/>
        </p:nvSpPr>
        <p:spPr bwMode="auto">
          <a:xfrm>
            <a:off x="250825" y="620713"/>
            <a:ext cx="4114800" cy="1155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Label column C “5”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Delete row C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Select the smallest uncovered entry in either column A, B, D, E or C (EF, length 5)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120" name="Line 88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21" name="Line 89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22" name="Text Box 90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126" name="Text Box 94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29" name="Oval 97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133" name="Oval 101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2"/>
          <p:cNvGrpSpPr/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4135" name="Line 103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136" name="Text Box 104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Avenford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137" name="Text Box 105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Brinleigh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138" name="Text Box 106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07"/>
          <p:cNvGrpSpPr/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4140" name="Line 108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141" name="Text Box 109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panose="020B0604020202020204" pitchFamily="34" charset="0"/>
                </a:rPr>
                <a:t>Edan</a:t>
              </a:r>
              <a:endParaRPr lang="en-GB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142" name="Text Box 110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11"/>
          <p:cNvGrpSpPr/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4144" name="Line 112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145" name="Text Box 113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panose="020B0604020202020204" pitchFamily="34" charset="0"/>
                </a:rPr>
                <a:t>Donster</a:t>
              </a:r>
              <a:endParaRPr lang="en-GB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146" name="Text Box 114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15"/>
          <p:cNvGrpSpPr/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4148" name="Line 116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149" name="Text Box 117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Cornwell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150" name="Text Box 118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120"/>
          <p:cNvGrpSpPr/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4131" name="Text Box 99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Fingley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151" name="Text Box 119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19" grpId="0" autoUpdateAnimBg="0"/>
      <p:bldP spid="44126" grpId="0" autoUpdateAnimBg="0"/>
      <p:bldP spid="44127" grpId="0" animBg="1"/>
      <p:bldP spid="44128" grpId="0" animBg="1"/>
      <p:bldP spid="441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/>
                <a:gridCol w="608012"/>
                <a:gridCol w="611188"/>
                <a:gridCol w="608012"/>
                <a:gridCol w="609600"/>
                <a:gridCol w="608013"/>
                <a:gridCol w="6111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48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6149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50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51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55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56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57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58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61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62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63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64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68" name="Line 88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69" name="Line 89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70" name="Text Box 90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71" name="Oval 91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74" name="Text Box 94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75" name="Line 95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76" name="Line 96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77" name="Oval 97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80" name="Text Box 100"/>
          <p:cNvSpPr txBox="1">
            <a:spLocks noChangeArrowheads="1"/>
          </p:cNvSpPr>
          <p:nvPr/>
        </p:nvSpPr>
        <p:spPr bwMode="auto">
          <a:xfrm>
            <a:off x="971550" y="620713"/>
            <a:ext cx="2819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FINALLY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Label column F “6”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Delete row F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81" name="Text Box 101"/>
          <p:cNvSpPr txBox="1">
            <a:spLocks noChangeArrowheads="1"/>
          </p:cNvSpPr>
          <p:nvPr/>
        </p:nvSpPr>
        <p:spPr bwMode="auto">
          <a:xfrm>
            <a:off x="83058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182" name="Line 102"/>
          <p:cNvSpPr>
            <a:spLocks noChangeShapeType="1"/>
          </p:cNvSpPr>
          <p:nvPr/>
        </p:nvSpPr>
        <p:spPr bwMode="auto">
          <a:xfrm>
            <a:off x="4572000" y="38862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183" name="Line 103"/>
          <p:cNvSpPr>
            <a:spLocks noChangeShapeType="1"/>
          </p:cNvSpPr>
          <p:nvPr/>
        </p:nvSpPr>
        <p:spPr bwMode="auto">
          <a:xfrm>
            <a:off x="8153400" y="3886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06"/>
          <p:cNvGrpSpPr/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6187" name="Line 107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88" name="Text Box 108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Avenford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89" name="Text Box 109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Brinleigh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90" name="Text Box 110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11"/>
          <p:cNvGrpSpPr/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6192" name="Line 112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93" name="Text Box 113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panose="020B0604020202020204" pitchFamily="34" charset="0"/>
                </a:rPr>
                <a:t>Edan</a:t>
              </a:r>
              <a:endParaRPr lang="en-GB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94" name="Text Box 114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15"/>
          <p:cNvGrpSpPr/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6196" name="Line 116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97" name="Text Box 117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panose="020B0604020202020204" pitchFamily="34" charset="0"/>
                </a:rPr>
                <a:t>Donster</a:t>
              </a:r>
              <a:endParaRPr lang="en-GB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198" name="Text Box 118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19"/>
          <p:cNvGrpSpPr/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6200" name="Line 120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201" name="Text Box 121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Cornwell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202" name="Text Box 122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123"/>
          <p:cNvGrpSpPr/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6204" name="Text Box 124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Fingley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6205" name="Line 125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206" name="Text Box 126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0" grpId="0" autoUpdateAnimBg="0"/>
      <p:bldP spid="46181" grpId="0" autoUpdateAnimBg="0"/>
      <p:bldP spid="46182" grpId="0" animBg="1"/>
      <p:bldP spid="4618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Group 2"/>
          <p:cNvGraphicFramePr>
            <a:graphicFrameLocks noGrp="1"/>
          </p:cNvGraphicFramePr>
          <p:nvPr/>
        </p:nvGraphicFramePr>
        <p:xfrm>
          <a:off x="4572000" y="533400"/>
          <a:ext cx="4267200" cy="3627120"/>
        </p:xfrm>
        <a:graphic>
          <a:graphicData uri="http://schemas.openxmlformats.org/drawingml/2006/table">
            <a:tbl>
              <a:tblPr/>
              <a:tblGrid>
                <a:gridCol w="611188"/>
                <a:gridCol w="608012"/>
                <a:gridCol w="611188"/>
                <a:gridCol w="608012"/>
                <a:gridCol w="609600"/>
                <a:gridCol w="608013"/>
                <a:gridCol w="611187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GB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72" name="Text Box 68"/>
          <p:cNvSpPr txBox="1">
            <a:spLocks noChangeArrowheads="1"/>
          </p:cNvSpPr>
          <p:nvPr/>
        </p:nvSpPr>
        <p:spPr bwMode="auto">
          <a:xfrm>
            <a:off x="5715000" y="533400"/>
            <a:ext cx="2819400" cy="336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16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sp>
        <p:nvSpPr>
          <p:cNvPr id="47173" name="Text Box 69"/>
          <p:cNvSpPr txBox="1">
            <a:spLocks noChangeArrowheads="1"/>
          </p:cNvSpPr>
          <p:nvPr/>
        </p:nvSpPr>
        <p:spPr bwMode="auto">
          <a:xfrm>
            <a:off x="53340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74" name="Line 70"/>
          <p:cNvSpPr>
            <a:spLocks noChangeShapeType="1"/>
          </p:cNvSpPr>
          <p:nvPr/>
        </p:nvSpPr>
        <p:spPr bwMode="auto">
          <a:xfrm>
            <a:off x="4572000" y="1371600"/>
            <a:ext cx="4267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75" name="Oval 71"/>
          <p:cNvSpPr>
            <a:spLocks noChangeArrowheads="1"/>
          </p:cNvSpPr>
          <p:nvPr/>
        </p:nvSpPr>
        <p:spPr bwMode="auto">
          <a:xfrm>
            <a:off x="5257800" y="16002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>
            <a:off x="4572000" y="18288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>
            <a:off x="5715000" y="18288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81" name="Oval 77"/>
          <p:cNvSpPr>
            <a:spLocks noChangeArrowheads="1"/>
          </p:cNvSpPr>
          <p:nvPr/>
        </p:nvSpPr>
        <p:spPr bwMode="auto">
          <a:xfrm>
            <a:off x="5257800" y="3141663"/>
            <a:ext cx="457200" cy="439737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82" name="Text Box 78"/>
          <p:cNvSpPr txBox="1">
            <a:spLocks noChangeArrowheads="1"/>
          </p:cNvSpPr>
          <p:nvPr/>
        </p:nvSpPr>
        <p:spPr bwMode="auto">
          <a:xfrm>
            <a:off x="58674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76962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86" name="Oval 82"/>
          <p:cNvSpPr>
            <a:spLocks noChangeArrowheads="1"/>
          </p:cNvSpPr>
          <p:nvPr/>
        </p:nvSpPr>
        <p:spPr bwMode="auto">
          <a:xfrm>
            <a:off x="7667625" y="2636838"/>
            <a:ext cx="485775" cy="431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87" name="Line 83"/>
          <p:cNvSpPr>
            <a:spLocks noChangeShapeType="1"/>
          </p:cNvSpPr>
          <p:nvPr/>
        </p:nvSpPr>
        <p:spPr bwMode="auto">
          <a:xfrm>
            <a:off x="4572000" y="34290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>
            <a:off x="5724525" y="34290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91" name="Line 87"/>
          <p:cNvSpPr>
            <a:spLocks noChangeShapeType="1"/>
          </p:cNvSpPr>
          <p:nvPr/>
        </p:nvSpPr>
        <p:spPr bwMode="auto">
          <a:xfrm>
            <a:off x="4572000" y="2924175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92" name="Line 88"/>
          <p:cNvSpPr>
            <a:spLocks noChangeShapeType="1"/>
          </p:cNvSpPr>
          <p:nvPr/>
        </p:nvSpPr>
        <p:spPr bwMode="auto">
          <a:xfrm>
            <a:off x="8153400" y="28956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93" name="Text Box 89"/>
          <p:cNvSpPr txBox="1">
            <a:spLocks noChangeArrowheads="1"/>
          </p:cNvSpPr>
          <p:nvPr/>
        </p:nvSpPr>
        <p:spPr bwMode="auto">
          <a:xfrm>
            <a:off x="70866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94" name="Oval 90"/>
          <p:cNvSpPr>
            <a:spLocks noChangeArrowheads="1"/>
          </p:cNvSpPr>
          <p:nvPr/>
        </p:nvSpPr>
        <p:spPr bwMode="auto">
          <a:xfrm>
            <a:off x="7086600" y="2133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97" name="Text Box 93"/>
          <p:cNvSpPr txBox="1">
            <a:spLocks noChangeArrowheads="1"/>
          </p:cNvSpPr>
          <p:nvPr/>
        </p:nvSpPr>
        <p:spPr bwMode="auto">
          <a:xfrm>
            <a:off x="6553200" y="152400"/>
            <a:ext cx="30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198" name="Line 94"/>
          <p:cNvSpPr>
            <a:spLocks noChangeShapeType="1"/>
          </p:cNvSpPr>
          <p:nvPr/>
        </p:nvSpPr>
        <p:spPr bwMode="auto">
          <a:xfrm>
            <a:off x="4572000" y="2362200"/>
            <a:ext cx="2514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99" name="Line 95"/>
          <p:cNvSpPr>
            <a:spLocks noChangeShapeType="1"/>
          </p:cNvSpPr>
          <p:nvPr/>
        </p:nvSpPr>
        <p:spPr bwMode="auto">
          <a:xfrm>
            <a:off x="7543800" y="2362200"/>
            <a:ext cx="1295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200" name="Oval 96"/>
          <p:cNvSpPr>
            <a:spLocks noChangeArrowheads="1"/>
          </p:cNvSpPr>
          <p:nvPr/>
        </p:nvSpPr>
        <p:spPr bwMode="auto">
          <a:xfrm>
            <a:off x="7696200" y="36576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203" name="Text Box 99"/>
          <p:cNvSpPr txBox="1">
            <a:spLocks noChangeArrowheads="1"/>
          </p:cNvSpPr>
          <p:nvPr/>
        </p:nvSpPr>
        <p:spPr bwMode="auto">
          <a:xfrm>
            <a:off x="971550" y="620713"/>
            <a:ext cx="2819400" cy="9429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FINALLY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Label column F “6”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GB" sz="1400">
                <a:solidFill>
                  <a:srgbClr val="000000"/>
                </a:solidFill>
                <a:latin typeface="Arial" panose="020B0604020202020204" pitchFamily="34" charset="0"/>
              </a:rPr>
              <a:t>Delete row F</a:t>
            </a:r>
            <a:endParaRPr lang="en-GB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204" name="Text Box 100"/>
          <p:cNvSpPr txBox="1">
            <a:spLocks noChangeArrowheads="1"/>
          </p:cNvSpPr>
          <p:nvPr/>
        </p:nvSpPr>
        <p:spPr bwMode="auto">
          <a:xfrm>
            <a:off x="8305800" y="152400"/>
            <a:ext cx="381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2400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  <a:endParaRPr lang="en-GB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7205" name="Line 101"/>
          <p:cNvSpPr>
            <a:spLocks noChangeShapeType="1"/>
          </p:cNvSpPr>
          <p:nvPr/>
        </p:nvSpPr>
        <p:spPr bwMode="auto">
          <a:xfrm>
            <a:off x="4572000" y="3886200"/>
            <a:ext cx="3124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206" name="Line 102"/>
          <p:cNvSpPr>
            <a:spLocks noChangeShapeType="1"/>
          </p:cNvSpPr>
          <p:nvPr/>
        </p:nvSpPr>
        <p:spPr bwMode="auto">
          <a:xfrm>
            <a:off x="8153400" y="3886200"/>
            <a:ext cx="685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 eaLnBrk="1" hangingPunct="1"/>
            <a:endParaRPr lang="en-US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207" name="Text Box 103"/>
          <p:cNvSpPr txBox="1">
            <a:spLocks noChangeArrowheads="1"/>
          </p:cNvSpPr>
          <p:nvPr/>
        </p:nvSpPr>
        <p:spPr bwMode="auto">
          <a:xfrm>
            <a:off x="4284663" y="5300663"/>
            <a:ext cx="4859337" cy="779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The spanning tree is shown in the diagram</a:t>
            </a:r>
            <a:endParaRPr lang="en-GB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GB">
                <a:solidFill>
                  <a:srgbClr val="000000"/>
                </a:solidFill>
                <a:latin typeface="Arial" panose="020B0604020202020204" pitchFamily="34" charset="0"/>
              </a:rPr>
              <a:t>Length 3 + 4 + 4 + 2 + 5 = 18Km</a:t>
            </a:r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104"/>
          <p:cNvGrpSpPr/>
          <p:nvPr/>
        </p:nvGrpSpPr>
        <p:grpSpPr bwMode="auto">
          <a:xfrm>
            <a:off x="180975" y="2852738"/>
            <a:ext cx="2114550" cy="1765300"/>
            <a:chOff x="295" y="1661"/>
            <a:chExt cx="1332" cy="1112"/>
          </a:xfrm>
        </p:grpSpPr>
        <p:sp>
          <p:nvSpPr>
            <p:cNvPr id="47209" name="Line 105"/>
            <p:cNvSpPr>
              <a:spLocks noChangeShapeType="1"/>
            </p:cNvSpPr>
            <p:nvPr/>
          </p:nvSpPr>
          <p:spPr bwMode="auto">
            <a:xfrm flipV="1">
              <a:off x="1081" y="1933"/>
              <a:ext cx="529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210" name="Text Box 106"/>
            <p:cNvSpPr txBox="1">
              <a:spLocks noChangeArrowheads="1"/>
            </p:cNvSpPr>
            <p:nvPr/>
          </p:nvSpPr>
          <p:spPr bwMode="auto">
            <a:xfrm>
              <a:off x="295" y="2523"/>
              <a:ext cx="7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Avenford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211" name="Text Box 107"/>
            <p:cNvSpPr txBox="1">
              <a:spLocks noChangeArrowheads="1"/>
            </p:cNvSpPr>
            <p:nvPr/>
          </p:nvSpPr>
          <p:spPr bwMode="auto">
            <a:xfrm>
              <a:off x="884" y="1661"/>
              <a:ext cx="74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Brinleigh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212" name="Text Box 108"/>
            <p:cNvSpPr txBox="1">
              <a:spLocks noChangeArrowheads="1"/>
            </p:cNvSpPr>
            <p:nvPr/>
          </p:nvSpPr>
          <p:spPr bwMode="auto">
            <a:xfrm>
              <a:off x="1156" y="2069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3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09"/>
          <p:cNvGrpSpPr/>
          <p:nvPr/>
        </p:nvGrpSpPr>
        <p:grpSpPr bwMode="auto">
          <a:xfrm>
            <a:off x="1428750" y="4414838"/>
            <a:ext cx="1862138" cy="1828800"/>
            <a:chOff x="1081" y="2645"/>
            <a:chExt cx="1173" cy="1152"/>
          </a:xfrm>
        </p:grpSpPr>
        <p:sp>
          <p:nvSpPr>
            <p:cNvPr id="47214" name="Line 110"/>
            <p:cNvSpPr>
              <a:spLocks noChangeShapeType="1"/>
            </p:cNvSpPr>
            <p:nvPr/>
          </p:nvSpPr>
          <p:spPr bwMode="auto">
            <a:xfrm>
              <a:off x="1081" y="2645"/>
              <a:ext cx="937" cy="8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215" name="Text Box 111"/>
            <p:cNvSpPr txBox="1">
              <a:spLocks noChangeArrowheads="1"/>
            </p:cNvSpPr>
            <p:nvPr/>
          </p:nvSpPr>
          <p:spPr bwMode="auto">
            <a:xfrm>
              <a:off x="1655" y="3566"/>
              <a:ext cx="59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panose="020B0604020202020204" pitchFamily="34" charset="0"/>
                </a:rPr>
                <a:t>Edan</a:t>
              </a:r>
              <a:endParaRPr lang="en-GB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216" name="Text Box 112"/>
            <p:cNvSpPr txBox="1">
              <a:spLocks noChangeArrowheads="1"/>
            </p:cNvSpPr>
            <p:nvPr/>
          </p:nvSpPr>
          <p:spPr bwMode="auto">
            <a:xfrm>
              <a:off x="1338" y="3022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13"/>
          <p:cNvGrpSpPr/>
          <p:nvPr/>
        </p:nvGrpSpPr>
        <p:grpSpPr bwMode="auto">
          <a:xfrm>
            <a:off x="2916238" y="4581525"/>
            <a:ext cx="2747962" cy="1150938"/>
            <a:chOff x="2018" y="2750"/>
            <a:chExt cx="1731" cy="725"/>
          </a:xfrm>
        </p:grpSpPr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 flipV="1">
              <a:off x="2018" y="2795"/>
              <a:ext cx="861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219" name="Text Box 115"/>
            <p:cNvSpPr txBox="1">
              <a:spLocks noChangeArrowheads="1"/>
            </p:cNvSpPr>
            <p:nvPr/>
          </p:nvSpPr>
          <p:spPr bwMode="auto">
            <a:xfrm>
              <a:off x="2880" y="2750"/>
              <a:ext cx="869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>
                  <a:solidFill>
                    <a:srgbClr val="000000"/>
                  </a:solidFill>
                  <a:latin typeface="Arial" panose="020B0604020202020204" pitchFamily="34" charset="0"/>
                </a:rPr>
                <a:t>Donster</a:t>
              </a:r>
              <a:endParaRPr lang="en-GB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220" name="Text Box 116"/>
            <p:cNvSpPr txBox="1">
              <a:spLocks noChangeArrowheads="1"/>
            </p:cNvSpPr>
            <p:nvPr/>
          </p:nvSpPr>
          <p:spPr bwMode="auto">
            <a:xfrm>
              <a:off x="2426" y="3067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17"/>
          <p:cNvGrpSpPr/>
          <p:nvPr/>
        </p:nvGrpSpPr>
        <p:grpSpPr bwMode="auto">
          <a:xfrm>
            <a:off x="3276600" y="2708275"/>
            <a:ext cx="1298575" cy="1944688"/>
            <a:chOff x="2064" y="1706"/>
            <a:chExt cx="818" cy="1225"/>
          </a:xfrm>
        </p:grpSpPr>
        <p:sp>
          <p:nvSpPr>
            <p:cNvPr id="47222" name="Line 118"/>
            <p:cNvSpPr>
              <a:spLocks noChangeShapeType="1"/>
            </p:cNvSpPr>
            <p:nvPr/>
          </p:nvSpPr>
          <p:spPr bwMode="auto">
            <a:xfrm>
              <a:off x="2245" y="1979"/>
              <a:ext cx="454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223" name="Text Box 119"/>
            <p:cNvSpPr txBox="1">
              <a:spLocks noChangeArrowheads="1"/>
            </p:cNvSpPr>
            <p:nvPr/>
          </p:nvSpPr>
          <p:spPr bwMode="auto">
            <a:xfrm>
              <a:off x="2064" y="1706"/>
              <a:ext cx="81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Cornwell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224" name="Text Box 120"/>
            <p:cNvSpPr txBox="1">
              <a:spLocks noChangeArrowheads="1"/>
            </p:cNvSpPr>
            <p:nvPr/>
          </p:nvSpPr>
          <p:spPr bwMode="auto">
            <a:xfrm>
              <a:off x="2426" y="2205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4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121"/>
          <p:cNvGrpSpPr/>
          <p:nvPr/>
        </p:nvGrpSpPr>
        <p:grpSpPr bwMode="auto">
          <a:xfrm>
            <a:off x="2771775" y="3860800"/>
            <a:ext cx="1065213" cy="1873250"/>
            <a:chOff x="1746" y="2432"/>
            <a:chExt cx="671" cy="1180"/>
          </a:xfrm>
        </p:grpSpPr>
        <p:sp>
          <p:nvSpPr>
            <p:cNvPr id="47226" name="Text Box 122"/>
            <p:cNvSpPr txBox="1">
              <a:spLocks noChangeArrowheads="1"/>
            </p:cNvSpPr>
            <p:nvPr/>
          </p:nvSpPr>
          <p:spPr bwMode="auto">
            <a:xfrm>
              <a:off x="1746" y="2432"/>
              <a:ext cx="67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000">
                  <a:solidFill>
                    <a:srgbClr val="000000"/>
                  </a:solidFill>
                  <a:latin typeface="Arial" panose="020B0604020202020204" pitchFamily="34" charset="0"/>
                </a:rPr>
                <a:t>Fingley</a:t>
              </a:r>
              <a:endParaRPr lang="en-GB" sz="20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227" name="Line 123"/>
            <p:cNvSpPr>
              <a:spLocks noChangeShapeType="1"/>
            </p:cNvSpPr>
            <p:nvPr/>
          </p:nvSpPr>
          <p:spPr bwMode="auto">
            <a:xfrm flipH="1" flipV="1">
              <a:off x="1791" y="2659"/>
              <a:ext cx="46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oval" w="med" len="med"/>
            </a:ln>
            <a:effectLst/>
          </p:spPr>
          <p:txBody>
            <a:bodyPr/>
            <a:lstStyle/>
            <a:p>
              <a:pPr eaLnBrk="1" hangingPunct="1"/>
              <a:endParaRPr 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228" name="Text Box 124"/>
            <p:cNvSpPr txBox="1">
              <a:spLocks noChangeArrowheads="1"/>
            </p:cNvSpPr>
            <p:nvPr/>
          </p:nvSpPr>
          <p:spPr bwMode="auto">
            <a:xfrm>
              <a:off x="1791" y="2886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GB" sz="2400">
                  <a:solidFill>
                    <a:srgbClr val="000000"/>
                  </a:solidFill>
                  <a:latin typeface="Arial" panose="020B0604020202020204" pitchFamily="34" charset="0"/>
                </a:rPr>
                <a:t>5</a:t>
              </a:r>
              <a:endParaRPr lang="en-US" sz="24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Practice</a:t>
            </a:r>
            <a:endParaRPr lang="en-US" dirty="0"/>
          </a:p>
        </p:txBody>
      </p:sp>
      <p:pic>
        <p:nvPicPr>
          <p:cNvPr id="23556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973138" y="1412875"/>
            <a:ext cx="3257550" cy="2265363"/>
          </a:xfrm>
          <a:noFill/>
        </p:spPr>
      </p:pic>
      <p:pic>
        <p:nvPicPr>
          <p:cNvPr id="2355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5219700" y="1441450"/>
            <a:ext cx="3097213" cy="2189163"/>
          </a:xfrm>
          <a:noFill/>
        </p:spPr>
      </p:pic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11188" y="4005263"/>
            <a:ext cx="8064500" cy="1314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 algn="l" rtl="0">
              <a:buFontTx/>
              <a:buAutoNum type="arabicPeriod"/>
            </a:pPr>
            <a:r>
              <a:rPr lang="en-US" sz="1600" b="1"/>
              <a:t>Find the breadth-first spanning tree and depth-first spanning tree of the  graph GA shown above.</a:t>
            </a:r>
            <a:endParaRPr lang="en-US" sz="1600" b="1"/>
          </a:p>
          <a:p>
            <a:pPr marL="342900" indent="-342900" algn="l" rtl="0">
              <a:buFontTx/>
              <a:buAutoNum type="arabicPeriod"/>
            </a:pPr>
            <a:r>
              <a:rPr lang="en-US" sz="1600" b="1"/>
              <a:t>For the graph GB  shown above, trace the execution of Prim's algorithm as it finds the minimum-cost spanning tree of the graph starting from vertex a.</a:t>
            </a:r>
            <a:endParaRPr lang="en-US" sz="1600" b="1"/>
          </a:p>
          <a:p>
            <a:pPr marL="342900" indent="-342900" algn="l" rtl="0">
              <a:buFontTx/>
              <a:buAutoNum type="arabicPeriod"/>
            </a:pPr>
            <a:r>
              <a:rPr lang="en-US" sz="1600" b="1"/>
              <a:t>Repeat question 2 above using Kruskal's algorithm.</a:t>
            </a:r>
            <a:endParaRPr lang="en-US" sz="1600" b="1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5148263" y="1360488"/>
            <a:ext cx="5762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accent2"/>
                </a:solidFill>
              </a:rPr>
              <a:t>G</a:t>
            </a:r>
            <a:r>
              <a:rPr lang="en-US" sz="2400" b="1" baseline="-25000">
                <a:solidFill>
                  <a:schemeClr val="accent2"/>
                </a:solidFill>
              </a:rPr>
              <a:t>B</a:t>
            </a:r>
            <a:endParaRPr 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Find the minimum spanning tree using </a:t>
            </a:r>
            <a:r>
              <a:rPr lang="en-US" sz="2000" dirty="0" err="1"/>
              <a:t>Kruskal’s</a:t>
            </a:r>
            <a:r>
              <a:rPr lang="en-US" sz="2000" dirty="0"/>
              <a:t> Algorithm.</a:t>
            </a:r>
            <a:endParaRPr lang="en-US" sz="2000" dirty="0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5" name="Line 7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9" name="Line 11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0" name="Line 12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2" name="Line 14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2073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2074" name="Text Box 26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2077" name="Text Box 29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2078" name="Text Box 30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2079" name="Text Box 31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2082" name="Text Box 34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2083" name="Text Box 35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2086" name="Text Box 38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2087" name="Text Box 39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088" name="Text Box 40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2089" name="Text Box 41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2092" name="Text Box 44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2093" name="Text Box 45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2094" name="Text Box 46"/>
          <p:cNvSpPr txBox="1">
            <a:spLocks noChangeArrowheads="1"/>
          </p:cNvSpPr>
          <p:nvPr/>
        </p:nvSpPr>
        <p:spPr bwMode="auto">
          <a:xfrm>
            <a:off x="838200" y="5105400"/>
            <a:ext cx="7010400" cy="623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List the edges in increasing order:</a:t>
            </a:r>
            <a:endParaRPr lang="en-US" sz="1400"/>
          </a:p>
          <a:p>
            <a:pPr>
              <a:spcBef>
                <a:spcPct val="50000"/>
              </a:spcBef>
            </a:pPr>
            <a:r>
              <a:rPr lang="en-US" sz="1400"/>
              <a:t>20,  25,  30,  32,  35,  38,  40,  45,  50,  52,  55,  60,  70,  70,  88,  90,  100,  110,  115,  120</a:t>
            </a:r>
            <a:endParaRPr lang="en-US" sz="1400"/>
          </a:p>
        </p:txBody>
      </p:sp>
      <p:sp>
        <p:nvSpPr>
          <p:cNvPr id="2095" name="Line 47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6" name="Line 48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1538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1538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1539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1539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1539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1539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1539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1539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Starting from the left, add the edge to the tree if it does not close up a circuit with the edges chosen up to that point:</a:t>
            </a:r>
            <a:endParaRPr lang="en-US" sz="1400"/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25,  30,  32,  35,  38,  40,  45,  50,  52,  55,  60,  70,  70,  88,  90,  100,  110,  115,  120</a:t>
            </a:r>
            <a:endParaRPr lang="en-US" sz="1400"/>
          </a:p>
        </p:txBody>
      </p:sp>
      <p:sp>
        <p:nvSpPr>
          <p:cNvPr id="1540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1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2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3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16424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16425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  <a:endParaRPr lang="en-US" sz="1400"/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30,  32,  35,  38,  40,  45,  50,  52,  55,  60,  70,  70,  88,  90,  100,  110,  115,  120</a:t>
            </a:r>
            <a:endParaRPr lang="en-US" sz="1400"/>
          </a:p>
        </p:txBody>
      </p:sp>
      <p:sp>
        <p:nvSpPr>
          <p:cNvPr id="16426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427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Non-Connected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graph is not connected, we get a spanning tree for each </a:t>
            </a:r>
            <a:r>
              <a:rPr lang="en-US" b="1" dirty="0"/>
              <a:t>connected component </a:t>
            </a:r>
            <a:r>
              <a:rPr lang="en-US" dirty="0"/>
              <a:t>of the graph.</a:t>
            </a:r>
            <a:endParaRPr lang="en-US" dirty="0"/>
          </a:p>
          <a:p>
            <a:pPr lvl="1"/>
            <a:r>
              <a:rPr lang="en-US" dirty="0"/>
              <a:t>That is we get a forest.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9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17443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17446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  <a:endParaRPr lang="en-US" sz="1400"/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32,  35,  38,  40,  45,  50,  52,  55,  60,  70,  70,  88,  90,  100,  110,  115,  120</a:t>
            </a:r>
            <a:endParaRPr lang="en-US" sz="1400"/>
          </a:p>
        </p:txBody>
      </p:sp>
      <p:sp>
        <p:nvSpPr>
          <p:cNvPr id="17450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51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0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4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18465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18466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18467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18468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18471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18472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18473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  <a:endParaRPr lang="en-US" sz="1400"/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35,  38,  40,  45,  50,  52,  55,  60,  70,  70,  88,  90,  100,  110,  115,  120</a:t>
            </a:r>
            <a:endParaRPr lang="en-US" sz="1400"/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5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0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1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3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4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5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19478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19479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19480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19482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19483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19484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19485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19486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19487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19488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  <a:endParaRPr lang="en-US" sz="1400"/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38,  40,  45,  50,  52,  55,  60,  70,  70,  88,  90,  100,  110,  115,  120</a:t>
            </a:r>
            <a:endParaRPr lang="en-US" sz="1400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99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2050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2051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609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2051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  <a:endParaRPr lang="en-US" sz="1400"/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40,  45,  50,  52,  55,  60,  70,  70,  88,  90,  100,  110,  115,  120</a:t>
            </a:r>
            <a:endParaRPr lang="en-US" sz="1400"/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7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24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21525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21526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21529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21530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21531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1539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21541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21542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  <a:endParaRPr lang="en-US" sz="1400"/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45,  50,  52,  55,  60,  70,  70,  88,  90,  100,  110,  115,  120</a:t>
            </a:r>
            <a:endParaRPr lang="en-US" sz="1400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47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4381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22565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22566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848600" cy="8463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/>
              <a:t>Add the next edge in the list to the tree if it does not close up a circuit with the edges chosen up to that point. Notice that the edge of weight </a:t>
            </a:r>
            <a:r>
              <a:rPr lang="en-US" sz="1400" dirty="0">
                <a:solidFill>
                  <a:srgbClr val="FF3300"/>
                </a:solidFill>
              </a:rPr>
              <a:t>45</a:t>
            </a:r>
            <a:r>
              <a:rPr lang="en-US" sz="1400" dirty="0"/>
              <a:t> would close a circuit, so we skip it.</a:t>
            </a:r>
            <a:endParaRPr lang="en-US" sz="1400" dirty="0"/>
          </a:p>
          <a:p>
            <a:pPr>
              <a:spcBef>
                <a:spcPct val="50000"/>
              </a:spcBef>
            </a:pPr>
            <a:r>
              <a:rPr lang="en-US" sz="1400" dirty="0">
                <a:solidFill>
                  <a:schemeClr val="accent2"/>
                </a:solidFill>
              </a:rPr>
              <a:t>20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25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30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32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38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40</a:t>
            </a:r>
            <a:r>
              <a:rPr lang="en-US" sz="1400" dirty="0"/>
              <a:t>,  </a:t>
            </a:r>
            <a:r>
              <a:rPr lang="en-US" sz="1400" dirty="0">
                <a:solidFill>
                  <a:srgbClr val="FF3300"/>
                </a:solidFill>
              </a:rPr>
              <a:t>45</a:t>
            </a:r>
            <a:r>
              <a:rPr lang="en-US" sz="1400" dirty="0"/>
              <a:t>,  </a:t>
            </a:r>
            <a:r>
              <a:rPr lang="en-US" sz="1400" dirty="0">
                <a:solidFill>
                  <a:schemeClr val="accent2"/>
                </a:solidFill>
              </a:rPr>
              <a:t>50</a:t>
            </a:r>
            <a:r>
              <a:rPr lang="en-US" sz="1400" dirty="0"/>
              <a:t>,  52,  55,  60,  70,  70,  88,  90,  100,  110,  115,  120</a:t>
            </a:r>
            <a:endParaRPr lang="en-US" sz="1400" dirty="0"/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3580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23581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23583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23584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23589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524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23592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23593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  <a:endParaRPr lang="en-US" sz="1400"/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45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52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55</a:t>
            </a:r>
            <a:r>
              <a:rPr lang="en-US" sz="1400"/>
              <a:t>,  60,  70,  70,  88,  90,  100,  110,  115,  120</a:t>
            </a:r>
            <a:endParaRPr lang="en-US" sz="1400"/>
          </a:p>
        </p:txBody>
      </p:sp>
      <p:sp>
        <p:nvSpPr>
          <p:cNvPr id="23594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95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2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24606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6858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24607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24608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24609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24610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24613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24614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24615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24617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8366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Add the next edge in the list to the tree if it does not close up a circuit with the edges chosen up to that point:</a:t>
            </a:r>
            <a:endParaRPr lang="en-US" sz="1400"/>
          </a:p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2"/>
                </a:solidFill>
              </a:rPr>
              <a:t>20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25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38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40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45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52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55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60</a:t>
            </a:r>
            <a:r>
              <a:rPr lang="en-US" sz="1400"/>
              <a:t>,  </a:t>
            </a:r>
            <a:r>
              <a:rPr lang="en-US" sz="1400">
                <a:solidFill>
                  <a:srgbClr val="FF3300"/>
                </a:solidFill>
              </a:rPr>
              <a:t>70</a:t>
            </a:r>
            <a:r>
              <a:rPr lang="en-US" sz="1400"/>
              <a:t>,  </a:t>
            </a:r>
            <a:r>
              <a:rPr lang="en-US" sz="1400">
                <a:solidFill>
                  <a:schemeClr val="accent2"/>
                </a:solidFill>
              </a:rPr>
              <a:t>70</a:t>
            </a:r>
            <a:r>
              <a:rPr lang="en-US" sz="1400"/>
              <a:t>,  88,  90,  100,  110,  115,  120</a:t>
            </a:r>
            <a:endParaRPr lang="en-US" sz="1400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2"/>
          <p:cNvSpPr>
            <a:spLocks noChangeShapeType="1"/>
          </p:cNvSpPr>
          <p:nvPr/>
        </p:nvSpPr>
        <p:spPr bwMode="auto">
          <a:xfrm flipV="1">
            <a:off x="1295400" y="28194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1295400" y="2819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667000" y="2819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4267200" y="2819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943600" y="2819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H="1" flipV="1">
            <a:off x="1295400" y="2819400"/>
            <a:ext cx="7620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V="1">
            <a:off x="2057400" y="2819400"/>
            <a:ext cx="60960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2057400" y="2819400"/>
            <a:ext cx="2209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1295400" y="4572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048000" y="4572000"/>
            <a:ext cx="2362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2057400" y="3657600"/>
            <a:ext cx="990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 flipV="1">
            <a:off x="1676400" y="4114800"/>
            <a:ext cx="1371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H="1">
            <a:off x="3048000" y="2819400"/>
            <a:ext cx="12192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>
            <a:off x="3048000" y="2819400"/>
            <a:ext cx="28956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4800600" y="2819400"/>
            <a:ext cx="11430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4267200" y="2819400"/>
            <a:ext cx="53340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4800600" y="3505200"/>
            <a:ext cx="2286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>
            <a:off x="4800600" y="3505200"/>
            <a:ext cx="60960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1676400" y="2514600"/>
            <a:ext cx="4572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115</a:t>
            </a:r>
            <a:endParaRPr lang="en-US" sz="1000"/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31242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90</a:t>
            </a:r>
            <a:endParaRPr lang="en-US" sz="1000"/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4876800" y="25146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52</a:t>
            </a:r>
            <a:endParaRPr lang="en-US" sz="1000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362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55</a:t>
            </a:r>
            <a:endParaRPr lang="en-US" sz="1000"/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5867400" y="35814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32</a:t>
            </a:r>
            <a:endParaRPr lang="en-US" sz="1000"/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54102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20</a:t>
            </a:r>
            <a:endParaRPr lang="en-US" sz="1000"/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50292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38</a:t>
            </a:r>
            <a:endParaRPr lang="en-US" sz="1000"/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4038600" y="4648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4038600" y="38862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88</a:t>
            </a:r>
            <a:endParaRPr lang="en-US" sz="1000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44196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35</a:t>
            </a:r>
            <a:endParaRPr lang="en-US" sz="1000"/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37338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120</a:t>
            </a:r>
            <a:endParaRPr lang="en-US" sz="1000" dirty="0"/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2971800" y="3200400"/>
            <a:ext cx="5715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110</a:t>
            </a:r>
            <a:endParaRPr lang="en-US" sz="1000" dirty="0"/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2362200" y="3810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60</a:t>
            </a:r>
            <a:endParaRPr lang="en-US" sz="1000"/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905000" y="4038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30</a:t>
            </a:r>
            <a:endParaRPr lang="en-US" sz="1000"/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1828800" y="4572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70</a:t>
            </a:r>
            <a:endParaRPr lang="en-US" sz="1000"/>
          </a:p>
        </p:txBody>
      </p:sp>
      <p:sp>
        <p:nvSpPr>
          <p:cNvPr id="25635" name="Text Box 35"/>
          <p:cNvSpPr txBox="1">
            <a:spLocks noChangeArrowheads="1"/>
          </p:cNvSpPr>
          <p:nvPr/>
        </p:nvSpPr>
        <p:spPr bwMode="auto">
          <a:xfrm>
            <a:off x="1524000" y="30480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40</a:t>
            </a:r>
            <a:endParaRPr lang="en-US" sz="1000"/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6400800" y="2971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45</a:t>
            </a:r>
            <a:endParaRPr lang="en-US" sz="1000"/>
          </a:p>
        </p:txBody>
      </p:sp>
      <p:sp>
        <p:nvSpPr>
          <p:cNvPr id="25637" name="Text Box 37"/>
          <p:cNvSpPr txBox="1">
            <a:spLocks noChangeArrowheads="1"/>
          </p:cNvSpPr>
          <p:nvPr/>
        </p:nvSpPr>
        <p:spPr bwMode="auto">
          <a:xfrm>
            <a:off x="990600" y="3429000"/>
            <a:ext cx="5334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dirty="0"/>
              <a:t>100</a:t>
            </a:r>
            <a:endParaRPr lang="en-US" sz="1000" dirty="0"/>
          </a:p>
        </p:txBody>
      </p:sp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1600200" y="36576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50</a:t>
            </a:r>
            <a:endParaRPr lang="en-US" sz="1000"/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1295400" y="4114800"/>
            <a:ext cx="3810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25</a:t>
            </a:r>
            <a:endParaRPr lang="en-US" sz="1000"/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990600" y="4572000"/>
            <a:ext cx="457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sz="1400"/>
              <a:t>A</a:t>
            </a:r>
            <a:endParaRPr lang="en-US" sz="1400"/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838200" y="5105400"/>
            <a:ext cx="7010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The tree contains every vertex, so it is a spanning tree. The total weight is 395</a:t>
            </a:r>
            <a:endParaRPr lang="en-US" sz="1400"/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V="1">
            <a:off x="1295400" y="41148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 flipV="1">
            <a:off x="1676400" y="3657600"/>
            <a:ext cx="3810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990600" y="2057400"/>
            <a:ext cx="3276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  <p:sp>
        <p:nvSpPr>
          <p:cNvPr id="25645" name="Text Box 45"/>
          <p:cNvSpPr txBox="1">
            <a:spLocks noChangeArrowheads="1"/>
          </p:cNvSpPr>
          <p:nvPr/>
        </p:nvSpPr>
        <p:spPr bwMode="auto">
          <a:xfrm>
            <a:off x="876300" y="1828800"/>
            <a:ext cx="3733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Done!</a:t>
            </a:r>
            <a:endParaRPr lang="en-US" sz="240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Kruskal</a:t>
            </a:r>
            <a:r>
              <a:rPr lang="en-US" dirty="0"/>
              <a:t> vs.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Both are Greedy algorithms</a:t>
            </a:r>
            <a:endParaRPr lang="en-US" dirty="0"/>
          </a:p>
          <a:p>
            <a:pPr lvl="1"/>
            <a:r>
              <a:rPr lang="en-US" dirty="0"/>
              <a:t>Both take the next minimum edge</a:t>
            </a:r>
            <a:endParaRPr lang="en-US" dirty="0"/>
          </a:p>
          <a:p>
            <a:pPr lvl="1"/>
            <a:r>
              <a:rPr lang="en-US" dirty="0"/>
              <a:t>Both are optimal (find the global min)</a:t>
            </a:r>
            <a:endParaRPr lang="en-US" dirty="0"/>
          </a:p>
          <a:p>
            <a:r>
              <a:rPr lang="en-US" dirty="0"/>
              <a:t>Different sets of edges considered</a:t>
            </a:r>
            <a:endParaRPr lang="en-US" dirty="0"/>
          </a:p>
          <a:p>
            <a:pPr lvl="1"/>
            <a:r>
              <a:rPr lang="en-US" dirty="0" err="1"/>
              <a:t>Kruskal</a:t>
            </a:r>
            <a:r>
              <a:rPr lang="en-US" dirty="0"/>
              <a:t> – all edges</a:t>
            </a:r>
            <a:endParaRPr lang="en-US" dirty="0"/>
          </a:p>
          <a:p>
            <a:pPr lvl="1"/>
            <a:r>
              <a:rPr lang="en-US" dirty="0"/>
              <a:t>Prim – Edges from Tree nodes to rest of G.</a:t>
            </a:r>
            <a:endParaRPr lang="en-US" dirty="0"/>
          </a:p>
          <a:p>
            <a:r>
              <a:rPr lang="en-US" dirty="0"/>
              <a:t>Both need to check for cycles</a:t>
            </a:r>
            <a:endParaRPr lang="en-US" dirty="0"/>
          </a:p>
          <a:p>
            <a:pPr lvl="1"/>
            <a:r>
              <a:rPr lang="en-US" dirty="0" err="1"/>
              <a:t>Kruskal</a:t>
            </a:r>
            <a:r>
              <a:rPr lang="en-US" dirty="0"/>
              <a:t> – set containment and union.</a:t>
            </a:r>
            <a:endParaRPr lang="en-US" dirty="0"/>
          </a:p>
          <a:p>
            <a:pPr lvl="1"/>
            <a:r>
              <a:rPr lang="en-US" dirty="0"/>
              <a:t>Prim – Simple </a:t>
            </a:r>
            <a:r>
              <a:rPr lang="en-US" dirty="0" err="1"/>
              <a:t>boolean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Both can terminate early</a:t>
            </a:r>
            <a:endParaRPr lang="en-US" dirty="0"/>
          </a:p>
          <a:p>
            <a:pPr lvl="1"/>
            <a:r>
              <a:rPr lang="en-US" dirty="0" err="1"/>
              <a:t>Kruskal</a:t>
            </a:r>
            <a:r>
              <a:rPr lang="en-US" dirty="0"/>
              <a:t> – when |V|-1 edges are added.</a:t>
            </a:r>
            <a:endParaRPr lang="en-US" dirty="0"/>
          </a:p>
          <a:p>
            <a:pPr lvl="1"/>
            <a:r>
              <a:rPr lang="en-US" dirty="0"/>
              <a:t>Prim – when |V| nodes are added (or |V|-1 edges).</a:t>
            </a:r>
            <a:endParaRPr lang="en-US" dirty="0"/>
          </a:p>
          <a:p>
            <a:r>
              <a:rPr lang="en-US" dirty="0"/>
              <a:t>Both are </a:t>
            </a:r>
            <a:r>
              <a:rPr lang="en-US" b="1" i="1" dirty="0"/>
              <a:t>O</a:t>
            </a:r>
            <a:r>
              <a:rPr lang="en-US" i="1" dirty="0"/>
              <a:t>( </a:t>
            </a:r>
            <a:r>
              <a:rPr lang="en-US" dirty="0"/>
              <a:t>|E|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</a:t>
            </a:r>
            <a:endParaRPr lang="en-US" i="1" dirty="0"/>
          </a:p>
          <a:p>
            <a:pPr lvl="1"/>
            <a:r>
              <a:rPr lang="en-US" dirty="0"/>
              <a:t>Prim can be </a:t>
            </a:r>
            <a:r>
              <a:rPr lang="en-US" b="1" i="1" dirty="0"/>
              <a:t>O</a:t>
            </a:r>
            <a:r>
              <a:rPr lang="en-US" i="1" dirty="0"/>
              <a:t>( |E| + </a:t>
            </a:r>
            <a:r>
              <a:rPr lang="en-US" dirty="0"/>
              <a:t>|V| </a:t>
            </a:r>
            <a:r>
              <a:rPr lang="en-US" i="1" dirty="0" err="1"/>
              <a:t>log</a:t>
            </a:r>
            <a:r>
              <a:rPr lang="en-US" dirty="0" err="1"/>
              <a:t>|V</a:t>
            </a:r>
            <a:r>
              <a:rPr lang="en-US" dirty="0"/>
              <a:t>| </a:t>
            </a:r>
            <a:r>
              <a:rPr lang="en-US" i="1" dirty="0"/>
              <a:t>) </a:t>
            </a:r>
            <a:r>
              <a:rPr lang="en-US" dirty="0"/>
              <a:t>w/ Fibonacci Heaps</a:t>
            </a:r>
            <a:endParaRPr lang="en-US" dirty="0"/>
          </a:p>
          <a:p>
            <a:pPr lvl="1"/>
            <a:r>
              <a:rPr lang="en-US" dirty="0"/>
              <a:t>Prim with an adjacency matrix is </a:t>
            </a:r>
            <a:r>
              <a:rPr lang="en-US" b="1" i="1" dirty="0"/>
              <a:t>O</a:t>
            </a:r>
            <a:r>
              <a:rPr lang="en-US" i="1" dirty="0"/>
              <a:t>(|V|</a:t>
            </a:r>
            <a:r>
              <a:rPr lang="en-US" i="1" baseline="30000" dirty="0"/>
              <a:t>2</a:t>
            </a:r>
            <a:r>
              <a:rPr lang="en-US" i="1" dirty="0"/>
              <a:t>).</a:t>
            </a: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Spanning Tree</a:t>
            </a:r>
            <a:endParaRPr lang="en-US" dirty="0"/>
          </a:p>
        </p:txBody>
      </p:sp>
      <p:sp>
        <p:nvSpPr>
          <p:cNvPr id="503811" name="Text Box 3"/>
          <p:cNvSpPr txBox="1">
            <a:spLocks noChangeArrowheads="1"/>
          </p:cNvSpPr>
          <p:nvPr/>
        </p:nvSpPr>
        <p:spPr bwMode="auto">
          <a:xfrm>
            <a:off x="685800" y="1676400"/>
            <a:ext cx="7239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Find a spanning tree for the graph below.</a:t>
            </a:r>
            <a:endParaRPr lang="en-US"/>
          </a:p>
        </p:txBody>
      </p:sp>
      <p:sp>
        <p:nvSpPr>
          <p:cNvPr id="503812" name="Line 4"/>
          <p:cNvSpPr>
            <a:spLocks noChangeShapeType="1"/>
          </p:cNvSpPr>
          <p:nvPr/>
        </p:nvSpPr>
        <p:spPr bwMode="auto">
          <a:xfrm flipH="1">
            <a:off x="24384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3" name="Line 5"/>
          <p:cNvSpPr>
            <a:spLocks noChangeShapeType="1"/>
          </p:cNvSpPr>
          <p:nvPr/>
        </p:nvSpPr>
        <p:spPr bwMode="auto">
          <a:xfrm flipH="1">
            <a:off x="4038600" y="22860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4" name="Line 6"/>
          <p:cNvSpPr>
            <a:spLocks noChangeShapeType="1"/>
          </p:cNvSpPr>
          <p:nvPr/>
        </p:nvSpPr>
        <p:spPr bwMode="auto">
          <a:xfrm>
            <a:off x="3505200" y="26670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5" name="Line 7"/>
          <p:cNvSpPr>
            <a:spLocks noChangeShapeType="1"/>
          </p:cNvSpPr>
          <p:nvPr/>
        </p:nvSpPr>
        <p:spPr bwMode="auto">
          <a:xfrm flipV="1">
            <a:off x="3048000" y="2667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6" name="Line 8"/>
          <p:cNvSpPr>
            <a:spLocks noChangeShapeType="1"/>
          </p:cNvSpPr>
          <p:nvPr/>
        </p:nvSpPr>
        <p:spPr bwMode="auto">
          <a:xfrm>
            <a:off x="2438400" y="2971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7" name="Line 9"/>
          <p:cNvSpPr>
            <a:spLocks noChangeShapeType="1"/>
          </p:cNvSpPr>
          <p:nvPr/>
        </p:nvSpPr>
        <p:spPr bwMode="auto">
          <a:xfrm>
            <a:off x="4495800" y="2286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8" name="Line 10"/>
          <p:cNvSpPr>
            <a:spLocks noChangeShapeType="1"/>
          </p:cNvSpPr>
          <p:nvPr/>
        </p:nvSpPr>
        <p:spPr bwMode="auto">
          <a:xfrm>
            <a:off x="4038600" y="28956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19" name="Line 11"/>
          <p:cNvSpPr>
            <a:spLocks noChangeShapeType="1"/>
          </p:cNvSpPr>
          <p:nvPr/>
        </p:nvSpPr>
        <p:spPr bwMode="auto">
          <a:xfrm>
            <a:off x="2438400" y="2362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0" name="Line 12"/>
          <p:cNvSpPr>
            <a:spLocks noChangeShapeType="1"/>
          </p:cNvSpPr>
          <p:nvPr/>
        </p:nvSpPr>
        <p:spPr bwMode="auto">
          <a:xfrm>
            <a:off x="30480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1" name="Text Box 13"/>
          <p:cNvSpPr txBox="1">
            <a:spLocks noChangeArrowheads="1"/>
          </p:cNvSpPr>
          <p:nvPr/>
        </p:nvSpPr>
        <p:spPr bwMode="auto">
          <a:xfrm>
            <a:off x="685800" y="3657600"/>
            <a:ext cx="731520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We could break the two cycles by removing a single edge from each.  One of several possible ways to do this is shown below.</a:t>
            </a:r>
            <a:endParaRPr lang="en-US" dirty="0"/>
          </a:p>
        </p:txBody>
      </p:sp>
      <p:sp>
        <p:nvSpPr>
          <p:cNvPr id="503824" name="Line 16"/>
          <p:cNvSpPr>
            <a:spLocks noChangeShapeType="1"/>
          </p:cNvSpPr>
          <p:nvPr/>
        </p:nvSpPr>
        <p:spPr bwMode="auto">
          <a:xfrm flipH="1">
            <a:off x="4419600" y="47244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5" name="Line 17"/>
          <p:cNvSpPr>
            <a:spLocks noChangeShapeType="1"/>
          </p:cNvSpPr>
          <p:nvPr/>
        </p:nvSpPr>
        <p:spPr bwMode="auto">
          <a:xfrm>
            <a:off x="3886200" y="51054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non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6" name="Line 18"/>
          <p:cNvSpPr>
            <a:spLocks noChangeShapeType="1"/>
          </p:cNvSpPr>
          <p:nvPr/>
        </p:nvSpPr>
        <p:spPr bwMode="auto">
          <a:xfrm flipV="1">
            <a:off x="3429000" y="51054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7" name="Line 19"/>
          <p:cNvSpPr>
            <a:spLocks noChangeShapeType="1"/>
          </p:cNvSpPr>
          <p:nvPr/>
        </p:nvSpPr>
        <p:spPr bwMode="auto">
          <a:xfrm>
            <a:off x="2819400" y="5410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28" name="Line 20"/>
          <p:cNvSpPr>
            <a:spLocks noChangeShapeType="1"/>
          </p:cNvSpPr>
          <p:nvPr/>
        </p:nvSpPr>
        <p:spPr bwMode="auto">
          <a:xfrm>
            <a:off x="4876800" y="47244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0" name="Line 22"/>
          <p:cNvSpPr>
            <a:spLocks noChangeShapeType="1"/>
          </p:cNvSpPr>
          <p:nvPr/>
        </p:nvSpPr>
        <p:spPr bwMode="auto">
          <a:xfrm>
            <a:off x="2819400" y="4800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oval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3831" name="Line 23"/>
          <p:cNvSpPr>
            <a:spLocks noChangeShapeType="1"/>
          </p:cNvSpPr>
          <p:nvPr/>
        </p:nvSpPr>
        <p:spPr bwMode="auto">
          <a:xfrm>
            <a:off x="3429000" y="4800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38800" y="4724400"/>
            <a:ext cx="2438400" cy="12003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Was breadth-first or depth-first search (or neither) used to create this?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21" grpId="0"/>
      <p:bldP spid="503824" grpId="0" animBg="1"/>
      <p:bldP spid="503825" grpId="0" animBg="1"/>
      <p:bldP spid="503826" grpId="0" animBg="1"/>
      <p:bldP spid="503827" grpId="0" animBg="1"/>
      <p:bldP spid="503828" grpId="0" animBg="1"/>
      <p:bldP spid="503830" grpId="0" animBg="1"/>
      <p:bldP spid="5038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spanning tree</a:t>
            </a:r>
            <a:r>
              <a:rPr lang="en-US" b="1" dirty="0"/>
              <a:t> </a:t>
            </a:r>
            <a:r>
              <a:rPr lang="en-US" dirty="0"/>
              <a:t>that has minimum total weight is called a </a:t>
            </a:r>
            <a:r>
              <a:rPr lang="en-US" b="1" dirty="0"/>
              <a:t>minimum spanning tree</a:t>
            </a:r>
            <a:r>
              <a:rPr lang="en-US" dirty="0"/>
              <a:t> for the graph. </a:t>
            </a:r>
            <a:endParaRPr lang="en-US" dirty="0"/>
          </a:p>
          <a:p>
            <a:pPr lvl="1"/>
            <a:r>
              <a:rPr lang="en-US" dirty="0"/>
              <a:t>Technically it is a minimum-weight spanning tree.</a:t>
            </a:r>
            <a:endParaRPr lang="en-US" dirty="0"/>
          </a:p>
          <a:p>
            <a:r>
              <a:rPr lang="en-US" dirty="0"/>
              <a:t>If all edges have the same weight, breadth-first search or depth-first search will yield minimum spanning trees.</a:t>
            </a:r>
            <a:endParaRPr lang="en-US" dirty="0"/>
          </a:p>
          <a:p>
            <a:pPr lvl="1"/>
            <a:r>
              <a:rPr lang="en-US" dirty="0"/>
              <a:t>For the rest of this discussion, we assume the edges have weights associated with them.</a:t>
            </a:r>
            <a:endParaRPr lang="en-US" dirty="0"/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endParaRPr lang="en-US" sz="2400" i="1" dirty="0"/>
          </a:p>
          <a:p>
            <a:pPr algn="ctr">
              <a:buNone/>
            </a:pPr>
            <a:r>
              <a:rPr lang="en-US" sz="2400" i="1" dirty="0"/>
              <a:t>Note, we are strictly dealing with undirected graphs here, for directed graphs we would want to find the optimum branching or arborescence of the directed graph.</a:t>
            </a:r>
            <a:endParaRPr lang="en-US" sz="24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Minimum-cost spanning trees have many applications. </a:t>
            </a:r>
            <a:endParaRPr lang="en-US" dirty="0"/>
          </a:p>
          <a:p>
            <a:pPr lvl="1"/>
            <a:r>
              <a:rPr lang="en-US" dirty="0"/>
              <a:t>Building cable networks that join </a:t>
            </a:r>
            <a:r>
              <a:rPr lang="en-US" i="1" dirty="0"/>
              <a:t>n</a:t>
            </a:r>
            <a:r>
              <a:rPr lang="en-US" dirty="0"/>
              <a:t> locations with minimum cost.</a:t>
            </a:r>
            <a:endParaRPr lang="en-US" dirty="0"/>
          </a:p>
          <a:p>
            <a:pPr lvl="1"/>
            <a:r>
              <a:rPr lang="en-US" dirty="0"/>
              <a:t>Building a road network that joins </a:t>
            </a:r>
            <a:r>
              <a:rPr lang="en-US" i="1" dirty="0"/>
              <a:t>n</a:t>
            </a:r>
            <a:r>
              <a:rPr lang="en-US" dirty="0"/>
              <a:t> cities with minimum cost.</a:t>
            </a:r>
            <a:endParaRPr lang="en-US" dirty="0"/>
          </a:p>
          <a:p>
            <a:pPr lvl="1"/>
            <a:r>
              <a:rPr lang="en-US" dirty="0"/>
              <a:t>Obtaining an independent set of circuit equations for an electrical network.</a:t>
            </a:r>
            <a:endParaRPr lang="en-US" dirty="0"/>
          </a:p>
          <a:p>
            <a:pPr lvl="1"/>
            <a:r>
              <a:rPr lang="en-US" dirty="0"/>
              <a:t>In pattern recognition minimal spanning trees can be used to find noisy pixels.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E680-03Analysis">
  <a:themeElements>
    <a:clrScheme name="Radial 11">
      <a:dk1>
        <a:srgbClr val="000000"/>
      </a:dk1>
      <a:lt1>
        <a:srgbClr val="FFFFFF"/>
      </a:lt1>
      <a:dk2>
        <a:srgbClr val="FFFFFF"/>
      </a:dk2>
      <a:lt2>
        <a:srgbClr val="817F3F"/>
      </a:lt2>
      <a:accent1>
        <a:srgbClr val="C0C0C0"/>
      </a:accent1>
      <a:accent2>
        <a:srgbClr val="C3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B00000"/>
      </a:accent6>
      <a:hlink>
        <a:srgbClr val="3101FF"/>
      </a:hlink>
      <a:folHlink>
        <a:srgbClr val="0000FF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1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C0C0C0"/>
        </a:accent1>
        <a:accent2>
          <a:srgbClr val="C3000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B00000"/>
        </a:accent6>
        <a:hlink>
          <a:srgbClr val="3101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CSE680-03Analysis</Template>
  <TotalTime>0</TotalTime>
  <Words>14053</Words>
  <Application>WPS Presentation</Application>
  <PresentationFormat>On-screen Show (4:3)</PresentationFormat>
  <Paragraphs>2494</Paragraphs>
  <Slides>69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69</vt:i4>
      </vt:variant>
    </vt:vector>
  </HeadingPairs>
  <TitlesOfParts>
    <vt:vector size="84" baseType="lpstr">
      <vt:lpstr>Arial</vt:lpstr>
      <vt:lpstr>SimSun</vt:lpstr>
      <vt:lpstr>Wingdings</vt:lpstr>
      <vt:lpstr>Times New Roman</vt:lpstr>
      <vt:lpstr>Arial Black</vt:lpstr>
      <vt:lpstr>Microsoft YaHei</vt:lpstr>
      <vt:lpstr>Arial Unicode MS</vt:lpstr>
      <vt:lpstr>Symbol</vt:lpstr>
      <vt:lpstr>Courier New</vt:lpstr>
      <vt:lpstr>Microsoft Sans Serif</vt:lpstr>
      <vt:lpstr>Math B</vt:lpstr>
      <vt:lpstr>AdorshoLipi</vt:lpstr>
      <vt:lpstr>Verdana</vt:lpstr>
      <vt:lpstr>CSE680-03Analysis</vt:lpstr>
      <vt:lpstr>Office Theme</vt:lpstr>
      <vt:lpstr>Introduction to Algorithms 	Spanning Trees</vt:lpstr>
      <vt:lpstr>Tree</vt:lpstr>
      <vt:lpstr>Number of Vertices</vt:lpstr>
      <vt:lpstr>Connected Graph</vt:lpstr>
      <vt:lpstr>Spanning Tree</vt:lpstr>
      <vt:lpstr>Non-Connected Graphs</vt:lpstr>
      <vt:lpstr>Finding a Spanning Tree</vt:lpstr>
      <vt:lpstr>Minimum Spanning Tree</vt:lpstr>
      <vt:lpstr>Minimum Spanning Tree</vt:lpstr>
      <vt:lpstr>Minimum Spanning Tree</vt:lpstr>
      <vt:lpstr>Minimum Spanning Tree</vt:lpstr>
      <vt:lpstr>Brute Force MST</vt:lpstr>
      <vt:lpstr>Minimum Spanning Tree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 – Time complexity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Prim’s Algorithm</vt:lpstr>
      <vt:lpstr>Prim’s Algorithm Abstract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and Kruskal’s Algorithms</vt:lpstr>
      <vt:lpstr>Implementation Details</vt:lpstr>
      <vt:lpstr>Implementation Details</vt:lpstr>
      <vt:lpstr>A cable company want to connect five villages to their network     which currently extends to the market town of Avenford. What is the minimum length of cable needed?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Practice</vt:lpstr>
      <vt:lpstr>Practice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Kruskal vs. Prim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 Spanning Trees</dc:title>
  <dc:creator>Crawfis</dc:creator>
  <cp:lastModifiedBy>Lenovo</cp:lastModifiedBy>
  <cp:revision>89</cp:revision>
  <dcterms:created xsi:type="dcterms:W3CDTF">2009-08-14T23:07:00Z</dcterms:created>
  <dcterms:modified xsi:type="dcterms:W3CDTF">2024-09-25T16:32:47Z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096B61D385C54B038A5A8472632012B8_12</vt:lpwstr>
  </property>
  <property fmtid="{D5CDD505-2E9C-101B-9397-08002B2CF9AE}" pid="3" name="KSOProductBuildVer">
    <vt:lpwstr>1033-12.2.0.18283</vt:lpwstr>
  </property>
</Properties>
</file>