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64" r:id="rId25"/>
    <p:sldId id="365" r:id="rId26"/>
    <p:sldId id="278" r:id="rId27"/>
    <p:sldId id="366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63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AD9D-3F76-4E73-BED9-33E44EFD44A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459C4-3D3B-4C28-8561-2021AC6494A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6DF888A7-7DA4-420C-81D2-AEECB1D2D8C7}" type="slidenum">
              <a:rPr lang="en-US" smtClean="0"/>
            </a:fld>
            <a:endParaRPr lang="en-US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41325E5D-81E0-4E9F-B098-5849EB76BA1F}" type="slidenum">
              <a:rPr lang="en-US" smtClean="0"/>
            </a:fld>
            <a:endParaRPr lang="en-US"/>
          </a:p>
        </p:txBody>
      </p:sp>
      <p:sp>
        <p:nvSpPr>
          <p:cNvPr id="425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25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8C0D1E0-E97B-4832-BF22-1AFE8FFD6E77}" type="slidenum">
              <a:rPr lang="en-US" smtClean="0"/>
            </a:fld>
            <a:endParaRPr lang="en-US"/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9598D319-4D77-467A-AEA2-06B377ED3DE4}" type="slidenum">
              <a:rPr lang="en-US" smtClean="0"/>
            </a:fld>
            <a:endParaRPr lang="en-US"/>
          </a:p>
        </p:txBody>
      </p:sp>
      <p:sp>
        <p:nvSpPr>
          <p:cNvPr id="428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28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39DCBFB4-EC5E-4D01-80DB-BA44472A4FD7}" type="slidenum">
              <a:rPr lang="en-US" smtClean="0"/>
            </a:fld>
            <a:endParaRPr lang="en-US"/>
          </a:p>
        </p:txBody>
      </p:sp>
      <p:sp>
        <p:nvSpPr>
          <p:cNvPr id="429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29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951255FB-6769-4D24-AC49-1B79E32F422C}" type="slidenum">
              <a:rPr lang="en-US" smtClean="0"/>
            </a:fld>
            <a:endParaRPr lang="en-US"/>
          </a:p>
        </p:txBody>
      </p:sp>
      <p:sp>
        <p:nvSpPr>
          <p:cNvPr id="430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D55F620-DD8A-424C-A584-1789D21727CD}" type="slidenum">
              <a:rPr lang="en-US" smtClean="0"/>
            </a:fld>
            <a:endParaRPr lang="en-US"/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02D2964-B51D-4A7F-A13A-8A71AF93C886}" type="slidenum">
              <a:rPr lang="en-US" smtClean="0"/>
            </a:fld>
            <a:endParaRPr lang="en-US"/>
          </a:p>
        </p:txBody>
      </p:sp>
      <p:sp>
        <p:nvSpPr>
          <p:cNvPr id="432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93B36046-6618-4918-8728-63E19BB09F6B}" type="slidenum">
              <a:rPr lang="en-US" smtClean="0"/>
            </a:fld>
            <a:endParaRPr lang="en-US"/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CC31D472-082C-4F8C-8727-AB87D09B8CEC}" type="slidenum">
              <a:rPr lang="en-US" smtClean="0"/>
            </a:fld>
            <a:endParaRPr lang="en-US"/>
          </a:p>
        </p:txBody>
      </p:sp>
      <p:sp>
        <p:nvSpPr>
          <p:cNvPr id="434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4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90E68454-4A75-4230-BC7C-6E220FB15862}" type="slidenum">
              <a:rPr lang="en-US" smtClean="0"/>
            </a:fld>
            <a:endParaRPr lang="en-US"/>
          </a:p>
        </p:txBody>
      </p:sp>
      <p:sp>
        <p:nvSpPr>
          <p:cNvPr id="435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5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656ED011-E4B8-4458-9940-41E8F9EB94AA}" type="slidenum">
              <a:rPr lang="en-US" smtClean="0"/>
            </a:fld>
            <a:endParaRPr lang="en-US"/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0C159576-332D-4BB7-9DFE-9CCDC702AAF8}" type="slidenum">
              <a:rPr lang="en-US" smtClean="0"/>
            </a:fld>
            <a:endParaRPr lang="en-US"/>
          </a:p>
        </p:txBody>
      </p:sp>
      <p:sp>
        <p:nvSpPr>
          <p:cNvPr id="436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6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730EB0BD-F8B2-4CD1-A4A3-D3D731FAAB8B}" type="slidenum">
              <a:rPr lang="en-US" smtClean="0"/>
            </a:fld>
            <a:endParaRPr lang="en-US"/>
          </a:p>
        </p:txBody>
      </p:sp>
      <p:sp>
        <p:nvSpPr>
          <p:cNvPr id="437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7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459C4-3D3B-4C28-8561-2021AC6494A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4046E459-E32B-4E5C-B219-5F51B29E5364}" type="slidenum">
              <a:rPr lang="en-US" smtClean="0"/>
            </a:fld>
            <a:endParaRPr lang="en-US"/>
          </a:p>
        </p:txBody>
      </p:sp>
      <p:sp>
        <p:nvSpPr>
          <p:cNvPr id="438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8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4046E459-E32B-4E5C-B219-5F51B29E5364}" type="slidenum">
              <a:rPr lang="en-US" smtClean="0"/>
            </a:fld>
            <a:endParaRPr lang="en-US"/>
          </a:p>
        </p:txBody>
      </p:sp>
      <p:sp>
        <p:nvSpPr>
          <p:cNvPr id="438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8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7B724C42-9793-41FE-B86C-F3F85B4E65CC}" type="slidenum">
              <a:rPr lang="en-US" smtClean="0"/>
            </a:fld>
            <a:endParaRPr lang="en-US"/>
          </a:p>
        </p:txBody>
      </p:sp>
      <p:sp>
        <p:nvSpPr>
          <p:cNvPr id="439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9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4953121-17AF-486B-AB8B-B95D2907474E}" type="slidenum">
              <a:rPr lang="en-US" smtClean="0"/>
            </a:fld>
            <a:endParaRPr lang="en-US"/>
          </a:p>
        </p:txBody>
      </p:sp>
      <p:sp>
        <p:nvSpPr>
          <p:cNvPr id="440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0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2F63784-2A8A-4D2C-83CB-AE27A9A61866}" type="slidenum">
              <a:rPr lang="en-US" smtClean="0"/>
            </a:fld>
            <a:endParaRPr lang="en-US"/>
          </a:p>
        </p:txBody>
      </p:sp>
      <p:sp>
        <p:nvSpPr>
          <p:cNvPr id="441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1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96622DE-9BA5-4CDD-B6A4-66230F4BF827}" type="slidenum">
              <a:rPr lang="en-US" smtClean="0"/>
            </a:fld>
            <a:endParaRPr lang="en-US"/>
          </a:p>
        </p:txBody>
      </p:sp>
      <p:sp>
        <p:nvSpPr>
          <p:cNvPr id="442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2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622CFDF-C137-4D8B-A958-FBCC1EA4C92C}" type="slidenum">
              <a:rPr lang="en-US" smtClean="0"/>
            </a:fld>
            <a:endParaRPr lang="en-US"/>
          </a:p>
        </p:txBody>
      </p:sp>
      <p:sp>
        <p:nvSpPr>
          <p:cNvPr id="443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3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F3B58100-F1BC-4A4E-8131-B8C16A438E8E}" type="slidenum">
              <a:rPr lang="en-US" smtClean="0"/>
            </a:fld>
            <a:endParaRPr lang="en-US"/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8A28FB62-B16E-4821-BDA5-765EAEA55F54}" type="slidenum">
              <a:rPr lang="en-US" smtClean="0"/>
            </a:fld>
            <a:endParaRPr lang="en-US"/>
          </a:p>
        </p:txBody>
      </p:sp>
      <p:sp>
        <p:nvSpPr>
          <p:cNvPr id="444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4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EB701592-1CB9-4B55-9DAF-B4E419CA6038}" type="slidenum">
              <a:rPr lang="en-US" smtClean="0"/>
            </a:fld>
            <a:endParaRPr lang="en-US"/>
          </a:p>
        </p:txBody>
      </p:sp>
      <p:sp>
        <p:nvSpPr>
          <p:cNvPr id="445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5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4E3A86B8-F646-46F9-9240-2BC16052EFFE}" type="slidenum">
              <a:rPr lang="en-US" smtClean="0"/>
            </a:fld>
            <a:endParaRPr lang="en-US"/>
          </a:p>
        </p:txBody>
      </p:sp>
      <p:sp>
        <p:nvSpPr>
          <p:cNvPr id="446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6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E7236633-E956-410D-B783-B47AB64F9999}" type="slidenum">
              <a:rPr lang="en-US" smtClean="0"/>
            </a:fld>
            <a:endParaRPr lang="en-US"/>
          </a:p>
        </p:txBody>
      </p:sp>
      <p:sp>
        <p:nvSpPr>
          <p:cNvPr id="447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7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DE853E6-BC99-48AF-8DAA-53FA04BF0E25}" type="slidenum">
              <a:rPr lang="en-US" smtClean="0"/>
            </a:fld>
            <a:endParaRPr lang="en-US"/>
          </a:p>
        </p:txBody>
      </p:sp>
      <p:sp>
        <p:nvSpPr>
          <p:cNvPr id="448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8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1B7D80A-72D4-4E0F-B6B3-AFB1E3C6A991}" type="slidenum">
              <a:rPr lang="en-US" smtClean="0"/>
            </a:fld>
            <a:endParaRPr lang="en-US"/>
          </a:p>
        </p:txBody>
      </p:sp>
      <p:sp>
        <p:nvSpPr>
          <p:cNvPr id="449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49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9AAD542-9AB5-45C4-B4F1-E51FFABEAD56}" type="slidenum">
              <a:rPr lang="en-US" smtClean="0"/>
            </a:fld>
            <a:endParaRPr lang="en-US"/>
          </a:p>
        </p:txBody>
      </p:sp>
      <p:sp>
        <p:nvSpPr>
          <p:cNvPr id="450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0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F653EDFD-7E87-471A-BDBD-8DAEE5A1745F}" type="slidenum">
              <a:rPr lang="en-US" smtClean="0"/>
            </a:fld>
            <a:endParaRPr lang="en-US"/>
          </a:p>
        </p:txBody>
      </p:sp>
      <p:sp>
        <p:nvSpPr>
          <p:cNvPr id="451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1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3C7C072-0800-49F0-815B-7DDE4397F379}" type="slidenum">
              <a:rPr lang="en-US" smtClean="0"/>
            </a:fld>
            <a:endParaRPr lang="en-US"/>
          </a:p>
        </p:txBody>
      </p:sp>
      <p:sp>
        <p:nvSpPr>
          <p:cNvPr id="452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2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B4ABFC88-7796-4324-9201-B9634BE29C2D}" type="slidenum">
              <a:rPr lang="en-US" smtClean="0"/>
            </a:fld>
            <a:endParaRPr lang="en-US"/>
          </a:p>
        </p:txBody>
      </p:sp>
      <p:sp>
        <p:nvSpPr>
          <p:cNvPr id="453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3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BAE9DDDB-327E-4E27-9930-2E1055965F56}" type="slidenum">
              <a:rPr lang="en-US" smtClean="0"/>
            </a:fld>
            <a:endParaRPr lang="en-US"/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464B2ADF-8296-453A-9DE4-8C5AC4AC95F2}" type="slidenum">
              <a:rPr lang="en-US" smtClean="0"/>
            </a:fld>
            <a:endParaRPr lang="en-US"/>
          </a:p>
        </p:txBody>
      </p:sp>
      <p:sp>
        <p:nvSpPr>
          <p:cNvPr id="454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4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2881602-41A5-4174-A887-9852FDA67F84}" type="slidenum">
              <a:rPr lang="en-US" smtClean="0"/>
            </a:fld>
            <a:endParaRPr lang="en-US"/>
          </a:p>
        </p:txBody>
      </p:sp>
      <p:sp>
        <p:nvSpPr>
          <p:cNvPr id="455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5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ED175D83-3783-462F-B9CD-569B14EBCD44}" type="slidenum">
              <a:rPr lang="en-US" smtClean="0"/>
            </a:fld>
            <a:endParaRPr lang="en-US"/>
          </a:p>
        </p:txBody>
      </p:sp>
      <p:sp>
        <p:nvSpPr>
          <p:cNvPr id="456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6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864CBE2B-8892-462D-B0FC-353EDAB1B62E}" type="slidenum">
              <a:rPr lang="en-US" smtClean="0"/>
            </a:fld>
            <a:endParaRPr lang="en-US"/>
          </a:p>
        </p:txBody>
      </p:sp>
      <p:sp>
        <p:nvSpPr>
          <p:cNvPr id="457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7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F35A69B4-2701-49E7-95F0-058F36CE982F}" type="slidenum">
              <a:rPr lang="en-US" smtClean="0"/>
            </a:fld>
            <a:endParaRPr lang="en-US"/>
          </a:p>
        </p:txBody>
      </p:sp>
      <p:sp>
        <p:nvSpPr>
          <p:cNvPr id="458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8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0BA10C5-9B76-4599-8BFF-AC9C4BAC8830}" type="slidenum">
              <a:rPr lang="en-US" smtClean="0"/>
            </a:fld>
            <a:endParaRPr lang="en-US"/>
          </a:p>
        </p:txBody>
      </p:sp>
      <p:sp>
        <p:nvSpPr>
          <p:cNvPr id="459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9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CA37B26C-CE45-4E04-96CF-7CA654487799}" type="slidenum">
              <a:rPr lang="en-US" smtClean="0"/>
            </a:fld>
            <a:endParaRPr lang="en-US"/>
          </a:p>
        </p:txBody>
      </p:sp>
      <p:sp>
        <p:nvSpPr>
          <p:cNvPr id="460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0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F4606E0D-327A-4436-8708-24A676209B80}" type="slidenum">
              <a:rPr lang="en-US" smtClean="0"/>
            </a:fld>
            <a:endParaRPr lang="en-US"/>
          </a:p>
        </p:txBody>
      </p:sp>
      <p:sp>
        <p:nvSpPr>
          <p:cNvPr id="461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1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D2476D4-6EF9-40FB-90D7-7D774EF15F92}" type="slidenum">
              <a:rPr lang="en-US" smtClean="0"/>
            </a:fld>
            <a:endParaRPr lang="en-US"/>
          </a:p>
        </p:txBody>
      </p:sp>
      <p:sp>
        <p:nvSpPr>
          <p:cNvPr id="462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2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0D9C5B5A-9728-4566-98C0-9A83754FAF1A}" type="slidenum">
              <a:rPr lang="en-US" smtClean="0"/>
            </a:fld>
            <a:endParaRPr lang="en-US"/>
          </a:p>
        </p:txBody>
      </p:sp>
      <p:sp>
        <p:nvSpPr>
          <p:cNvPr id="463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3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43D4552-654E-45A1-8FC6-378E9B8A2749}" type="slidenum">
              <a:rPr lang="en-US" smtClean="0"/>
            </a:fld>
            <a:endParaRPr lang="en-US"/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0B12DECC-8341-47D6-82E5-EE42851B85C8}" type="slidenum">
              <a:rPr lang="en-US" smtClean="0"/>
            </a:fld>
            <a:endParaRPr lang="en-US"/>
          </a:p>
        </p:txBody>
      </p:sp>
      <p:sp>
        <p:nvSpPr>
          <p:cNvPr id="464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4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97B9311-EF96-475B-AC0C-17D9C7EFF1A1}" type="slidenum">
              <a:rPr lang="en-US" smtClean="0"/>
            </a:fld>
            <a:endParaRPr lang="en-US"/>
          </a:p>
        </p:txBody>
      </p:sp>
      <p:sp>
        <p:nvSpPr>
          <p:cNvPr id="465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5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B5A77286-7847-4027-B8F3-5D48215EB58C}" type="slidenum">
              <a:rPr lang="en-US" smtClean="0"/>
            </a:fld>
            <a:endParaRPr lang="en-US"/>
          </a:p>
        </p:txBody>
      </p:sp>
      <p:sp>
        <p:nvSpPr>
          <p:cNvPr id="466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6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6C688E36-E937-4881-B471-A96E9906371C}" type="slidenum">
              <a:rPr lang="en-US" smtClean="0"/>
            </a:fld>
            <a:endParaRPr lang="en-US"/>
          </a:p>
        </p:txBody>
      </p:sp>
      <p:sp>
        <p:nvSpPr>
          <p:cNvPr id="467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7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3EE690D6-117B-4A58-B694-8D955A58245E}" type="slidenum">
              <a:rPr lang="en-US" smtClean="0"/>
            </a:fld>
            <a:endParaRPr lang="en-US"/>
          </a:p>
        </p:txBody>
      </p:sp>
      <p:sp>
        <p:nvSpPr>
          <p:cNvPr id="468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68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C57E402-EC41-49BB-9306-85D8A0CABF66}" type="slidenum">
              <a:rPr lang="en-US" smtClean="0"/>
            </a:fld>
            <a:endParaRPr lang="en-US"/>
          </a:p>
        </p:txBody>
      </p:sp>
      <p:sp>
        <p:nvSpPr>
          <p:cNvPr id="470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0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74A31BB6-3046-4852-8992-4A373066624C}" type="slidenum">
              <a:rPr lang="en-US" smtClean="0"/>
            </a:fld>
            <a:endParaRPr lang="en-US"/>
          </a:p>
        </p:txBody>
      </p:sp>
      <p:sp>
        <p:nvSpPr>
          <p:cNvPr id="471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1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8E0567C-98CB-44C6-93C2-CFCB23491E8D}" type="slidenum">
              <a:rPr lang="en-US" smtClean="0"/>
            </a:fld>
            <a:endParaRPr lang="en-US"/>
          </a:p>
        </p:txBody>
      </p:sp>
      <p:sp>
        <p:nvSpPr>
          <p:cNvPr id="472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2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8E860C78-A01B-4DD6-ACAE-4FA76747155A}" type="slidenum">
              <a:rPr lang="en-US" smtClean="0"/>
            </a:fld>
            <a:endParaRPr lang="en-US"/>
          </a:p>
        </p:txBody>
      </p:sp>
      <p:sp>
        <p:nvSpPr>
          <p:cNvPr id="473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3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2CC58053-548B-457C-B898-830416FFC0B4}" type="slidenum">
              <a:rPr lang="en-US" smtClean="0"/>
            </a:fld>
            <a:endParaRPr lang="en-US"/>
          </a:p>
        </p:txBody>
      </p:sp>
      <p:sp>
        <p:nvSpPr>
          <p:cNvPr id="474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4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87181881-4F3F-4EB1-B1A8-802AD5E6A0F6}" type="slidenum">
              <a:rPr lang="en-US" smtClean="0"/>
            </a:fld>
            <a:endParaRPr lang="en-US"/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250E8D7C-C801-4D44-8BAF-2FF14E781505}" type="slidenum">
              <a:rPr lang="en-US" smtClean="0"/>
            </a:fld>
            <a:endParaRPr lang="en-US"/>
          </a:p>
        </p:txBody>
      </p:sp>
      <p:sp>
        <p:nvSpPr>
          <p:cNvPr id="475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5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90E2640-AC61-46B6-8EF6-5F32142006FC}" type="slidenum">
              <a:rPr lang="en-US" smtClean="0"/>
            </a:fld>
            <a:endParaRPr lang="en-US"/>
          </a:p>
        </p:txBody>
      </p:sp>
      <p:sp>
        <p:nvSpPr>
          <p:cNvPr id="476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6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00DDA1DE-4DEF-4AA6-88F0-B5B7DFCD8D59}" type="slidenum">
              <a:rPr lang="en-US" smtClean="0"/>
            </a:fld>
            <a:endParaRPr lang="en-US"/>
          </a:p>
        </p:txBody>
      </p:sp>
      <p:sp>
        <p:nvSpPr>
          <p:cNvPr id="477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7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0C0EE388-6279-4BF4-8422-F54371C0E0FE}" type="slidenum">
              <a:rPr lang="en-US" smtClean="0"/>
            </a:fld>
            <a:endParaRPr lang="en-US"/>
          </a:p>
        </p:txBody>
      </p:sp>
      <p:sp>
        <p:nvSpPr>
          <p:cNvPr id="478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8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E9E52736-8000-4812-B2A6-5AC4F84301F1}" type="slidenum">
              <a:rPr lang="en-US" smtClean="0"/>
            </a:fld>
            <a:endParaRPr lang="en-US"/>
          </a:p>
        </p:txBody>
      </p:sp>
      <p:sp>
        <p:nvSpPr>
          <p:cNvPr id="479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9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BBE78B66-BE68-4797-A7B5-D84FF6F9701C}" type="slidenum">
              <a:rPr lang="en-US" smtClean="0"/>
            </a:fld>
            <a:endParaRPr lang="en-US"/>
          </a:p>
        </p:txBody>
      </p:sp>
      <p:sp>
        <p:nvSpPr>
          <p:cNvPr id="480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0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3AF9D123-D396-46CA-8F34-B24E73AC5B5F}" type="slidenum">
              <a:rPr lang="en-US" smtClean="0"/>
            </a:fld>
            <a:endParaRPr lang="en-US"/>
          </a:p>
        </p:txBody>
      </p:sp>
      <p:sp>
        <p:nvSpPr>
          <p:cNvPr id="481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1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BDF59BB-5756-46E5-B364-CD226A818CDE}" type="slidenum">
              <a:rPr lang="en-US" smtClean="0"/>
            </a:fld>
            <a:endParaRPr lang="en-US"/>
          </a:p>
        </p:txBody>
      </p:sp>
      <p:sp>
        <p:nvSpPr>
          <p:cNvPr id="482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2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B8DD66B4-55A9-4753-A7E3-A5D5C185264A}" type="slidenum">
              <a:rPr lang="en-US" smtClean="0"/>
            </a:fld>
            <a:endParaRPr lang="en-US"/>
          </a:p>
        </p:txBody>
      </p:sp>
      <p:sp>
        <p:nvSpPr>
          <p:cNvPr id="483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3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6B66D296-B10E-4512-8530-6231648E9654}" type="slidenum">
              <a:rPr lang="en-US" smtClean="0"/>
            </a:fld>
            <a:endParaRPr lang="en-US"/>
          </a:p>
        </p:txBody>
      </p:sp>
      <p:sp>
        <p:nvSpPr>
          <p:cNvPr id="484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4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BC0F320B-F7C3-4E0A-BE76-38A94E0F20DE}" type="slidenum">
              <a:rPr lang="en-US" smtClean="0"/>
            </a:fld>
            <a:endParaRPr lang="en-US"/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30E11F85-1E17-4A09-B618-2FD6D51DAA27}" type="slidenum">
              <a:rPr lang="en-US" smtClean="0"/>
            </a:fld>
            <a:endParaRPr lang="en-US"/>
          </a:p>
        </p:txBody>
      </p:sp>
      <p:sp>
        <p:nvSpPr>
          <p:cNvPr id="485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5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8998E0E-B294-400E-8938-AAE541EBBD8D}" type="slidenum">
              <a:rPr lang="en-US" smtClean="0"/>
            </a:fld>
            <a:endParaRPr lang="en-US"/>
          </a:p>
        </p:txBody>
      </p:sp>
      <p:sp>
        <p:nvSpPr>
          <p:cNvPr id="486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6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4E876DF0-A6BC-4E40-A670-1683F2C4E223}" type="slidenum">
              <a:rPr lang="en-US" smtClean="0"/>
            </a:fld>
            <a:endParaRPr lang="en-US"/>
          </a:p>
        </p:txBody>
      </p:sp>
      <p:sp>
        <p:nvSpPr>
          <p:cNvPr id="487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7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345829CB-FBCB-405F-8FF1-152F9C6E5753}" type="slidenum">
              <a:rPr lang="en-US" smtClean="0"/>
            </a:fld>
            <a:endParaRPr lang="en-US"/>
          </a:p>
        </p:txBody>
      </p:sp>
      <p:sp>
        <p:nvSpPr>
          <p:cNvPr id="488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8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18553D9-04C9-4F63-9FF7-6840A754874C}" type="slidenum">
              <a:rPr lang="en-US" smtClean="0"/>
            </a:fld>
            <a:endParaRPr lang="en-US"/>
          </a:p>
        </p:txBody>
      </p:sp>
      <p:sp>
        <p:nvSpPr>
          <p:cNvPr id="489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89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91C365E4-176D-465F-8D8B-9717983B804E}" type="slidenum">
              <a:rPr lang="en-US" smtClean="0"/>
            </a:fld>
            <a:endParaRPr lang="en-US"/>
          </a:p>
        </p:txBody>
      </p:sp>
      <p:sp>
        <p:nvSpPr>
          <p:cNvPr id="490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0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19DB89F-8924-43BD-AF54-ED65632B8A2F}" type="slidenum">
              <a:rPr lang="en-US" smtClean="0"/>
            </a:fld>
            <a:endParaRPr lang="en-US"/>
          </a:p>
        </p:txBody>
      </p:sp>
      <p:sp>
        <p:nvSpPr>
          <p:cNvPr id="491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1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EF1AF49-40B9-49E4-B2DA-8587F1380DC6}" type="slidenum">
              <a:rPr lang="en-US" smtClean="0"/>
            </a:fld>
            <a:endParaRPr lang="en-US"/>
          </a:p>
        </p:txBody>
      </p:sp>
      <p:sp>
        <p:nvSpPr>
          <p:cNvPr id="492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2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0CB6DA6-9FF1-4DD9-B664-5295B2CD1BF0}" type="slidenum">
              <a:rPr lang="en-US" smtClean="0"/>
            </a:fld>
            <a:endParaRPr lang="en-US"/>
          </a:p>
        </p:txBody>
      </p:sp>
      <p:sp>
        <p:nvSpPr>
          <p:cNvPr id="493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3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64BCEB53-6222-4DEF-8486-8CFC8338DA46}" type="slidenum">
              <a:rPr lang="en-US" smtClean="0"/>
            </a:fld>
            <a:endParaRPr lang="en-US"/>
          </a:p>
        </p:txBody>
      </p:sp>
      <p:sp>
        <p:nvSpPr>
          <p:cNvPr id="494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4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67C3CF8-3B56-4356-AE61-B0F9B909E812}" type="slidenum">
              <a:rPr lang="en-US" smtClean="0"/>
            </a:fld>
            <a:endParaRPr lang="en-US"/>
          </a:p>
        </p:txBody>
      </p:sp>
      <p:sp>
        <p:nvSpPr>
          <p:cNvPr id="423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BC96083-BCC4-4996-8471-E4AC253C077E}" type="slidenum">
              <a:rPr lang="en-US" smtClean="0"/>
            </a:fld>
            <a:endParaRPr lang="en-US"/>
          </a:p>
        </p:txBody>
      </p:sp>
      <p:sp>
        <p:nvSpPr>
          <p:cNvPr id="495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5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691DAA96-CFCF-48BD-89FA-ED8A7C2B74E3}" type="slidenum">
              <a:rPr lang="en-US" smtClean="0"/>
            </a:fld>
            <a:endParaRPr lang="en-US"/>
          </a:p>
        </p:txBody>
      </p:sp>
      <p:sp>
        <p:nvSpPr>
          <p:cNvPr id="496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6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707ED613-6637-45FE-9339-D89E54CD45AE}" type="slidenum">
              <a:rPr lang="en-US" smtClean="0"/>
            </a:fld>
            <a:endParaRPr lang="en-US"/>
          </a:p>
        </p:txBody>
      </p:sp>
      <p:sp>
        <p:nvSpPr>
          <p:cNvPr id="497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7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D08C3C2-3F16-44C7-B862-C796313E826A}" type="slidenum">
              <a:rPr lang="en-US" smtClean="0"/>
            </a:fld>
            <a:endParaRPr lang="en-US"/>
          </a:p>
        </p:txBody>
      </p:sp>
      <p:sp>
        <p:nvSpPr>
          <p:cNvPr id="498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8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6EA9B3CE-809E-422F-8596-72CA2C95D400}" type="slidenum">
              <a:rPr lang="en-US" smtClean="0"/>
            </a:fld>
            <a:endParaRPr lang="en-US"/>
          </a:p>
        </p:txBody>
      </p:sp>
      <p:sp>
        <p:nvSpPr>
          <p:cNvPr id="499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9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F6C19FC8-D0B5-49E5-8295-CFA717A2D280}" type="slidenum">
              <a:rPr lang="en-US" smtClean="0"/>
            </a:fld>
            <a:endParaRPr lang="en-US"/>
          </a:p>
        </p:txBody>
      </p:sp>
      <p:sp>
        <p:nvSpPr>
          <p:cNvPr id="500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0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05A5024-BEB3-4D6C-A145-5202184C683D}" type="slidenum">
              <a:rPr lang="en-US" smtClean="0"/>
            </a:fld>
            <a:endParaRPr lang="en-US"/>
          </a:p>
        </p:txBody>
      </p:sp>
      <p:sp>
        <p:nvSpPr>
          <p:cNvPr id="501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1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093E4DC0-8AE0-4B7E-B3C1-7F0D0F005029}" type="slidenum">
              <a:rPr lang="en-US" smtClean="0"/>
            </a:fld>
            <a:endParaRPr lang="en-US"/>
          </a:p>
        </p:txBody>
      </p:sp>
      <p:sp>
        <p:nvSpPr>
          <p:cNvPr id="502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2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2D6DF0CA-4C25-4178-BE84-12987F1E1241}" type="slidenum">
              <a:rPr lang="en-US" smtClean="0"/>
            </a:fld>
            <a:endParaRPr lang="en-US"/>
          </a:p>
        </p:txBody>
      </p:sp>
      <p:sp>
        <p:nvSpPr>
          <p:cNvPr id="503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3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73F47018-0425-4BE0-8FE5-C56FC5D2A71A}" type="slidenum">
              <a:rPr lang="en-US" smtClean="0"/>
            </a:fld>
            <a:endParaRPr lang="en-US"/>
          </a:p>
        </p:txBody>
      </p:sp>
      <p:sp>
        <p:nvSpPr>
          <p:cNvPr id="504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4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4C0244AA-8C15-4BD3-976B-840362850F30}" type="slidenum">
              <a:rPr lang="en-US" smtClean="0"/>
            </a:fld>
            <a:endParaRPr lang="en-US"/>
          </a:p>
        </p:txBody>
      </p:sp>
      <p:sp>
        <p:nvSpPr>
          <p:cNvPr id="424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24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210CA7ED-8BE9-4196-8B4F-D4398CDBB234}" type="slidenum">
              <a:rPr lang="en-US" smtClean="0"/>
            </a:fld>
            <a:endParaRPr lang="en-US"/>
          </a:p>
        </p:txBody>
      </p:sp>
      <p:sp>
        <p:nvSpPr>
          <p:cNvPr id="505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5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7F506913-3EE7-4B29-A67A-20AB783C4E41}" type="slidenum">
              <a:rPr lang="en-US" smtClean="0"/>
            </a:fld>
            <a:endParaRPr lang="en-US"/>
          </a:p>
        </p:txBody>
      </p:sp>
      <p:sp>
        <p:nvSpPr>
          <p:cNvPr id="506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6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CAD046D-18E1-4B1B-AC4F-0BA09B432D44}" type="slidenum">
              <a:rPr lang="en-US" smtClean="0"/>
            </a:fld>
            <a:endParaRPr lang="en-US"/>
          </a:p>
        </p:txBody>
      </p:sp>
      <p:sp>
        <p:nvSpPr>
          <p:cNvPr id="507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7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3DE91CE7-F8A0-47AD-A31C-B7C147E12354}" type="slidenum">
              <a:rPr lang="en-US" smtClean="0"/>
            </a:fld>
            <a:endParaRPr lang="en-US"/>
          </a:p>
        </p:txBody>
      </p:sp>
      <p:sp>
        <p:nvSpPr>
          <p:cNvPr id="508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8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0ED082CF-9D73-4AAC-91C1-0B26FBEE8100}" type="slidenum">
              <a:rPr lang="en-US" smtClean="0"/>
            </a:fld>
            <a:endParaRPr lang="en-US"/>
          </a:p>
        </p:txBody>
      </p:sp>
      <p:sp>
        <p:nvSpPr>
          <p:cNvPr id="509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9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D721FC1-7809-4E57-B2C5-008060C6E4D6}" type="slidenum">
              <a:rPr lang="en-US" smtClean="0"/>
            </a:fld>
            <a:endParaRPr lang="en-US"/>
          </a:p>
        </p:txBody>
      </p:sp>
      <p:sp>
        <p:nvSpPr>
          <p:cNvPr id="510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0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FAB6848-5953-4555-AC70-E9A35B519916}" type="slidenum">
              <a:rPr lang="en-US" smtClean="0"/>
            </a:fld>
            <a:endParaRPr lang="en-US"/>
          </a:p>
        </p:txBody>
      </p:sp>
      <p:sp>
        <p:nvSpPr>
          <p:cNvPr id="512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2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6EB33437-A3CD-4084-96AB-B495CD237D11}" type="slidenum">
              <a:rPr lang="en-US" smtClean="0"/>
            </a:fld>
            <a:endParaRPr lang="en-US"/>
          </a:p>
        </p:txBody>
      </p:sp>
      <p:sp>
        <p:nvSpPr>
          <p:cNvPr id="513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30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F26BADD0-8D6D-419E-92E7-F71606393387}" type="slidenum">
              <a:rPr lang="en-US" smtClean="0"/>
            </a:fld>
            <a:endParaRPr lang="en-US"/>
          </a:p>
        </p:txBody>
      </p:sp>
      <p:sp>
        <p:nvSpPr>
          <p:cNvPr id="514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4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458CA723-2558-41FC-B2D3-CC030C0A66AA}" type="slidenum">
              <a:rPr lang="en-US" smtClean="0"/>
            </a:fld>
            <a:endParaRPr lang="en-US"/>
          </a:p>
        </p:txBody>
      </p:sp>
      <p:sp>
        <p:nvSpPr>
          <p:cNvPr id="524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24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FAD7-85FD-4D38-8DF6-78B4B4747E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BA3D-4B0C-4C25-9CD5-48372EA99D8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D099-2913-4159-B32F-B52787ADE42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C7D7F-619F-4331-87C6-8585E43050B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088C-D748-4A02-98A3-D69B8B7C1DA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171E6-1FAE-4969-BCC3-E457D920A15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E73C-3DE9-49E7-85AF-C2B2103046D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9351-8ADC-484E-B1BC-DFF3B52CF08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79520-A323-4B9F-B336-3A0D436347E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75197-428C-43EA-B05B-51AFD5ECF98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F6025-32C3-4C57-BF12-4DE2DDB74260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F4E6D-0B59-4219-AB7B-85DF3FD56DE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358139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Discrete Mathematics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Logic &amp; Proof</a:t>
            </a:r>
            <a:br>
              <a:rPr lang="en-US" sz="6000" dirty="0"/>
            </a:b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Inclusive Or versus Exclusive Or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Do these sentences mean inclusive or exclusive or?</a:t>
            </a:r>
            <a:endParaRPr lang="en-US" dirty="0"/>
          </a:p>
          <a:p>
            <a:pPr lvl="1" eaLnBrk="1" hangingPunct="1"/>
            <a:r>
              <a:rPr lang="en-US" dirty="0"/>
              <a:t>Experience with C++ or Java is required</a:t>
            </a:r>
            <a:endParaRPr lang="en-US" dirty="0"/>
          </a:p>
          <a:p>
            <a:pPr lvl="1" eaLnBrk="1" hangingPunct="1"/>
            <a:r>
              <a:rPr lang="en-US" dirty="0"/>
              <a:t>Lunch includes soup or salad</a:t>
            </a:r>
            <a:endParaRPr lang="en-US" dirty="0"/>
          </a:p>
          <a:p>
            <a:pPr lvl="1" eaLnBrk="1" hangingPunct="1"/>
            <a:r>
              <a:rPr lang="en-US" dirty="0"/>
              <a:t>To enter the country, you need a passport or a driver’s license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Trivial proof example</a:t>
            </a:r>
            <a:endParaRPr lang="en-US"/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 the statement:</a:t>
            </a:r>
            <a:endParaRPr lang="en-US"/>
          </a:p>
          <a:p>
            <a:pPr lvl="1" eaLnBrk="1" hangingPunct="1"/>
            <a:r>
              <a:rPr lang="en-US"/>
              <a:t>If you are tall and are in CS 2011 then you are a student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Since all people in CS 2011 are students, the implication is true regardless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methods</a:t>
            </a:r>
            <a:endParaRPr lang="en-US"/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/>
              <a:t>We will discuss ten proof methods:</a:t>
            </a:r>
            <a:endParaRPr lang="en-US" sz="2400" dirty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Direct proofs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Indirect proofs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Vacuous proofs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Trivial proofs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/>
              <a:t>Proof by contradiction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Conditional 1</a:t>
            </a: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953000"/>
          </a:xfrm>
        </p:spPr>
        <p:txBody>
          <a:bodyPr/>
          <a:lstStyle/>
          <a:p>
            <a:pPr eaLnBrk="1" hangingPunct="1"/>
            <a:r>
              <a:rPr lang="en-US" dirty="0"/>
              <a:t>A conditional means “if </a:t>
            </a:r>
            <a:r>
              <a:rPr lang="en-US" i="1" dirty="0"/>
              <a:t>p</a:t>
            </a:r>
            <a:r>
              <a:rPr lang="en-US" dirty="0"/>
              <a:t> then </a:t>
            </a:r>
            <a:r>
              <a:rPr lang="en-US" i="1" dirty="0"/>
              <a:t>q</a:t>
            </a:r>
            <a:r>
              <a:rPr lang="en-US" dirty="0"/>
              <a:t>”</a:t>
            </a:r>
            <a:endParaRPr lang="en-US" dirty="0"/>
          </a:p>
          <a:p>
            <a:pPr eaLnBrk="1" hangingPunct="1"/>
            <a:r>
              <a:rPr lang="en-US" dirty="0"/>
              <a:t>Symbol: </a:t>
            </a:r>
            <a:r>
              <a:rPr lang="en-US" dirty="0">
                <a:sym typeface="Symbol" panose="05050102010706020507" pitchFamily="-65" charset="2"/>
              </a:rPr>
              <a:t>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/>
            <a:r>
              <a:rPr lang="en-US" i="1" dirty="0" err="1">
                <a:sym typeface="Symbol" panose="05050102010706020507" pitchFamily="-65" charset="2"/>
              </a:rPr>
              <a:t>p</a:t>
            </a:r>
            <a:r>
              <a:rPr lang="en-US" dirty="0" err="1">
                <a:sym typeface="Symbol" panose="05050102010706020507" pitchFamily="-65" charset="2"/>
              </a:rPr>
              <a:t></a:t>
            </a:r>
            <a:r>
              <a:rPr lang="en-US" i="1" dirty="0" err="1">
                <a:sym typeface="Symbol" panose="05050102010706020507" pitchFamily="-65" charset="2"/>
              </a:rPr>
              <a:t>q</a:t>
            </a:r>
            <a:r>
              <a:rPr lang="en-US" dirty="0">
                <a:sym typeface="Symbol" panose="05050102010706020507" pitchFamily="-65" charset="2"/>
              </a:rPr>
              <a:t> = “If today is </a:t>
            </a:r>
            <a:br>
              <a:rPr lang="en-US" dirty="0">
                <a:sym typeface="Symbol" panose="05050102010706020507" pitchFamily="-65" charset="2"/>
              </a:rPr>
            </a:br>
            <a:r>
              <a:rPr lang="en-US" dirty="0">
                <a:sym typeface="Symbol" panose="05050102010706020507" pitchFamily="-65" charset="2"/>
              </a:rPr>
              <a:t>Friday, then today </a:t>
            </a:r>
            <a:br>
              <a:rPr lang="en-US" dirty="0">
                <a:sym typeface="Symbol" panose="05050102010706020507" pitchFamily="-65" charset="2"/>
              </a:rPr>
            </a:br>
            <a:r>
              <a:rPr lang="en-US" dirty="0">
                <a:sym typeface="Symbol" panose="05050102010706020507" pitchFamily="-65" charset="2"/>
              </a:rPr>
              <a:t>is my birthday”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/>
            <a:r>
              <a:rPr lang="en-US" i="1" dirty="0" err="1">
                <a:sym typeface="Symbol" panose="05050102010706020507" pitchFamily="-65" charset="2"/>
              </a:rPr>
              <a:t>p→q</a:t>
            </a:r>
            <a:r>
              <a:rPr lang="en-US" i="1" dirty="0">
                <a:sym typeface="Symbol" panose="05050102010706020507" pitchFamily="-65" charset="2"/>
              </a:rPr>
              <a:t>=¬</a:t>
            </a:r>
            <a:r>
              <a:rPr lang="en-US" i="1" dirty="0" err="1">
                <a:sym typeface="Symbol" panose="05050102010706020507" pitchFamily="-65" charset="2"/>
              </a:rPr>
              <a:t>pq</a:t>
            </a:r>
            <a:endParaRPr lang="en-US" i="1" dirty="0">
              <a:sym typeface="Symbol" panose="05050102010706020507" pitchFamily="-65" charset="2"/>
            </a:endParaRPr>
          </a:p>
          <a:p>
            <a:pPr eaLnBrk="1" hangingPunct="1"/>
            <a:endParaRPr lang="en-US" dirty="0"/>
          </a:p>
        </p:txBody>
      </p:sp>
      <p:sp>
        <p:nvSpPr>
          <p:cNvPr id="714756" name="Line 4"/>
          <p:cNvSpPr>
            <a:spLocks noChangeShapeType="1"/>
          </p:cNvSpPr>
          <p:nvPr/>
        </p:nvSpPr>
        <p:spPr bwMode="auto">
          <a:xfrm flipV="1">
            <a:off x="762000" y="4876800"/>
            <a:ext cx="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57" name="Line 5"/>
          <p:cNvSpPr>
            <a:spLocks noChangeShapeType="1"/>
          </p:cNvSpPr>
          <p:nvPr/>
        </p:nvSpPr>
        <p:spPr bwMode="auto">
          <a:xfrm flipH="1" flipV="1">
            <a:off x="1371600" y="4883085"/>
            <a:ext cx="762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4758" name="Text Box 6"/>
          <p:cNvSpPr txBox="1">
            <a:spLocks noChangeArrowheads="1"/>
          </p:cNvSpPr>
          <p:nvPr/>
        </p:nvSpPr>
        <p:spPr bwMode="auto">
          <a:xfrm>
            <a:off x="152400" y="5715000"/>
            <a:ext cx="139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the</a:t>
            </a:r>
            <a:endParaRPr lang="en-US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antecedent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14759" name="Text Box 7"/>
          <p:cNvSpPr txBox="1">
            <a:spLocks noChangeArrowheads="1"/>
          </p:cNvSpPr>
          <p:nvPr/>
        </p:nvSpPr>
        <p:spPr bwMode="auto">
          <a:xfrm>
            <a:off x="1676400" y="5715000"/>
            <a:ext cx="164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the</a:t>
            </a:r>
            <a:endParaRPr lang="en-US" b="1" dirty="0">
              <a:solidFill>
                <a:srgbClr val="FF0000"/>
              </a:solidFill>
            </a:endParaRPr>
          </a:p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consequence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714760" name="Group 8"/>
          <p:cNvGraphicFramePr>
            <a:graphicFrameLocks noGrp="1"/>
          </p:cNvGraphicFramePr>
          <p:nvPr/>
        </p:nvGraphicFramePr>
        <p:xfrm>
          <a:off x="5181600" y="22891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 animBg="1"/>
      <p:bldP spid="714757" grpId="0" animBg="1"/>
      <p:bldP spid="7147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Conditional 2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000"/>
              <a:t>Let </a:t>
            </a:r>
            <a:r>
              <a:rPr lang="en-US" sz="2000" i="1"/>
              <a:t>p</a:t>
            </a:r>
            <a:r>
              <a:rPr lang="en-US" sz="2000"/>
              <a:t> = “I am elected” and </a:t>
            </a:r>
            <a:r>
              <a:rPr lang="en-US" sz="2000" i="1"/>
              <a:t>q</a:t>
            </a:r>
            <a:r>
              <a:rPr lang="en-US" sz="2000"/>
              <a:t> = “I will lower taxes”</a:t>
            </a:r>
            <a:endParaRPr lang="en-US" sz="2000"/>
          </a:p>
          <a:p>
            <a:pPr eaLnBrk="1" hangingPunct="1">
              <a:lnSpc>
                <a:spcPct val="110000"/>
              </a:lnSpc>
            </a:pPr>
            <a:r>
              <a:rPr lang="en-US" sz="2000"/>
              <a:t>I state: </a:t>
            </a:r>
            <a:r>
              <a:rPr lang="en-US" sz="2000" i="1"/>
              <a:t>p </a:t>
            </a:r>
            <a:r>
              <a:rPr lang="en-US" sz="2000">
                <a:sym typeface="Symbol" panose="05050102010706020507" pitchFamily="-65" charset="2"/>
              </a:rPr>
              <a:t> </a:t>
            </a:r>
            <a:r>
              <a:rPr lang="en-US" sz="2000" i="1">
                <a:sym typeface="Symbol" panose="05050102010706020507" pitchFamily="-65" charset="2"/>
              </a:rPr>
              <a:t>q</a:t>
            </a:r>
            <a:r>
              <a:rPr lang="en-US" sz="2000">
                <a:sym typeface="Symbol" panose="05050102010706020507" pitchFamily="-65" charset="2"/>
              </a:rPr>
              <a:t> = “If I </a:t>
            </a:r>
            <a:br>
              <a:rPr lang="en-US" sz="2000">
                <a:sym typeface="Symbol" panose="05050102010706020507" pitchFamily="-65" charset="2"/>
              </a:rPr>
            </a:br>
            <a:r>
              <a:rPr lang="en-US" sz="2000">
                <a:sym typeface="Symbol" panose="05050102010706020507" pitchFamily="-65" charset="2"/>
              </a:rPr>
              <a:t>am elected, then I </a:t>
            </a:r>
            <a:br>
              <a:rPr lang="en-US" sz="2000">
                <a:sym typeface="Symbol" panose="05050102010706020507" pitchFamily="-65" charset="2"/>
              </a:rPr>
            </a:br>
            <a:r>
              <a:rPr lang="en-US" sz="2000">
                <a:sym typeface="Symbol" panose="05050102010706020507" pitchFamily="-65" charset="2"/>
              </a:rPr>
              <a:t>will lower taxes”</a:t>
            </a:r>
            <a:endParaRPr lang="en-US" sz="2000">
              <a:sym typeface="Symbol" panose="05050102010706020507" pitchFamily="-65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>
                <a:sym typeface="Symbol" panose="05050102010706020507" pitchFamily="-65" charset="2"/>
              </a:rPr>
              <a:t>Consider all </a:t>
            </a:r>
            <a:br>
              <a:rPr lang="en-US" sz="2000">
                <a:sym typeface="Symbol" panose="05050102010706020507" pitchFamily="-65" charset="2"/>
              </a:rPr>
            </a:br>
            <a:r>
              <a:rPr lang="en-US" sz="2000">
                <a:sym typeface="Symbol" panose="05050102010706020507" pitchFamily="-65" charset="2"/>
              </a:rPr>
              <a:t>possibilities</a:t>
            </a:r>
            <a:endParaRPr lang="en-US" sz="2000">
              <a:sym typeface="Symbol" panose="05050102010706020507" pitchFamily="-65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>
                <a:sym typeface="Symbol" panose="05050102010706020507" pitchFamily="-65" charset="2"/>
              </a:rPr>
              <a:t>Note that if </a:t>
            </a:r>
            <a:r>
              <a:rPr lang="en-US" sz="2000" i="1">
                <a:sym typeface="Symbol" panose="05050102010706020507" pitchFamily="-65" charset="2"/>
              </a:rPr>
              <a:t>p</a:t>
            </a:r>
            <a:r>
              <a:rPr lang="en-US" sz="2000">
                <a:sym typeface="Symbol" panose="05050102010706020507" pitchFamily="-65" charset="2"/>
              </a:rPr>
              <a:t> is false, then </a:t>
            </a:r>
            <a:br>
              <a:rPr lang="en-US" sz="2000">
                <a:sym typeface="Symbol" panose="05050102010706020507" pitchFamily="-65" charset="2"/>
              </a:rPr>
            </a:br>
            <a:r>
              <a:rPr lang="en-US" sz="2000">
                <a:sym typeface="Symbol" panose="05050102010706020507" pitchFamily="-65" charset="2"/>
              </a:rPr>
              <a:t>the conditional is true regardless of whether </a:t>
            </a:r>
            <a:r>
              <a:rPr lang="en-US" sz="2000" i="1">
                <a:sym typeface="Symbol" panose="05050102010706020507" pitchFamily="-65" charset="2"/>
              </a:rPr>
              <a:t>q</a:t>
            </a:r>
            <a:r>
              <a:rPr lang="en-US" sz="2000">
                <a:sym typeface="Symbol" panose="05050102010706020507" pitchFamily="-65" charset="2"/>
              </a:rPr>
              <a:t> is true or false</a:t>
            </a:r>
            <a:endParaRPr lang="en-US" sz="2000" i="1"/>
          </a:p>
          <a:p>
            <a:pPr eaLnBrk="1" hangingPunct="1"/>
            <a:endParaRPr lang="en-US" sz="2000"/>
          </a:p>
        </p:txBody>
      </p:sp>
      <p:graphicFrame>
        <p:nvGraphicFramePr>
          <p:cNvPr id="716804" name="Group 4"/>
          <p:cNvGraphicFramePr>
            <a:graphicFrameLocks noGrp="1"/>
          </p:cNvGraphicFramePr>
          <p:nvPr/>
        </p:nvGraphicFramePr>
        <p:xfrm>
          <a:off x="6172200" y="15271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Conditional 3</a:t>
            </a: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Alternate ways of stating a conditional: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highlight>
                  <a:srgbClr val="FFFF00"/>
                </a:highlight>
              </a:rPr>
              <a:t>p</a:t>
            </a:r>
            <a:r>
              <a:rPr lang="en-US">
                <a:highlight>
                  <a:srgbClr val="FFFF00"/>
                </a:highlight>
              </a:rPr>
              <a:t> implies </a:t>
            </a:r>
            <a:r>
              <a:rPr lang="en-US" i="1">
                <a:highlight>
                  <a:srgbClr val="FFFF00"/>
                </a:highlight>
              </a:rPr>
              <a:t>q</a:t>
            </a:r>
            <a:endParaRPr lang="en-US" i="1"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highlight>
                  <a:srgbClr val="FFFF00"/>
                </a:highlight>
              </a:rPr>
              <a:t>If </a:t>
            </a:r>
            <a:r>
              <a:rPr lang="en-US" i="1">
                <a:highlight>
                  <a:srgbClr val="FFFF00"/>
                </a:highlight>
              </a:rPr>
              <a:t>p</a:t>
            </a:r>
            <a:r>
              <a:rPr lang="en-US">
                <a:highlight>
                  <a:srgbClr val="FFFF00"/>
                </a:highlight>
              </a:rPr>
              <a:t>, </a:t>
            </a:r>
            <a:r>
              <a:rPr lang="en-US" i="1">
                <a:highlight>
                  <a:srgbClr val="FFFF00"/>
                </a:highlight>
              </a:rPr>
              <a:t>q</a:t>
            </a:r>
            <a:endParaRPr lang="en-US" i="1"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highlight>
                  <a:srgbClr val="FFFF00"/>
                </a:highlight>
              </a:rPr>
              <a:t>p</a:t>
            </a:r>
            <a:r>
              <a:rPr lang="en-US">
                <a:highlight>
                  <a:srgbClr val="FFFF00"/>
                </a:highlight>
              </a:rPr>
              <a:t> only if </a:t>
            </a:r>
            <a:r>
              <a:rPr lang="en-US" i="1">
                <a:highlight>
                  <a:srgbClr val="FFFF00"/>
                </a:highlight>
              </a:rPr>
              <a:t>q</a:t>
            </a:r>
            <a:endParaRPr lang="en-US" i="1"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highlight>
                  <a:srgbClr val="FFFF00"/>
                </a:highlight>
              </a:rPr>
              <a:t>p</a:t>
            </a:r>
            <a:r>
              <a:rPr lang="en-US">
                <a:highlight>
                  <a:srgbClr val="FFFF00"/>
                </a:highlight>
              </a:rPr>
              <a:t> is sufficient for </a:t>
            </a:r>
            <a:r>
              <a:rPr lang="en-US" i="1">
                <a:highlight>
                  <a:srgbClr val="FFFF00"/>
                </a:highlight>
              </a:rPr>
              <a:t>q</a:t>
            </a:r>
            <a:endParaRPr lang="en-US" i="1"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highlight>
                  <a:srgbClr val="FFFF00"/>
                </a:highlight>
              </a:rPr>
              <a:t>q</a:t>
            </a:r>
            <a:r>
              <a:rPr lang="en-US">
                <a:highlight>
                  <a:srgbClr val="FFFF00"/>
                </a:highlight>
              </a:rPr>
              <a:t> if </a:t>
            </a:r>
            <a:r>
              <a:rPr lang="en-US" i="1">
                <a:highlight>
                  <a:srgbClr val="FFFF00"/>
                </a:highlight>
              </a:rPr>
              <a:t>p</a:t>
            </a:r>
            <a:endParaRPr lang="en-US" i="1"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highlight>
                  <a:srgbClr val="FFFF00"/>
                </a:highlight>
              </a:rPr>
              <a:t>q</a:t>
            </a:r>
            <a:r>
              <a:rPr lang="en-US">
                <a:highlight>
                  <a:srgbClr val="FFFF00"/>
                </a:highlight>
              </a:rPr>
              <a:t> whenever </a:t>
            </a:r>
            <a:r>
              <a:rPr lang="en-US" i="1">
                <a:highlight>
                  <a:srgbClr val="FFFF00"/>
                </a:highlight>
              </a:rPr>
              <a:t>p</a:t>
            </a:r>
            <a:endParaRPr lang="en-US" i="1"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i="1">
                <a:highlight>
                  <a:srgbClr val="FFFF00"/>
                </a:highlight>
              </a:rPr>
              <a:t>q</a:t>
            </a:r>
            <a:r>
              <a:rPr lang="en-US">
                <a:highlight>
                  <a:srgbClr val="FFFF00"/>
                </a:highlight>
              </a:rPr>
              <a:t> is necessary for </a:t>
            </a:r>
            <a:r>
              <a:rPr lang="en-US" i="1">
                <a:highlight>
                  <a:srgbClr val="FFFF00"/>
                </a:highlight>
              </a:rPr>
              <a:t>p</a:t>
            </a:r>
            <a:endParaRPr lang="en-US" i="1">
              <a:highlight>
                <a:srgbClr val="FF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highlight>
                  <a:srgbClr val="00FF00"/>
                </a:highlight>
                <a:sym typeface="+mn-ea"/>
              </a:rPr>
              <a:t>A conditional means “if </a:t>
            </a:r>
            <a:r>
              <a:rPr lang="en-US" i="1" dirty="0">
                <a:highlight>
                  <a:srgbClr val="00FF00"/>
                </a:highlight>
                <a:sym typeface="+mn-ea"/>
              </a:rPr>
              <a:t>p</a:t>
            </a:r>
            <a:r>
              <a:rPr lang="en-US" dirty="0">
                <a:highlight>
                  <a:srgbClr val="00FF00"/>
                </a:highlight>
                <a:sym typeface="+mn-ea"/>
              </a:rPr>
              <a:t> then </a:t>
            </a:r>
            <a:r>
              <a:rPr lang="en-US" i="1" dirty="0">
                <a:highlight>
                  <a:srgbClr val="00FF00"/>
                </a:highlight>
                <a:sym typeface="+mn-ea"/>
              </a:rPr>
              <a:t>q</a:t>
            </a:r>
            <a:r>
              <a:rPr lang="en-US" dirty="0">
                <a:highlight>
                  <a:srgbClr val="00FF00"/>
                </a:highlight>
                <a:sym typeface="+mn-ea"/>
              </a:rPr>
              <a:t>”</a:t>
            </a:r>
            <a:endParaRPr lang="en-US" dirty="0">
              <a:highlight>
                <a:srgbClr val="00FF00"/>
              </a:highlight>
            </a:endParaRPr>
          </a:p>
          <a:p>
            <a:pPr lvl="1" eaLnBrk="1" hangingPunct="1">
              <a:lnSpc>
                <a:spcPct val="90000"/>
              </a:lnSpc>
            </a:pPr>
            <a:endParaRPr lang="en-US" i="1" dirty="0">
              <a:highlight>
                <a:srgbClr val="00FF00"/>
              </a:highligh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Conditional 4</a:t>
            </a:r>
            <a:endParaRPr lang="en-US"/>
          </a:p>
        </p:txBody>
      </p:sp>
      <p:graphicFrame>
        <p:nvGraphicFramePr>
          <p:cNvPr id="720899" name="Group 3"/>
          <p:cNvGraphicFramePr>
            <a:graphicFrameLocks noGrp="1"/>
          </p:cNvGraphicFramePr>
          <p:nvPr/>
        </p:nvGraphicFramePr>
        <p:xfrm>
          <a:off x="482600" y="2000250"/>
          <a:ext cx="8356600" cy="24082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1475"/>
                <a:gridCol w="422275"/>
                <a:gridCol w="644525"/>
                <a:gridCol w="644525"/>
                <a:gridCol w="1690688"/>
                <a:gridCol w="1408112"/>
                <a:gridCol w="1308100"/>
                <a:gridCol w="1866900"/>
              </a:tblGrid>
              <a:tr h="341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Conditional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Inverse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Converse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Contrapositive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p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q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pq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pq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kumimoji="0" lang="en-US" sz="20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p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qp</a:t>
                      </a: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Logical operators: Bi-conditional 1</a:t>
            </a:r>
            <a:endParaRPr lang="en-US" sz="36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highlight>
                  <a:srgbClr val="FFFF00"/>
                </a:highlight>
              </a:rPr>
              <a:t>A bi-conditional means “</a:t>
            </a:r>
            <a:r>
              <a:rPr lang="en-US" i="1">
                <a:highlight>
                  <a:srgbClr val="FFFF00"/>
                </a:highlight>
              </a:rPr>
              <a:t>p</a:t>
            </a:r>
            <a:r>
              <a:rPr lang="en-US">
                <a:highlight>
                  <a:srgbClr val="FFFF00"/>
                </a:highlight>
              </a:rPr>
              <a:t> if and only if </a:t>
            </a:r>
            <a:r>
              <a:rPr lang="en-US" i="1">
                <a:highlight>
                  <a:srgbClr val="FFFF00"/>
                </a:highlight>
              </a:rPr>
              <a:t>q</a:t>
            </a:r>
            <a:r>
              <a:rPr lang="en-US">
                <a:highlight>
                  <a:srgbClr val="FFFF00"/>
                </a:highlight>
              </a:rPr>
              <a:t>”</a:t>
            </a:r>
            <a:endParaRPr lang="en-US">
              <a:highlight>
                <a:srgbClr val="FFFF00"/>
              </a:highlight>
            </a:endParaRPr>
          </a:p>
          <a:p>
            <a:pPr eaLnBrk="1" hangingPunct="1"/>
            <a:r>
              <a:rPr lang="en-US"/>
              <a:t>Symbol: </a:t>
            </a:r>
            <a:r>
              <a:rPr lang="en-US">
                <a:sym typeface="Symbol" panose="05050102010706020507" pitchFamily="-65" charset="2"/>
              </a:rPr>
              <a:t>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/>
              <a:t>Alternatively, it means </a:t>
            </a:r>
            <a:br>
              <a:rPr lang="en-US"/>
            </a:br>
            <a:r>
              <a:rPr lang="en-US"/>
              <a:t>“(</a:t>
            </a:r>
            <a:r>
              <a:rPr lang="en-US">
                <a:highlight>
                  <a:srgbClr val="C0C0C0"/>
                </a:highlight>
              </a:rPr>
              <a:t>if </a:t>
            </a:r>
            <a:r>
              <a:rPr lang="en-US" i="1">
                <a:highlight>
                  <a:srgbClr val="C0C0C0"/>
                </a:highlight>
              </a:rPr>
              <a:t>p</a:t>
            </a:r>
            <a:r>
              <a:rPr lang="en-US">
                <a:highlight>
                  <a:srgbClr val="C0C0C0"/>
                </a:highlight>
              </a:rPr>
              <a:t> then </a:t>
            </a:r>
            <a:r>
              <a:rPr lang="en-US" i="1">
                <a:highlight>
                  <a:srgbClr val="C0C0C0"/>
                </a:highlight>
              </a:rPr>
              <a:t>q</a:t>
            </a:r>
            <a:r>
              <a:rPr lang="en-US"/>
              <a:t>) and </a:t>
            </a:r>
            <a:br>
              <a:rPr lang="en-US"/>
            </a:br>
            <a:r>
              <a:rPr lang="en-US"/>
              <a:t>(</a:t>
            </a:r>
            <a:r>
              <a:rPr lang="en-US">
                <a:highlight>
                  <a:srgbClr val="C0C0C0"/>
                </a:highlight>
              </a:rPr>
              <a:t>if </a:t>
            </a:r>
            <a:r>
              <a:rPr lang="en-US" i="1">
                <a:highlight>
                  <a:srgbClr val="C0C0C0"/>
                </a:highlight>
              </a:rPr>
              <a:t>q</a:t>
            </a:r>
            <a:r>
              <a:rPr lang="en-US">
                <a:highlight>
                  <a:srgbClr val="C0C0C0"/>
                </a:highlight>
              </a:rPr>
              <a:t> then </a:t>
            </a:r>
            <a:r>
              <a:rPr lang="en-US" i="1">
                <a:highlight>
                  <a:srgbClr val="C0C0C0"/>
                </a:highlight>
              </a:rPr>
              <a:t>p</a:t>
            </a:r>
            <a:r>
              <a:rPr lang="en-US"/>
              <a:t>)”</a:t>
            </a:r>
            <a:endParaRPr lang="en-US"/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Note that a bi-conditional </a:t>
            </a:r>
            <a:br>
              <a:rPr lang="en-US">
                <a:sym typeface="Symbol" panose="05050102010706020507" pitchFamily="-65" charset="2"/>
              </a:rPr>
            </a:br>
            <a:r>
              <a:rPr lang="en-US">
                <a:sym typeface="Symbol" panose="05050102010706020507" pitchFamily="-65" charset="2"/>
              </a:rPr>
              <a:t>has the opposite truth values </a:t>
            </a:r>
            <a:br>
              <a:rPr lang="en-US">
                <a:sym typeface="Symbol" panose="05050102010706020507" pitchFamily="-65" charset="2"/>
              </a:rPr>
            </a:br>
            <a:r>
              <a:rPr lang="en-US">
                <a:sym typeface="Symbol" panose="05050102010706020507" pitchFamily="-65" charset="2"/>
              </a:rPr>
              <a:t>of the exclusive or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/>
          </a:p>
        </p:txBody>
      </p:sp>
      <p:graphicFrame>
        <p:nvGraphicFramePr>
          <p:cNvPr id="722948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19800" y="2359025"/>
          <a:ext cx="2821305" cy="2359025"/>
        </p:xfrm>
        <a:graphic>
          <a:graphicData uri="http://schemas.openxmlformats.org/drawingml/2006/table">
            <a:tbl>
              <a:tblPr/>
              <a:tblGrid>
                <a:gridCol w="940435"/>
                <a:gridCol w="940435"/>
                <a:gridCol w="940435"/>
              </a:tblGrid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Logical operators: Bi-conditional 2</a:t>
            </a:r>
            <a:endParaRPr lang="en-US" sz="36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= “You take this class” and </a:t>
            </a:r>
            <a:r>
              <a:rPr lang="en-US" i="1" dirty="0"/>
              <a:t>q</a:t>
            </a:r>
            <a:r>
              <a:rPr lang="en-US" dirty="0"/>
              <a:t> = “You get a grade”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Then </a:t>
            </a:r>
            <a:r>
              <a:rPr lang="en-US" i="1" dirty="0" err="1"/>
              <a:t>p</a:t>
            </a:r>
            <a:r>
              <a:rPr lang="en-US" dirty="0" err="1">
                <a:sym typeface="Symbol" panose="05050102010706020507" pitchFamily="-65" charset="2"/>
              </a:rPr>
              <a:t></a:t>
            </a:r>
            <a:r>
              <a:rPr lang="en-US" i="1" dirty="0" err="1">
                <a:sym typeface="Symbol" panose="05050102010706020507" pitchFamily="-65" charset="2"/>
              </a:rPr>
              <a:t>q</a:t>
            </a:r>
            <a:r>
              <a:rPr lang="en-US" dirty="0">
                <a:sym typeface="Symbol" panose="05050102010706020507" pitchFamily="-65" charset="2"/>
              </a:rPr>
              <a:t> means </a:t>
            </a:r>
            <a:br>
              <a:rPr lang="en-US" dirty="0">
                <a:sym typeface="Symbol" panose="05050102010706020507" pitchFamily="-65" charset="2"/>
              </a:rPr>
            </a:br>
            <a:r>
              <a:rPr lang="en-US" dirty="0">
                <a:sym typeface="Symbol" panose="05050102010706020507" pitchFamily="-65" charset="2"/>
              </a:rPr>
              <a:t>“You take this class if </a:t>
            </a:r>
            <a:br>
              <a:rPr lang="en-US" dirty="0">
                <a:sym typeface="Symbol" panose="05050102010706020507" pitchFamily="-65" charset="2"/>
              </a:rPr>
            </a:br>
            <a:r>
              <a:rPr lang="en-US" dirty="0">
                <a:sym typeface="Symbol" panose="05050102010706020507" pitchFamily="-65" charset="2"/>
              </a:rPr>
              <a:t>and only if you get a </a:t>
            </a:r>
            <a:br>
              <a:rPr lang="en-US" dirty="0">
                <a:sym typeface="Symbol" panose="05050102010706020507" pitchFamily="-65" charset="2"/>
              </a:rPr>
            </a:br>
            <a:r>
              <a:rPr lang="en-US" dirty="0">
                <a:sym typeface="Symbol" panose="05050102010706020507" pitchFamily="-65" charset="2"/>
              </a:rPr>
              <a:t>grade”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panose="05050102010706020507" pitchFamily="-65" charset="2"/>
              </a:rPr>
              <a:t>Alternatively, it means “If </a:t>
            </a:r>
            <a:br>
              <a:rPr lang="en-US" dirty="0">
                <a:sym typeface="Symbol" panose="05050102010706020507" pitchFamily="-65" charset="2"/>
              </a:rPr>
            </a:br>
            <a:r>
              <a:rPr lang="en-US" dirty="0">
                <a:sym typeface="Symbol" panose="05050102010706020507" pitchFamily="-65" charset="2"/>
              </a:rPr>
              <a:t>you take this class, then </a:t>
            </a:r>
            <a:br>
              <a:rPr lang="en-US" dirty="0">
                <a:sym typeface="Symbol" panose="05050102010706020507" pitchFamily="-65" charset="2"/>
              </a:rPr>
            </a:br>
            <a:r>
              <a:rPr lang="en-US" dirty="0">
                <a:sym typeface="Symbol" panose="05050102010706020507" pitchFamily="-65" charset="2"/>
              </a:rPr>
              <a:t>you get a grade and if you get a grade then you take (took) this class”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724996" name="Group 4"/>
          <p:cNvGraphicFramePr>
            <a:graphicFrameLocks noGrp="1"/>
          </p:cNvGraphicFramePr>
          <p:nvPr/>
        </p:nvGraphicFramePr>
        <p:xfrm>
          <a:off x="5638800" y="22129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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Boolean operators summary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Learn what they mean, don’t just memorize the table!</a:t>
            </a:r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727044" name="Group 4"/>
          <p:cNvGraphicFramePr>
            <a:graphicFrameLocks noGrp="1"/>
          </p:cNvGraphicFramePr>
          <p:nvPr/>
        </p:nvGraphicFramePr>
        <p:xfrm>
          <a:off x="457200" y="1438275"/>
          <a:ext cx="8382000" cy="2194128"/>
        </p:xfrm>
        <a:graphic>
          <a:graphicData uri="http://schemas.openxmlformats.org/drawingml/2006/table">
            <a:tbl>
              <a:tblPr/>
              <a:tblGrid>
                <a:gridCol w="374650"/>
                <a:gridCol w="376238"/>
                <a:gridCol w="785812"/>
                <a:gridCol w="787400"/>
                <a:gridCol w="885825"/>
                <a:gridCol w="885825"/>
                <a:gridCol w="985838"/>
                <a:gridCol w="1543050"/>
                <a:gridCol w="1757362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not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not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and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xor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conditional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Bi-conditional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p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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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Precedence of operators</a:t>
            </a: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Just as in algebra, operators have precedence</a:t>
            </a:r>
            <a:endParaRPr 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/>
              <a:t>4+3*2 = 4+(3*2), not (4+3)*2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Precedence order (from highest to lowest): 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/>
              <a:t>	¬ </a:t>
            </a:r>
            <a:r>
              <a:rPr lang="en-US" dirty="0">
                <a:sym typeface="Symbol" panose="05050102010706020507" pitchFamily="-65" charset="2"/>
              </a:rPr>
              <a:t>  </a:t>
            </a:r>
            <a:r>
              <a:rPr lang="en-US" dirty="0"/>
              <a:t>→ </a:t>
            </a:r>
            <a:r>
              <a:rPr lang="en-US" dirty="0">
                <a:ea typeface="ヒラギノ角ゴ Pro W3" pitchFamily="-65" charset="-128"/>
              </a:rPr>
              <a:t>↔</a:t>
            </a:r>
            <a:endParaRPr lang="en-US" dirty="0">
              <a:ea typeface="ヒラギノ角ゴ Pro W3" pitchFamily="-65" charset="-128"/>
            </a:endParaRPr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>
                <a:sym typeface="Symbol" panose="05050102010706020507" pitchFamily="-65" charset="2"/>
              </a:rPr>
              <a:t>The first three are the most important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panose="05050102010706020507" pitchFamily="-65" charset="2"/>
              </a:rPr>
              <a:t>This means that </a:t>
            </a:r>
            <a:r>
              <a:rPr lang="en-US" i="1" dirty="0">
                <a:sym typeface="Symbol" panose="05050102010706020507" pitchFamily="-65" charset="2"/>
              </a:rPr>
              <a:t>p</a:t>
            </a:r>
            <a:r>
              <a:rPr lang="en-US" dirty="0">
                <a:sym typeface="Symbol" panose="05050102010706020507" pitchFamily="-65" charset="2"/>
              </a:rPr>
              <a:t>  </a:t>
            </a:r>
            <a:r>
              <a:rPr lang="en-US" i="1" dirty="0">
                <a:sym typeface="Symbol" panose="05050102010706020507" pitchFamily="-65" charset="2"/>
              </a:rPr>
              <a:t>q</a:t>
            </a:r>
            <a:r>
              <a:rPr lang="en-US" dirty="0">
                <a:sym typeface="Symbol" panose="05050102010706020507" pitchFamily="-65" charset="2"/>
              </a:rPr>
              <a:t>  </a:t>
            </a:r>
            <a:r>
              <a:rPr lang="en-US" dirty="0"/>
              <a:t>¬</a:t>
            </a:r>
            <a:r>
              <a:rPr lang="en-US" i="1" dirty="0">
                <a:sym typeface="Symbol" panose="05050102010706020507" pitchFamily="-65" charset="2"/>
              </a:rPr>
              <a:t>r</a:t>
            </a:r>
            <a:r>
              <a:rPr lang="en-US" dirty="0">
                <a:sym typeface="Symbol" panose="05050102010706020507" pitchFamily="-65" charset="2"/>
              </a:rPr>
              <a:t> </a:t>
            </a:r>
            <a:r>
              <a:rPr lang="en-US" dirty="0"/>
              <a:t>→</a:t>
            </a:r>
            <a:r>
              <a:rPr lang="en-US" dirty="0">
                <a:sym typeface="Symbol" panose="05050102010706020507" pitchFamily="-65" charset="2"/>
              </a:rPr>
              <a:t> </a:t>
            </a:r>
            <a:r>
              <a:rPr lang="en-US" i="1" dirty="0">
                <a:sym typeface="Symbol" panose="05050102010706020507" pitchFamily="-65" charset="2"/>
              </a:rPr>
              <a:t>s</a:t>
            </a:r>
            <a:r>
              <a:rPr lang="en-US" dirty="0">
                <a:sym typeface="Symbol" panose="05050102010706020507" pitchFamily="-65" charset="2"/>
              </a:rPr>
              <a:t> </a:t>
            </a:r>
            <a:r>
              <a:rPr lang="en-US" dirty="0">
                <a:ea typeface="ヒラギノ角ゴ Pro W3" pitchFamily="-65" charset="-128"/>
              </a:rPr>
              <a:t>↔</a:t>
            </a:r>
            <a:r>
              <a:rPr lang="en-US" dirty="0">
                <a:sym typeface="Symbol" panose="05050102010706020507" pitchFamily="-65" charset="2"/>
              </a:rPr>
              <a:t> </a:t>
            </a:r>
            <a:r>
              <a:rPr lang="en-US" i="1" dirty="0">
                <a:sym typeface="Symbol" panose="05050102010706020507" pitchFamily="-65" charset="2"/>
              </a:rPr>
              <a:t>t</a:t>
            </a:r>
            <a:r>
              <a:rPr lang="en-US" dirty="0">
                <a:sym typeface="Symbol" panose="05050102010706020507" pitchFamily="-65" charset="2"/>
              </a:rPr>
              <a:t> </a:t>
            </a:r>
            <a:br>
              <a:rPr lang="en-US" dirty="0">
                <a:sym typeface="Symbol" panose="05050102010706020507" pitchFamily="-65" charset="2"/>
              </a:rPr>
            </a:br>
            <a:r>
              <a:rPr lang="en-US" dirty="0">
                <a:sym typeface="Symbol" panose="05050102010706020507" pitchFamily="-65" charset="2"/>
              </a:rPr>
              <a:t>yields: (</a:t>
            </a:r>
            <a:r>
              <a:rPr lang="en-US" i="1" dirty="0">
                <a:sym typeface="Symbol" panose="05050102010706020507" pitchFamily="-65" charset="2"/>
              </a:rPr>
              <a:t>p</a:t>
            </a:r>
            <a:r>
              <a:rPr lang="en-US" dirty="0">
                <a:sym typeface="Symbol" panose="05050102010706020507" pitchFamily="-65" charset="2"/>
              </a:rPr>
              <a:t>  (</a:t>
            </a:r>
            <a:r>
              <a:rPr lang="en-US" i="1" dirty="0">
                <a:sym typeface="Symbol" panose="05050102010706020507" pitchFamily="-65" charset="2"/>
              </a:rPr>
              <a:t>q</a:t>
            </a:r>
            <a:r>
              <a:rPr lang="en-US" dirty="0">
                <a:sym typeface="Symbol" panose="05050102010706020507" pitchFamily="-65" charset="2"/>
              </a:rPr>
              <a:t>  (</a:t>
            </a:r>
            <a:r>
              <a:rPr lang="en-US" dirty="0"/>
              <a:t>¬</a:t>
            </a:r>
            <a:r>
              <a:rPr lang="en-US" i="1" dirty="0">
                <a:sym typeface="Symbol" panose="05050102010706020507" pitchFamily="-65" charset="2"/>
              </a:rPr>
              <a:t>r</a:t>
            </a:r>
            <a:r>
              <a:rPr lang="en-US" dirty="0">
                <a:sym typeface="Symbol" panose="05050102010706020507" pitchFamily="-65" charset="2"/>
              </a:rPr>
              <a:t>)) </a:t>
            </a:r>
            <a:r>
              <a:rPr lang="en-US" dirty="0"/>
              <a:t>→</a:t>
            </a:r>
            <a:r>
              <a:rPr lang="en-US" dirty="0">
                <a:sym typeface="Symbol" panose="05050102010706020507" pitchFamily="-65" charset="2"/>
              </a:rPr>
              <a:t> </a:t>
            </a:r>
            <a:r>
              <a:rPr lang="en-US" i="1" dirty="0">
                <a:sym typeface="Symbol" panose="05050102010706020507" pitchFamily="-65" charset="2"/>
              </a:rPr>
              <a:t>s</a:t>
            </a:r>
            <a:r>
              <a:rPr lang="en-US" dirty="0">
                <a:sym typeface="Symbol" panose="05050102010706020507" pitchFamily="-65" charset="2"/>
              </a:rPr>
              <a:t>) </a:t>
            </a:r>
            <a:r>
              <a:rPr lang="en-US" dirty="0">
                <a:ea typeface="ヒラギノ角ゴ Pro W3" pitchFamily="-65" charset="-128"/>
              </a:rPr>
              <a:t>↔</a:t>
            </a:r>
            <a:r>
              <a:rPr lang="en-US" dirty="0">
                <a:sym typeface="Symbol" panose="05050102010706020507" pitchFamily="-65" charset="2"/>
              </a:rPr>
              <a:t> (</a:t>
            </a:r>
            <a:r>
              <a:rPr lang="en-US" i="1" dirty="0">
                <a:sym typeface="Symbol" panose="05050102010706020507" pitchFamily="-65" charset="2"/>
              </a:rPr>
              <a:t>t</a:t>
            </a:r>
            <a:r>
              <a:rPr lang="en-US" dirty="0">
                <a:sym typeface="Symbol" panose="05050102010706020507" pitchFamily="-65" charset="2"/>
              </a:rPr>
              <a:t>)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sym typeface="Symbol" panose="05050102010706020507" pitchFamily="-65" charset="2"/>
              </a:rPr>
              <a:t>Not is </a:t>
            </a:r>
            <a:r>
              <a:rPr lang="en-US" i="1" dirty="0">
                <a:sym typeface="Symbol" panose="05050102010706020507" pitchFamily="-65" charset="2"/>
              </a:rPr>
              <a:t>always</a:t>
            </a:r>
            <a:r>
              <a:rPr lang="en-US" dirty="0">
                <a:sym typeface="Symbol" panose="05050102010706020507" pitchFamily="-65" charset="2"/>
              </a:rPr>
              <a:t> performed before any other operation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Translating English Sentences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Question 7 from Rosen, p. 17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p</a:t>
            </a:r>
            <a:r>
              <a:rPr lang="en-US" sz="1800" dirty="0"/>
              <a:t> = “It is below freezing”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en-US" sz="1800" i="1" dirty="0"/>
              <a:t>q</a:t>
            </a:r>
            <a:r>
              <a:rPr lang="en-US" sz="1800" dirty="0"/>
              <a:t> = “It is snowing”</a:t>
            </a: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below freezing and it is snowing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below freezing but not snowing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not below freezing and it is not snowing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either snowing or below freezing (or both)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If it is below freezing, it is also snowing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It is either below freezing or it is snowing, </a:t>
            </a:r>
            <a:br>
              <a:rPr lang="en-US" sz="2000" dirty="0"/>
            </a:br>
            <a:r>
              <a:rPr lang="en-US" sz="2000" dirty="0"/>
              <a:t>but it is not snowing if it is below freezing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That it is below freezing is necessary and 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 typeface="Monotype Sorts" pitchFamily="-65" charset="2"/>
              <a:buNone/>
            </a:pPr>
            <a:r>
              <a:rPr lang="en-US" sz="2000" dirty="0"/>
              <a:t>	sufficient for it to be snowing</a:t>
            </a:r>
            <a:endParaRPr lang="en-US" sz="2000" dirty="0"/>
          </a:p>
          <a:p>
            <a:pPr eaLnBrk="1" hangingPunct="1"/>
            <a:endParaRPr lang="en-US" dirty="0"/>
          </a:p>
        </p:txBody>
      </p:sp>
      <p:sp>
        <p:nvSpPr>
          <p:cNvPr id="731140" name="Rectangle 4"/>
          <p:cNvSpPr>
            <a:spLocks noChangeArrowheads="1"/>
          </p:cNvSpPr>
          <p:nvPr/>
        </p:nvSpPr>
        <p:spPr bwMode="auto">
          <a:xfrm>
            <a:off x="6629400" y="2667000"/>
            <a:ext cx="2209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</a:t>
            </a: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anose="020B0604030504040204" pitchFamily="-65" charset="0"/>
              <a:sym typeface="Symbol" panose="05050102010706020507" pitchFamily="-65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>
                <a:solidFill>
                  <a:srgbClr val="0000FF"/>
                </a:solidFill>
                <a:latin typeface="Verdana" panose="020B0604030504040204" pitchFamily="-65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¬</a:t>
            </a:r>
            <a:r>
              <a:rPr lang="en-US" sz="2000" i="1" dirty="0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anose="020B0604030504040204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dirty="0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¬</a:t>
            </a:r>
            <a:r>
              <a:rPr lang="en-US" sz="2000" i="1" dirty="0">
                <a:solidFill>
                  <a:srgbClr val="0000FF"/>
                </a:solidFill>
                <a:latin typeface="Verdana" panose="020B0604030504040204" pitchFamily="-65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¬</a:t>
            </a:r>
            <a:r>
              <a:rPr lang="en-US" sz="2000" i="1" dirty="0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anose="020B0604030504040204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</a:t>
            </a: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anose="020B0604030504040204" pitchFamily="-65" charset="0"/>
              <a:sym typeface="Symbol" panose="05050102010706020507" pitchFamily="-65" charset="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-65" charset="0"/>
              </a:rPr>
              <a:t>→</a:t>
            </a: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anose="020B0604030504040204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dirty="0">
                <a:solidFill>
                  <a:srgbClr val="0000FF"/>
                </a:solidFill>
                <a:latin typeface="Verdana" panose="020B0604030504040204" pitchFamily="-65" charset="0"/>
              </a:rPr>
              <a:t>(</a:t>
            </a: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</a:t>
            </a: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)(</a:t>
            </a:r>
            <a:r>
              <a:rPr lang="en-US" sz="2000" i="1" dirty="0">
                <a:solidFill>
                  <a:srgbClr val="0000FF"/>
                </a:solidFill>
                <a:latin typeface="Verdana" panose="020B0604030504040204" pitchFamily="-65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-65" charset="0"/>
              </a:rPr>
              <a:t>→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-65" charset="0"/>
                <a:sym typeface="Symbol" panose="05050102010706020507" pitchFamily="-65" charset="2"/>
              </a:rPr>
              <a:t>¬</a:t>
            </a:r>
            <a:r>
              <a:rPr lang="en-US" sz="2000" i="1" dirty="0">
                <a:solidFill>
                  <a:srgbClr val="0000FF"/>
                </a:solidFill>
                <a:latin typeface="Verdana" panose="020B0604030504040204" pitchFamily="-65" charset="0"/>
              </a:rPr>
              <a:t>q</a:t>
            </a:r>
            <a:r>
              <a:rPr lang="en-US" sz="2000" dirty="0">
                <a:solidFill>
                  <a:srgbClr val="0000FF"/>
                </a:solidFill>
                <a:latin typeface="Verdana" panose="020B0604030504040204" pitchFamily="-65" charset="0"/>
              </a:rPr>
              <a:t>)</a:t>
            </a:r>
            <a:endParaRPr lang="en-US" sz="2000" dirty="0">
              <a:solidFill>
                <a:srgbClr val="0000FF"/>
              </a:solidFill>
              <a:latin typeface="Verdana" panose="020B0604030504040204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endParaRPr lang="en-US" sz="2000" dirty="0">
              <a:solidFill>
                <a:srgbClr val="0000FF"/>
              </a:solidFill>
              <a:latin typeface="Verdana" panose="020B0604030504040204" pitchFamily="-65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</a:rPr>
              <a:t>p</a:t>
            </a:r>
            <a:r>
              <a:rPr lang="en-US" sz="2000" dirty="0" err="1">
                <a:solidFill>
                  <a:srgbClr val="0000FF"/>
                </a:solidFill>
                <a:latin typeface="Verdana" panose="020B0604030504040204" pitchFamily="-65" charset="0"/>
                <a:ea typeface="ヒラギノ角ゴ Pro W3" pitchFamily="-65" charset="-128"/>
              </a:rPr>
              <a:t>↔</a:t>
            </a:r>
            <a:r>
              <a:rPr lang="en-US" sz="2000" i="1" dirty="0" err="1">
                <a:solidFill>
                  <a:srgbClr val="0000FF"/>
                </a:solidFill>
                <a:latin typeface="Verdana" panose="020B0604030504040204" pitchFamily="-65" charset="0"/>
              </a:rPr>
              <a:t>q</a:t>
            </a:r>
            <a:endParaRPr lang="en-US" sz="2000" i="1" dirty="0">
              <a:solidFill>
                <a:srgbClr val="0000FF"/>
              </a:solidFill>
              <a:latin typeface="Verdana" panose="020B0604030504040204" pitchFamily="-6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sz="6000"/>
            </a:br>
            <a:br>
              <a:rPr lang="en-US" sz="6000"/>
            </a:br>
            <a:r>
              <a:rPr lang="en-US" sz="4400"/>
              <a:t> Propositional Logic</a:t>
            </a:r>
            <a:endParaRPr lang="en-US" sz="4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Translation Example 2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Heard on the radio:</a:t>
            </a:r>
            <a:endParaRPr lang="en-US"/>
          </a:p>
          <a:p>
            <a:pPr lvl="1" eaLnBrk="1" hangingPunct="1"/>
            <a:r>
              <a:rPr lang="en-US"/>
              <a:t>A study showed that there was a correlation between the more children ate dinners with their families and lower rate of substance abuse by those children</a:t>
            </a:r>
            <a:endParaRPr lang="en-US"/>
          </a:p>
          <a:p>
            <a:pPr lvl="1" eaLnBrk="1" hangingPunct="1"/>
            <a:r>
              <a:rPr lang="en-US"/>
              <a:t>Announcer conclusions:</a:t>
            </a:r>
            <a:endParaRPr lang="en-US"/>
          </a:p>
          <a:p>
            <a:pPr lvl="2" eaLnBrk="1" hangingPunct="1"/>
            <a:r>
              <a:rPr lang="en-US"/>
              <a:t>If children eat more meals with their family, they will have lower substance abuse</a:t>
            </a:r>
            <a:endParaRPr lang="en-US"/>
          </a:p>
          <a:p>
            <a:pPr lvl="2" eaLnBrk="1" hangingPunct="1"/>
            <a:r>
              <a:rPr lang="en-US"/>
              <a:t>If they have a higher substance abuse rate, then they did not eat more meals with their family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Translation Example </a:t>
            </a:r>
            <a:endParaRPr lang="en-US"/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81195"/>
            <a:ext cx="8686800" cy="3581400"/>
          </a:xfrm>
        </p:spPr>
        <p:txBody>
          <a:bodyPr/>
          <a:lstStyle/>
          <a:p>
            <a:pPr eaLnBrk="1" hangingPunct="1"/>
            <a:r>
              <a:rPr lang="en-US" dirty="0"/>
              <a:t>“I have neither given nor received help on this exam”</a:t>
            </a:r>
            <a:endParaRPr lang="en-US" dirty="0"/>
          </a:p>
          <a:p>
            <a:pPr eaLnBrk="1" hangingPunct="1"/>
            <a:r>
              <a:rPr lang="en-US" dirty="0"/>
              <a:t>Let p = “I have given help on this exam”</a:t>
            </a:r>
            <a:endParaRPr lang="en-US" dirty="0"/>
          </a:p>
          <a:p>
            <a:pPr eaLnBrk="1" hangingPunct="1"/>
            <a:r>
              <a:rPr lang="en-US" dirty="0"/>
              <a:t>Let q = “I have received help on this exam”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700" dirty="0">
                <a:solidFill>
                  <a:srgbClr val="0000FF"/>
                </a:solidFill>
                <a:sym typeface="Symbol" panose="05050102010706020507" pitchFamily="-65" charset="2"/>
              </a:rPr>
              <a:t>¬</a:t>
            </a:r>
            <a:r>
              <a:rPr lang="en-US" sz="2700" i="1" dirty="0">
                <a:solidFill>
                  <a:srgbClr val="0000FF"/>
                </a:solidFill>
              </a:rPr>
              <a:t>p</a:t>
            </a:r>
            <a:r>
              <a:rPr lang="en-US" sz="2700" dirty="0">
                <a:solidFill>
                  <a:srgbClr val="0000FF"/>
                </a:solidFill>
                <a:sym typeface="Symbol" panose="05050102010706020507" pitchFamily="-65" charset="2"/>
              </a:rPr>
              <a:t>¬</a:t>
            </a:r>
            <a:r>
              <a:rPr lang="en-US" sz="2700" i="1" dirty="0">
                <a:solidFill>
                  <a:srgbClr val="0000FF"/>
                </a:solidFill>
                <a:sym typeface="Symbol" panose="05050102010706020507" pitchFamily="-65" charset="2"/>
              </a:rPr>
              <a:t>q</a:t>
            </a:r>
            <a:endParaRPr lang="en-US" sz="2000" i="1" dirty="0">
              <a:solidFill>
                <a:srgbClr val="0000FF"/>
              </a:solidFill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5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274638"/>
            <a:ext cx="8716839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A variety of terminology is used to express p → q.</a:t>
            </a:r>
            <a:endParaRPr lang="en-US" sz="3200" dirty="0">
              <a:solidFill>
                <a:srgbClr val="00B0F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7079" y="1676400"/>
            <a:ext cx="8392160" cy="350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935162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00B0F0"/>
                </a:solidFill>
              </a:rPr>
              <a:t>Let p be the statement “Maria learns discrete mathematics” and q the statement “Maria will find a good job.” Express the statement p → q as a statement in English.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8401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“If Maria learns discrete mathematics, then she will find a good job.”</a:t>
            </a: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“Maria will find a good job when she learns discrete mathematics.”</a:t>
            </a:r>
            <a:endParaRPr lang="en-US" sz="240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“For Maria to get a good job, it is sufficient for her to learn discrete mathematics.”</a:t>
            </a:r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“Maria will find a good job unless she does not learn discrete mathematics.”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Translation Example </a:t>
            </a:r>
            <a:endParaRPr lang="en-US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You can access the Internet from campus only if you are a computer science major or you are not a freshman.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let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f </a:t>
            </a:r>
            <a:r>
              <a:rPr lang="en-US" dirty="0"/>
              <a:t>represent “You can access the Internet from campus,” “You are a computer science major,” and “You are a freshman,” respectively.</a:t>
            </a:r>
            <a:endParaRPr lang="en-US" dirty="0"/>
          </a:p>
          <a:p>
            <a:pPr eaLnBrk="1" hangingPunct="1"/>
            <a:r>
              <a:rPr lang="en-US" dirty="0"/>
              <a:t>a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(c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dirty="0"/>
              <a:t> f)</a:t>
            </a:r>
            <a:endParaRPr lang="en-US" dirty="0"/>
          </a:p>
          <a:p>
            <a:pPr eaLnBrk="1" hangingPunct="1"/>
            <a:endParaRPr lang="en-US" dirty="0"/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Translation Example </a:t>
            </a:r>
            <a:endParaRPr lang="en-US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You cannot ride the roller coaster if you are under 4 feet tall unless you are older than 16 years old.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q, r, and s represent “You can ride the roller coaster,” “You are under 4 feet tall,” and “You are older than 16 years old,” respectively.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(f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dirty="0"/>
              <a:t> s)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dirty="0"/>
              <a:t> r</a:t>
            </a:r>
            <a:endParaRPr lang="en-US" dirty="0"/>
          </a:p>
          <a:p>
            <a:pPr eaLnBrk="1" hangingPunct="1"/>
            <a:r>
              <a:rPr lang="en-US" dirty="0"/>
              <a:t>r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(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dirty="0"/>
              <a:t> f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 dirty="0"/>
              <a:t> 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Bit Operations</a:t>
            </a: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Boolean values can be represented as 1 (true) and 0 (false)</a:t>
            </a:r>
            <a:endParaRPr lang="en-US"/>
          </a:p>
          <a:p>
            <a:pPr eaLnBrk="1" hangingPunct="1"/>
            <a:r>
              <a:rPr lang="en-US"/>
              <a:t>A bit string is a series of Boolean values. Length of the string is the number of bits.</a:t>
            </a:r>
            <a:endParaRPr lang="en-US"/>
          </a:p>
          <a:p>
            <a:pPr lvl="1" eaLnBrk="1" hangingPunct="1"/>
            <a:r>
              <a:rPr lang="en-US"/>
              <a:t>10110100 is eight Boolean values in one string</a:t>
            </a:r>
            <a:endParaRPr lang="en-US"/>
          </a:p>
          <a:p>
            <a:pPr eaLnBrk="1" hangingPunct="1"/>
            <a:r>
              <a:rPr lang="en-US"/>
              <a:t>We can then do operations on these Boolean strings</a:t>
            </a:r>
            <a:endParaRPr lang="en-US"/>
          </a:p>
          <a:p>
            <a:pPr lvl="1" eaLnBrk="1" hangingPunct="1"/>
            <a:r>
              <a:rPr lang="en-US"/>
              <a:t>Each column is its own</a:t>
            </a:r>
            <a:br>
              <a:rPr lang="en-US"/>
            </a:br>
            <a:r>
              <a:rPr lang="en-US"/>
              <a:t>Boolean operation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741380" name="Rectangle 4"/>
          <p:cNvSpPr>
            <a:spLocks noChangeArrowheads="1"/>
          </p:cNvSpPr>
          <p:nvPr/>
        </p:nvSpPr>
        <p:spPr bwMode="auto">
          <a:xfrm>
            <a:off x="5486400" y="4572000"/>
            <a:ext cx="2133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400" dirty="0">
                <a:latin typeface="Verdana" panose="020B0604030504040204" pitchFamily="-65" charset="0"/>
              </a:rPr>
              <a:t>01011010</a:t>
            </a:r>
            <a:endParaRPr lang="en-US" sz="2400" dirty="0">
              <a:latin typeface="Verdana" panose="020B0604030504040204" pitchFamily="-65" charset="0"/>
            </a:endParaRPr>
          </a:p>
          <a:p>
            <a:pPr marL="342900" indent="-342900" algn="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400" u="sng" dirty="0">
                <a:latin typeface="Verdana" panose="020B0604030504040204" pitchFamily="-65" charset="0"/>
                <a:sym typeface="Symbol" panose="05050102010706020507" pitchFamily="-65" charset="2"/>
              </a:rPr>
              <a:t></a:t>
            </a:r>
            <a:r>
              <a:rPr lang="en-US" sz="2400" u="sng" dirty="0">
                <a:latin typeface="Verdana" panose="020B0604030504040204" pitchFamily="-65" charset="0"/>
              </a:rPr>
              <a:t>10110100</a:t>
            </a:r>
            <a:endParaRPr lang="en-US" sz="2400" u="sng" dirty="0">
              <a:latin typeface="Verdana" panose="020B0604030504040204" pitchFamily="-65" charset="0"/>
            </a:endParaRPr>
          </a:p>
          <a:p>
            <a:pPr marL="342900" indent="-342900" algn="r">
              <a:spcBef>
                <a:spcPct val="20000"/>
              </a:spcBef>
              <a:buClr>
                <a:srgbClr val="FF0000"/>
              </a:buClr>
              <a:buFont typeface="Monotype Sorts" pitchFamily="-65" charset="2"/>
              <a:buNone/>
            </a:pPr>
            <a:r>
              <a:rPr lang="en-US" sz="2400" dirty="0">
                <a:latin typeface="Verdana" panose="020B0604030504040204" pitchFamily="-65" charset="0"/>
              </a:rPr>
              <a:t>11101110</a:t>
            </a:r>
            <a:endParaRPr lang="en-US" sz="2400" dirty="0">
              <a:latin typeface="Verdana" panose="020B0604030504040204" pitchFamily="-6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sz="6000"/>
            </a:br>
            <a:br>
              <a:rPr lang="en-US" sz="6000"/>
            </a:br>
            <a:br>
              <a:rPr lang="en-US" sz="4400"/>
            </a:br>
            <a:r>
              <a:rPr lang="en-US" sz="4400"/>
              <a:t>Propositional Equivalence</a:t>
            </a:r>
            <a:endParaRPr lang="en-US" sz="4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Tautology, Contradiction, Equivalence</a:t>
            </a: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2000"/>
          </a:p>
          <a:p>
            <a:pPr eaLnBrk="1" hangingPunct="1"/>
            <a:r>
              <a:rPr lang="en-US" sz="2000">
                <a:highlight>
                  <a:srgbClr val="FFFF00"/>
                </a:highlight>
              </a:rPr>
              <a:t>Tautology: a statement that’s always true</a:t>
            </a:r>
            <a:endParaRPr lang="en-US" sz="2000">
              <a:highlight>
                <a:srgbClr val="FFFF00"/>
              </a:highlight>
            </a:endParaRPr>
          </a:p>
          <a:p>
            <a:pPr lvl="1" eaLnBrk="1" hangingPunct="1"/>
            <a:r>
              <a:rPr lang="en-US" sz="1800"/>
              <a:t>p </a:t>
            </a:r>
            <a:r>
              <a:rPr lang="en-US" sz="1800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 sz="1800"/>
              <a:t> </a:t>
            </a:r>
            <a:r>
              <a:rPr lang="en-US" sz="180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sz="1800"/>
              <a:t> p will always be true</a:t>
            </a:r>
            <a:endParaRPr lang="en-US" sz="18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>
                <a:highlight>
                  <a:srgbClr val="FFFF00"/>
                </a:highlight>
              </a:rPr>
              <a:t>Contradiction: a statement that’s always false</a:t>
            </a:r>
            <a:endParaRPr lang="en-US" sz="2000">
              <a:highlight>
                <a:srgbClr val="FFFF00"/>
              </a:highlight>
            </a:endParaRPr>
          </a:p>
          <a:p>
            <a:pPr lvl="1" eaLnBrk="1" hangingPunct="1"/>
            <a:r>
              <a:rPr lang="en-US" sz="1800"/>
              <a:t>p </a:t>
            </a:r>
            <a:r>
              <a:rPr lang="en-US" sz="180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sz="1800"/>
              <a:t> </a:t>
            </a:r>
            <a:r>
              <a:rPr lang="en-US" sz="180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sz="1800"/>
              <a:t> p will always be false</a:t>
            </a:r>
            <a:endParaRPr lang="en-US" sz="18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>
                <a:highlight>
                  <a:srgbClr val="FFFF00"/>
                </a:highlight>
              </a:rPr>
              <a:t>A logical equivalence means that the two sides always have the same truth values</a:t>
            </a:r>
            <a:endParaRPr lang="en-US" sz="2000">
              <a:highlight>
                <a:srgbClr val="FFFF00"/>
              </a:highlight>
            </a:endParaRPr>
          </a:p>
          <a:p>
            <a:pPr lvl="1" eaLnBrk="1" hangingPunct="1"/>
            <a:r>
              <a:rPr lang="en-US" sz="1800"/>
              <a:t>Symbol is </a:t>
            </a:r>
            <a:r>
              <a:rPr lang="en-US" sz="1800">
                <a:ea typeface="ヒラギノ角ゴ Pro W3" pitchFamily="-65" charset="-128"/>
              </a:rPr>
              <a:t>≡</a:t>
            </a:r>
            <a:r>
              <a:rPr lang="en-US" sz="1800"/>
              <a:t>or </a:t>
            </a:r>
            <a:r>
              <a:rPr lang="en-US" sz="1800">
                <a:latin typeface="Symbol" panose="05050102010706020507" pitchFamily="-65" charset="2"/>
                <a:sym typeface="Symbol" panose="05050102010706020507" pitchFamily="-65" charset="2"/>
              </a:rPr>
              <a:t></a:t>
            </a:r>
            <a:r>
              <a:rPr lang="en-US" sz="1800"/>
              <a:t> (we’ll use </a:t>
            </a:r>
            <a:r>
              <a:rPr lang="en-US" sz="1800">
                <a:ea typeface="ヒラギノ角ゴ Pro W3" pitchFamily="-65" charset="-128"/>
              </a:rPr>
              <a:t>≡</a:t>
            </a:r>
            <a:r>
              <a:rPr lang="en-US" sz="1800"/>
              <a:t>)</a:t>
            </a:r>
            <a:endParaRPr lang="en-US" sz="1800"/>
          </a:p>
          <a:p>
            <a:pPr eaLnBrk="1" hangingPunct="1"/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Examples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dirty="0"/>
              <a:t>Identity law   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T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 dirty="0"/>
              <a:t> p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Commutative law    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q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 dirty="0"/>
              <a:t> q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p</a:t>
            </a:r>
            <a:endParaRPr lang="en-US" dirty="0"/>
          </a:p>
        </p:txBody>
      </p:sp>
      <p:graphicFrame>
        <p:nvGraphicFramePr>
          <p:cNvPr id="751620" name="Group 4"/>
          <p:cNvGraphicFramePr>
            <a:graphicFrameLocks noGrp="1"/>
          </p:cNvGraphicFramePr>
          <p:nvPr/>
        </p:nvGraphicFramePr>
        <p:xfrm>
          <a:off x="1447800" y="1676400"/>
          <a:ext cx="5334000" cy="1371600"/>
        </p:xfrm>
        <a:graphic>
          <a:graphicData uri="http://schemas.openxmlformats.org/drawingml/2006/table">
            <a:tbl>
              <a:tblPr/>
              <a:tblGrid>
                <a:gridCol w="1778000"/>
                <a:gridCol w="1778000"/>
                <a:gridCol w="1778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51638" name="Group 22"/>
          <p:cNvGraphicFramePr>
            <a:graphicFrameLocks noGrp="1"/>
          </p:cNvGraphicFramePr>
          <p:nvPr/>
        </p:nvGraphicFramePr>
        <p:xfrm>
          <a:off x="1524000" y="4122735"/>
          <a:ext cx="6096000" cy="227806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p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Propositions</a:t>
            </a: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highlight>
                  <a:srgbClr val="FFFF00"/>
                </a:highlight>
              </a:rPr>
              <a:t>A proposition is a statement that can be either true or false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“Yongdae has an Apple laptop.”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“Yongdae is a professor.”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“3 = 2 + 1”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“3 = 2 + 2”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Not propositions: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“Are you Bob?”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“x = 7”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“I am heavy.”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dirty="0"/>
              <a:t>Examples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/>
            <a:r>
              <a:rPr lang="en-US" dirty="0"/>
              <a:t>Associative law  (p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r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 dirty="0"/>
              <a:t> 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(q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r)</a:t>
            </a:r>
            <a:endParaRPr lang="en-US" dirty="0"/>
          </a:p>
        </p:txBody>
      </p:sp>
      <p:graphicFrame>
        <p:nvGraphicFramePr>
          <p:cNvPr id="753668" name="Group 4"/>
          <p:cNvGraphicFramePr>
            <a:graphicFrameLocks noGrp="1"/>
          </p:cNvGraphicFramePr>
          <p:nvPr/>
        </p:nvGraphicFramePr>
        <p:xfrm>
          <a:off x="1295402" y="1981200"/>
          <a:ext cx="6553198" cy="42672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1731"/>
                <a:gridCol w="484740"/>
                <a:gridCol w="484740"/>
                <a:gridCol w="1159587"/>
                <a:gridCol w="1449727"/>
                <a:gridCol w="863636"/>
                <a:gridCol w="1649037"/>
              </a:tblGrid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q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(p</a:t>
                      </a: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q)r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r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(qr)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anchor="ctr" horzOverflow="overflow"/>
                </a:tc>
              </a:tr>
              <a:tr h="475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475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4751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  <a:tr h="473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1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highlight>
                  <a:srgbClr val="FFFF00"/>
                </a:highlight>
              </a:rPr>
              <a:t>How to prove equivalence?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4038600"/>
          </a:xfrm>
        </p:spPr>
        <p:txBody>
          <a:bodyPr/>
          <a:lstStyle/>
          <a:p>
            <a:pPr eaLnBrk="1" hangingPunct="1"/>
            <a:r>
              <a:rPr lang="en-US" dirty="0">
                <a:highlight>
                  <a:srgbClr val="C0C0C0"/>
                </a:highlight>
              </a:rPr>
              <a:t>Two methods:</a:t>
            </a:r>
            <a:endParaRPr lang="en-US" dirty="0">
              <a:highlight>
                <a:srgbClr val="C0C0C0"/>
              </a:highlight>
            </a:endParaRPr>
          </a:p>
          <a:p>
            <a:pPr lvl="1" eaLnBrk="1" hangingPunct="1"/>
            <a:r>
              <a:rPr lang="en-US" dirty="0">
                <a:highlight>
                  <a:srgbClr val="C0C0C0"/>
                </a:highlight>
              </a:rPr>
              <a:t>Using truth tables</a:t>
            </a:r>
            <a:endParaRPr lang="en-US" dirty="0">
              <a:highlight>
                <a:srgbClr val="C0C0C0"/>
              </a:highlight>
            </a:endParaRPr>
          </a:p>
          <a:p>
            <a:pPr lvl="2" eaLnBrk="1" hangingPunct="1"/>
            <a:r>
              <a:rPr lang="en-US" dirty="0"/>
              <a:t>Not good for long formula</a:t>
            </a:r>
            <a:endParaRPr lang="en-US" dirty="0"/>
          </a:p>
          <a:p>
            <a:pPr lvl="2" eaLnBrk="1" hangingPunct="1"/>
            <a:r>
              <a:rPr lang="en-US" dirty="0"/>
              <a:t>In this course, only allowed if specifically stated!</a:t>
            </a:r>
            <a:endParaRPr lang="en-US" dirty="0"/>
          </a:p>
          <a:p>
            <a:pPr lvl="1" eaLnBrk="1" hangingPunct="1"/>
            <a:r>
              <a:rPr lang="en-US" dirty="0">
                <a:highlight>
                  <a:srgbClr val="C0C0C0"/>
                </a:highlight>
              </a:rPr>
              <a:t>Using the logical equivalences</a:t>
            </a:r>
            <a:endParaRPr lang="en-US" dirty="0">
              <a:highlight>
                <a:srgbClr val="C0C0C0"/>
              </a:highlight>
            </a:endParaRPr>
          </a:p>
          <a:p>
            <a:pPr lvl="2" eaLnBrk="1" hangingPunct="1"/>
            <a:r>
              <a:rPr lang="en-US" dirty="0"/>
              <a:t>The preferred method</a:t>
            </a:r>
            <a:endParaRPr lang="en-US" dirty="0"/>
          </a:p>
          <a:p>
            <a:pPr eaLnBrk="1" hangingPunct="1"/>
            <a:r>
              <a:rPr lang="en-US" dirty="0"/>
              <a:t>(p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 dirty="0"/>
              <a:t> (p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Truth Table Solution</a:t>
            </a: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/>
              <a:t>(p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 dirty="0"/>
              <a:t> (p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r</a:t>
            </a:r>
            <a:endParaRPr lang="en-US" dirty="0"/>
          </a:p>
          <a:p>
            <a:pPr eaLnBrk="1" hangingPunct="1">
              <a:buNone/>
            </a:pPr>
            <a:endParaRPr lang="en-US" dirty="0"/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/>
        </p:nvGraphicFramePr>
        <p:xfrm>
          <a:off x="1447801" y="1905000"/>
          <a:ext cx="6530974" cy="42672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3395"/>
                <a:gridCol w="353394"/>
                <a:gridCol w="353395"/>
                <a:gridCol w="726506"/>
                <a:gridCol w="806892"/>
                <a:gridCol w="1921678"/>
                <a:gridCol w="676455"/>
                <a:gridCol w="1339259"/>
              </a:tblGrid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p→r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 →r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(p→r)</a:t>
                      </a: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(</a:t>
                      </a: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q →r)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</a:t>
                      </a: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q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(p</a:t>
                      </a: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 panose="05050102010706020507" pitchFamily="-65" charset="2"/>
                        </a:rPr>
                        <a:t>q) </a:t>
                      </a: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→r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462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476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46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4761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47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Equivalences</a:t>
            </a:r>
            <a:endParaRPr lang="en-US"/>
          </a:p>
        </p:txBody>
      </p:sp>
      <p:graphicFrame>
        <p:nvGraphicFramePr>
          <p:cNvPr id="761859" name="Group 3"/>
          <p:cNvGraphicFramePr>
            <a:graphicFrameLocks noGrp="1"/>
          </p:cNvGraphicFramePr>
          <p:nvPr/>
        </p:nvGraphicFramePr>
        <p:xfrm>
          <a:off x="609601" y="1371600"/>
          <a:ext cx="8229599" cy="4876800"/>
        </p:xfrm>
        <a:graphic>
          <a:graphicData uri="http://schemas.openxmlformats.org/drawingml/2006/table">
            <a:tbl>
              <a:tblPr/>
              <a:tblGrid>
                <a:gridCol w="1675051"/>
                <a:gridCol w="1456566"/>
                <a:gridCol w="3495759"/>
                <a:gridCol w="1602223"/>
              </a:tblGrid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Identity Laws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Associative laws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T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T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F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F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Domination Law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Distributive laws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Idempotent Laws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De Morgan’s laws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8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Double negation law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Absorption laws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Commutative Laws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T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F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Negation lows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Definition of Implication</a:t>
                      </a:r>
                      <a:endParaRPr kumimoji="0" 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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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(p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q)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(q 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p)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Definition of </a:t>
                      </a:r>
                      <a:r>
                        <a:rPr kumimoji="0" lang="en-US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Biconditional</a:t>
                      </a:r>
                      <a:endParaRPr kumimoji="0" 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dirty="0"/>
              <a:t>Proof using Logical Equivalence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05800" cy="5287963"/>
          </a:xfrm>
        </p:spPr>
        <p:txBody>
          <a:bodyPr/>
          <a:lstStyle/>
          <a:p>
            <a:pPr eaLnBrk="1" hangingPunct="1">
              <a:buFont typeface="Monotype Sorts" pitchFamily="-65" charset="2"/>
              <a:buNone/>
            </a:pPr>
            <a:r>
              <a:rPr lang="en-US" dirty="0"/>
              <a:t>	(p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r)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 dirty="0"/>
              <a:t> (q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r)</a:t>
            </a: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endParaRPr lang="en-US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  </a:t>
            </a:r>
            <a:r>
              <a:rPr lang="en-US" dirty="0"/>
              <a:t> (p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dirty="0"/>
              <a:t> q)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r		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85800" y="1295400"/>
            <a:ext cx="8001000" cy="3246120"/>
            <a:chOff x="1080" y="2040"/>
            <a:chExt cx="12600" cy="5112"/>
          </a:xfrm>
        </p:grpSpPr>
        <p:sp>
          <p:nvSpPr>
            <p:cNvPr id="763908" name="Rectangle 4"/>
            <p:cNvSpPr>
              <a:spLocks noChangeArrowheads="1"/>
            </p:cNvSpPr>
            <p:nvPr/>
          </p:nvSpPr>
          <p:spPr bwMode="auto">
            <a:xfrm>
              <a:off x="7718" y="2280"/>
              <a:ext cx="584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700" dirty="0"/>
                <a:t>Definition of implication</a:t>
              </a:r>
              <a:endParaRPr lang="en-US" sz="2700" dirty="0"/>
            </a:p>
          </p:txBody>
        </p:sp>
        <p:sp>
          <p:nvSpPr>
            <p:cNvPr id="763909" name="Rectangle 5"/>
            <p:cNvSpPr>
              <a:spLocks noChangeArrowheads="1"/>
            </p:cNvSpPr>
            <p:nvPr/>
          </p:nvSpPr>
          <p:spPr bwMode="auto">
            <a:xfrm>
              <a:off x="7718" y="3000"/>
              <a:ext cx="3020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700" dirty="0"/>
                <a:t>Associative</a:t>
              </a:r>
              <a:endParaRPr lang="en-US" sz="2700" dirty="0"/>
            </a:p>
          </p:txBody>
        </p:sp>
        <p:sp>
          <p:nvSpPr>
            <p:cNvPr id="763910" name="Rectangle 6"/>
            <p:cNvSpPr>
              <a:spLocks noChangeArrowheads="1"/>
            </p:cNvSpPr>
            <p:nvPr/>
          </p:nvSpPr>
          <p:spPr bwMode="auto">
            <a:xfrm>
              <a:off x="7718" y="3767"/>
              <a:ext cx="3470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700" dirty="0"/>
                <a:t>Commutative</a:t>
              </a:r>
              <a:endParaRPr lang="en-US" sz="2700" dirty="0"/>
            </a:p>
          </p:txBody>
        </p:sp>
        <p:sp>
          <p:nvSpPr>
            <p:cNvPr id="763911" name="Rectangle 7"/>
            <p:cNvSpPr>
              <a:spLocks noChangeArrowheads="1"/>
            </p:cNvSpPr>
            <p:nvPr/>
          </p:nvSpPr>
          <p:spPr bwMode="auto">
            <a:xfrm>
              <a:off x="7718" y="4680"/>
              <a:ext cx="3020" cy="7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700" dirty="0"/>
                <a:t>Associative</a:t>
              </a:r>
              <a:endParaRPr lang="en-US" sz="2700" dirty="0"/>
            </a:p>
          </p:txBody>
        </p:sp>
        <p:sp>
          <p:nvSpPr>
            <p:cNvPr id="763912" name="Rectangle 8"/>
            <p:cNvSpPr>
              <a:spLocks noChangeArrowheads="1"/>
            </p:cNvSpPr>
            <p:nvPr/>
          </p:nvSpPr>
          <p:spPr bwMode="auto">
            <a:xfrm>
              <a:off x="7718" y="5567"/>
              <a:ext cx="596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700" dirty="0"/>
                <a:t>De Morgan, Idempotent</a:t>
              </a:r>
              <a:endParaRPr lang="en-US" sz="2700" dirty="0"/>
            </a:p>
          </p:txBody>
        </p:sp>
        <p:sp>
          <p:nvSpPr>
            <p:cNvPr id="763913" name="Rectangle 9"/>
            <p:cNvSpPr>
              <a:spLocks noChangeArrowheads="1"/>
            </p:cNvSpPr>
            <p:nvPr/>
          </p:nvSpPr>
          <p:spPr bwMode="auto">
            <a:xfrm>
              <a:off x="7800" y="6360"/>
              <a:ext cx="5842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700" dirty="0"/>
                <a:t>Definition of implication</a:t>
              </a:r>
              <a:endParaRPr lang="en-US" sz="2700" dirty="0"/>
            </a:p>
          </p:txBody>
        </p:sp>
        <p:sp>
          <p:nvSpPr>
            <p:cNvPr id="763914" name="Rectangle 10"/>
            <p:cNvSpPr>
              <a:spLocks noChangeArrowheads="1"/>
            </p:cNvSpPr>
            <p:nvPr/>
          </p:nvSpPr>
          <p:spPr bwMode="auto">
            <a:xfrm>
              <a:off x="1080" y="2040"/>
              <a:ext cx="7320" cy="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None/>
              </a:pP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</a:t>
              </a:r>
              <a:r>
                <a:rPr lang="en-US" sz="2800" dirty="0">
                  <a:latin typeface="Verdana" panose="020B0604030504040204" pitchFamily="-65" charset="0"/>
                </a:rPr>
                <a:t> (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</a:t>
              </a:r>
              <a:r>
                <a:rPr lang="en-US" sz="2800" dirty="0">
                  <a:latin typeface="Verdana" panose="020B0604030504040204" pitchFamily="-65" charset="0"/>
                </a:rPr>
                <a:t> p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r)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(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</a:t>
              </a:r>
              <a:r>
                <a:rPr lang="en-US" sz="2800" dirty="0">
                  <a:latin typeface="Verdana" panose="020B0604030504040204" pitchFamily="-65" charset="0"/>
                </a:rPr>
                <a:t> q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r)	</a:t>
              </a:r>
              <a:endParaRPr lang="en-US" sz="2800" dirty="0">
                <a:latin typeface="Verdana" panose="020B0604030504040204" pitchFamily="-65" charset="0"/>
              </a:endParaRPr>
            </a:p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None/>
              </a:pP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</a:t>
              </a:r>
              <a:r>
                <a:rPr lang="en-US" sz="2800" dirty="0">
                  <a:latin typeface="Verdana" panose="020B0604030504040204" pitchFamily="-65" charset="0"/>
                </a:rPr>
                <a:t>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</a:t>
              </a:r>
              <a:r>
                <a:rPr lang="en-US" sz="2800" dirty="0">
                  <a:latin typeface="Verdana" panose="020B0604030504040204" pitchFamily="-65" charset="0"/>
                </a:rPr>
                <a:t> p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r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</a:t>
              </a:r>
              <a:r>
                <a:rPr lang="en-US" sz="2800" dirty="0">
                  <a:latin typeface="Verdana" panose="020B0604030504040204" pitchFamily="-65" charset="0"/>
                </a:rPr>
                <a:t> q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r		</a:t>
              </a:r>
              <a:endParaRPr lang="en-US" sz="2800" dirty="0">
                <a:latin typeface="Verdana" panose="020B0604030504040204" pitchFamily="-65" charset="0"/>
              </a:endParaRPr>
            </a:p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None/>
              </a:pP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</a:t>
              </a:r>
              <a:r>
                <a:rPr lang="en-US" sz="2800" dirty="0">
                  <a:latin typeface="Verdana" panose="020B0604030504040204" pitchFamily="-65" charset="0"/>
                </a:rPr>
                <a:t>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</a:t>
              </a:r>
              <a:r>
                <a:rPr lang="en-US" sz="2800" dirty="0">
                  <a:latin typeface="Verdana" panose="020B0604030504040204" pitchFamily="-65" charset="0"/>
                </a:rPr>
                <a:t> p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</a:t>
              </a:r>
              <a:r>
                <a:rPr lang="en-US" sz="2800" dirty="0">
                  <a:latin typeface="Verdana" panose="020B0604030504040204" pitchFamily="-65" charset="0"/>
                </a:rPr>
                <a:t> q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r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r		</a:t>
              </a:r>
              <a:endParaRPr lang="en-US" sz="2800" dirty="0">
                <a:latin typeface="Verdana" panose="020B0604030504040204" pitchFamily="-65" charset="0"/>
              </a:endParaRPr>
            </a:p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None/>
              </a:pP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</a:t>
              </a:r>
              <a:r>
                <a:rPr lang="en-US" sz="2800" dirty="0">
                  <a:latin typeface="Verdana" panose="020B0604030504040204" pitchFamily="-65" charset="0"/>
                </a:rPr>
                <a:t> (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</a:t>
              </a:r>
              <a:r>
                <a:rPr lang="en-US" sz="2800" dirty="0">
                  <a:latin typeface="Verdana" panose="020B0604030504040204" pitchFamily="-65" charset="0"/>
                </a:rPr>
                <a:t> p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</a:t>
              </a:r>
              <a:r>
                <a:rPr lang="en-US" sz="2800" dirty="0">
                  <a:latin typeface="Verdana" panose="020B0604030504040204" pitchFamily="-65" charset="0"/>
                </a:rPr>
                <a:t> q)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(r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r)	</a:t>
              </a:r>
              <a:endParaRPr lang="en-US" sz="2800" dirty="0">
                <a:latin typeface="Verdana" panose="020B0604030504040204" pitchFamily="-65" charset="0"/>
              </a:endParaRPr>
            </a:p>
            <a:p>
              <a:pPr algn="ctr">
                <a:spcBef>
                  <a:spcPct val="20000"/>
                </a:spcBef>
                <a:buClr>
                  <a:srgbClr val="FF0000"/>
                </a:buClr>
                <a:buFont typeface="Monotype Sorts" pitchFamily="-65" charset="2"/>
                <a:buNone/>
              </a:pP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</a:t>
              </a:r>
              <a:r>
                <a:rPr lang="en-US" sz="2800" dirty="0">
                  <a:latin typeface="Verdana" panose="020B0604030504040204" pitchFamily="-65" charset="0"/>
                </a:rPr>
                <a:t>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</a:t>
              </a:r>
              <a:r>
                <a:rPr lang="en-US" sz="2800" dirty="0">
                  <a:latin typeface="Verdana" panose="020B0604030504040204" pitchFamily="-65" charset="0"/>
                </a:rPr>
                <a:t> (p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</a:t>
              </a:r>
              <a:r>
                <a:rPr lang="en-US" sz="2800" dirty="0">
                  <a:latin typeface="Verdana" panose="020B0604030504040204" pitchFamily="-65" charset="0"/>
                </a:rPr>
                <a:t> q) </a:t>
              </a:r>
              <a:r>
                <a:rPr lang="en-US" sz="2800" dirty="0">
                  <a:latin typeface="Symbol" panose="05050102010706020507" pitchFamily="-65" charset="2"/>
                  <a:sym typeface="Symbol" panose="05050102010706020507" pitchFamily="-65" charset="2"/>
                </a:rPr>
                <a:t></a:t>
              </a:r>
              <a:r>
                <a:rPr lang="en-US" sz="2800" dirty="0">
                  <a:latin typeface="Verdana" panose="020B0604030504040204" pitchFamily="-65" charset="0"/>
                </a:rPr>
                <a:t> r			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  <a:endParaRPr lang="en-US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Show that (p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q)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/>
              <a:t> (p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q) is a Tautology.</a:t>
            </a:r>
            <a:endParaRPr lang="en-US"/>
          </a:p>
          <a:p>
            <a:pPr eaLnBrk="1" hangingPunct="1">
              <a:buFont typeface="Monotype Sorts" pitchFamily="-65" charset="2"/>
              <a:buNone/>
            </a:pPr>
            <a:r>
              <a:rPr lang="en-US"/>
              <a:t>(Proof)</a:t>
            </a:r>
            <a:endParaRPr lang="en-US"/>
          </a:p>
          <a:p>
            <a:pPr eaLnBrk="1" hangingPunct="1">
              <a:buFont typeface="Monotype Sorts" pitchFamily="-65" charset="2"/>
              <a:buNone/>
            </a:pPr>
            <a:r>
              <a:rPr lang="en-US"/>
              <a:t>	(p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q)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/>
              <a:t> (p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q)</a:t>
            </a:r>
            <a:endParaRPr lang="en-US"/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</a:t>
            </a:r>
            <a:r>
              <a:rPr lang="en-US"/>
              <a:t> (p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q)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(p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q) 	</a:t>
            </a:r>
            <a:r>
              <a:rPr lang="en-US" sz="2100"/>
              <a:t>Implication</a:t>
            </a:r>
            <a:endParaRPr lang="en-US" sz="2400"/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p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q)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(p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q)	</a:t>
            </a:r>
            <a:r>
              <a:rPr lang="en-US" sz="2100"/>
              <a:t>De Morgan</a:t>
            </a:r>
            <a:endParaRPr lang="en-US" sz="2100"/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p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p)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q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q)	</a:t>
            </a:r>
            <a:r>
              <a:rPr lang="en-US" sz="2100"/>
              <a:t>Commutative, Associative</a:t>
            </a:r>
            <a:endParaRPr lang="en-US" sz="2100"/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T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T				</a:t>
            </a:r>
            <a:r>
              <a:rPr lang="en-US" sz="2100"/>
              <a:t>Negation</a:t>
            </a:r>
            <a:endParaRPr lang="en-US"/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T					</a:t>
            </a:r>
            <a:r>
              <a:rPr lang="en-US" sz="2100"/>
              <a:t>Identity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/>
              <a:t>At a trial:</a:t>
            </a:r>
            <a:endParaRPr 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Bill says:  “Sue is guilty and Fred is innocent.”</a:t>
            </a:r>
            <a:endParaRPr lang="en-US" sz="2000"/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Sue says:  “If Bill is guilty, then so is Fred.”</a:t>
            </a:r>
            <a:endParaRPr lang="en-US" sz="2000"/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Fred says:  “I am innocent, but at least one of the others is guilty.”</a:t>
            </a:r>
            <a:endParaRPr lang="en-US" sz="2000"/>
          </a:p>
          <a:p>
            <a:pPr algn="just" eaLnBrk="1" hangingPunct="1">
              <a:lnSpc>
                <a:spcPct val="90000"/>
              </a:lnSpc>
            </a:pPr>
            <a:r>
              <a:rPr lang="en-US" sz="2400"/>
              <a:t>Let b = Bill is innocent, f = Fred is innocent, and s = Sue is innocent</a:t>
            </a:r>
            <a:endParaRPr lang="en-US" sz="2400"/>
          </a:p>
          <a:p>
            <a:pPr algn="just" eaLnBrk="1" hangingPunct="1">
              <a:lnSpc>
                <a:spcPct val="90000"/>
              </a:lnSpc>
            </a:pPr>
            <a:r>
              <a:rPr lang="en-US" sz="2400"/>
              <a:t>Statements are:</a:t>
            </a:r>
            <a:endParaRPr lang="en-US" sz="2400"/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¬s </a:t>
            </a:r>
            <a:r>
              <a:rPr lang="en-US" sz="2000">
                <a:sym typeface="Symbol" panose="05050102010706020507" pitchFamily="-65" charset="2"/>
              </a:rPr>
              <a:t></a:t>
            </a:r>
            <a:r>
              <a:rPr lang="en-US" sz="2000"/>
              <a:t> f</a:t>
            </a:r>
            <a:endParaRPr lang="en-US" sz="2000"/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¬b </a:t>
            </a:r>
            <a:r>
              <a:rPr lang="en-US" sz="2000">
                <a:sym typeface="Symbol" panose="05050102010706020507" pitchFamily="-65" charset="2"/>
              </a:rPr>
              <a:t>→</a:t>
            </a:r>
            <a:r>
              <a:rPr lang="en-US" sz="2000"/>
              <a:t> ¬f</a:t>
            </a:r>
            <a:endParaRPr lang="en-US" sz="2000"/>
          </a:p>
          <a:p>
            <a:pPr lvl="1" algn="just" eaLnBrk="1" hangingPunct="1">
              <a:lnSpc>
                <a:spcPct val="90000"/>
              </a:lnSpc>
            </a:pPr>
            <a:r>
              <a:rPr lang="en-US" sz="2000"/>
              <a:t>f </a:t>
            </a:r>
            <a:r>
              <a:rPr lang="en-US" sz="2000">
                <a:sym typeface="Symbol" panose="05050102010706020507" pitchFamily="-65" charset="2"/>
              </a:rPr>
              <a:t></a:t>
            </a:r>
            <a:r>
              <a:rPr lang="en-US" sz="2000"/>
              <a:t> (¬b </a:t>
            </a:r>
            <a:r>
              <a:rPr lang="en-US" sz="2000">
                <a:sym typeface="Symbol" panose="05050102010706020507" pitchFamily="-65" charset="2"/>
              </a:rPr>
              <a:t></a:t>
            </a:r>
            <a:r>
              <a:rPr lang="en-US" sz="2000"/>
              <a:t> ¬s)</a:t>
            </a:r>
            <a:endParaRPr lang="en-US" sz="2000"/>
          </a:p>
          <a:p>
            <a:pPr algn="just" eaLnBrk="1" hangingPunct="1">
              <a:lnSpc>
                <a:spcPct val="90000"/>
              </a:lnSpc>
            </a:pPr>
            <a:endParaRPr lang="en-US" sz="2400"/>
          </a:p>
          <a:p>
            <a:pPr algn="just" eaLnBrk="1" hangingPunct="1">
              <a:lnSpc>
                <a:spcPct val="90000"/>
              </a:lnSpc>
            </a:pPr>
            <a:r>
              <a:rPr lang="en-US" sz="2400"/>
              <a:t>Can all of their statements be true???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(cnt)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f)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f)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(f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s))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T</a:t>
            </a:r>
            <a:endParaRPr lang="en-US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LHS	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f)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(f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s))</a:t>
            </a:r>
            <a:endParaRPr lang="en-US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((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(f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s)))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f)</a:t>
            </a:r>
            <a:endParaRPr lang="en-US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s))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f)</a:t>
            </a:r>
            <a:endParaRPr lang="en-US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((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b)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f))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f)</a:t>
            </a:r>
            <a:endParaRPr lang="en-US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(b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f)</a:t>
            </a:r>
            <a:endParaRPr lang="en-US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b)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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f)</a:t>
            </a:r>
            <a:endParaRPr lang="en-US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b)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</a:t>
            </a:r>
            <a:r>
              <a:rPr lang="en-US"/>
              <a:t>F</a:t>
            </a:r>
            <a:endParaRPr lang="en-US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/>
              <a:t>		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f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b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So what is the conclusion?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53657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sz="6000" dirty="0"/>
            </a:br>
            <a:br>
              <a:rPr lang="en-US" sz="6000" dirty="0"/>
            </a:br>
            <a:r>
              <a:rPr lang="en-US" sz="4400" dirty="0"/>
              <a:t>  </a:t>
            </a:r>
            <a:r>
              <a:rPr lang="en-US" dirty="0"/>
              <a:t>Predicates and Quantifiers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</a:t>
            </a: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/>
              <a:t>How can we express</a:t>
            </a:r>
            <a:endParaRPr lang="en-US"/>
          </a:p>
          <a:p>
            <a:pPr lvl="1" eaLnBrk="1" hangingPunct="1"/>
            <a:r>
              <a:rPr lang="en-US"/>
              <a:t>“every computer in CS department is protected by intrusion detection system”</a:t>
            </a:r>
            <a:endParaRPr lang="en-US"/>
          </a:p>
          <a:p>
            <a:pPr lvl="1" eaLnBrk="1" hangingPunct="1"/>
            <a:r>
              <a:rPr lang="en-US"/>
              <a:t>“There exists at least one student who has a red hair”.</a:t>
            </a:r>
            <a:endParaRPr lang="en-US"/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“x is greater than 3”</a:t>
            </a:r>
            <a:endParaRPr lang="en-US"/>
          </a:p>
          <a:p>
            <a:pPr lvl="1" eaLnBrk="1" hangingPunct="1"/>
            <a:r>
              <a:rPr lang="en-US"/>
              <a:t>x: subject</a:t>
            </a:r>
            <a:endParaRPr lang="en-US"/>
          </a:p>
          <a:p>
            <a:pPr lvl="1" eaLnBrk="1" hangingPunct="1"/>
            <a:r>
              <a:rPr lang="en-US"/>
              <a:t>“is greater than 3”: predicate</a:t>
            </a:r>
            <a:endParaRPr lang="en-US"/>
          </a:p>
          <a:p>
            <a:pPr lvl="1" eaLnBrk="1" hangingPunct="1"/>
            <a:r>
              <a:rPr lang="en-US"/>
              <a:t>P(x): propositional function P at x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Propositional variables</a:t>
            </a: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>
                <a:highlight>
                  <a:srgbClr val="FFFF00"/>
                </a:highlight>
              </a:rPr>
              <a:t>We use propositional variables to refer to propositions</a:t>
            </a:r>
            <a:endParaRPr lang="en-US"/>
          </a:p>
          <a:p>
            <a:pPr lvl="1" eaLnBrk="1" hangingPunct="1"/>
            <a:r>
              <a:rPr lang="en-US"/>
              <a:t>Usually are lower case letters starting with p (i.e. </a:t>
            </a:r>
            <a:r>
              <a:rPr lang="en-US" i="1"/>
              <a:t>p, q, r, s</a:t>
            </a:r>
            <a:r>
              <a:rPr lang="en-US"/>
              <a:t>, etc.)</a:t>
            </a:r>
            <a:endParaRPr lang="en-US"/>
          </a:p>
          <a:p>
            <a:pPr lvl="1" eaLnBrk="1" hangingPunct="1"/>
            <a:r>
              <a:rPr lang="en-US">
                <a:highlight>
                  <a:srgbClr val="FFFF00"/>
                </a:highlight>
              </a:rPr>
              <a:t>A propositional variable can have one of two values: true (T) or false (F)</a:t>
            </a:r>
            <a:endParaRPr lang="en-US">
              <a:highlight>
                <a:srgbClr val="FFFF00"/>
              </a:highlight>
            </a:endParaRP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 proposition can be…</a:t>
            </a:r>
            <a:endParaRPr lang="en-US"/>
          </a:p>
          <a:p>
            <a:pPr lvl="1" eaLnBrk="1" hangingPunct="1"/>
            <a:r>
              <a:rPr lang="en-US"/>
              <a:t>A single variable: </a:t>
            </a:r>
            <a:r>
              <a:rPr lang="en-US" i="1"/>
              <a:t>p</a:t>
            </a:r>
            <a:endParaRPr lang="en-US"/>
          </a:p>
          <a:p>
            <a:pPr lvl="1" eaLnBrk="1" hangingPunct="1"/>
            <a:r>
              <a:rPr lang="en-US"/>
              <a:t>An operation of multiple variables: </a:t>
            </a:r>
            <a:r>
              <a:rPr lang="en-US" i="1"/>
              <a:t>p</a:t>
            </a:r>
            <a:r>
              <a:rPr lang="en-US">
                <a:sym typeface="Symbol" panose="05050102010706020507" pitchFamily="-65" charset="2"/>
              </a:rPr>
              <a:t>(</a:t>
            </a:r>
            <a:r>
              <a:rPr lang="en-US" i="1">
                <a:sym typeface="Symbol" panose="05050102010706020507" pitchFamily="-65" charset="2"/>
              </a:rPr>
              <a:t>q</a:t>
            </a:r>
            <a:r>
              <a:rPr lang="en-US">
                <a:sym typeface="Symbol" panose="05050102010706020507" pitchFamily="-65" charset="2"/>
              </a:rPr>
              <a:t></a:t>
            </a:r>
            <a:r>
              <a:rPr lang="en-US" i="1">
                <a:sym typeface="Symbol" panose="05050102010706020507" pitchFamily="-65" charset="2"/>
              </a:rPr>
              <a:t>r</a:t>
            </a:r>
            <a:r>
              <a:rPr lang="en-US">
                <a:sym typeface="Symbol" panose="05050102010706020507" pitchFamily="-65" charset="2"/>
              </a:rPr>
              <a:t>)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Propositional Functions</a:t>
            </a: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Consider P(x) = x &lt; 5</a:t>
            </a:r>
            <a:endParaRPr lang="en-US" sz="2000"/>
          </a:p>
          <a:p>
            <a:pPr lvl="1" eaLnBrk="1" hangingPunct="1"/>
            <a:r>
              <a:rPr lang="en-US" sz="1800"/>
              <a:t>P(x) has no truth values (x is not given a value)</a:t>
            </a:r>
            <a:endParaRPr lang="en-US" sz="1800"/>
          </a:p>
          <a:p>
            <a:pPr lvl="1" eaLnBrk="1" hangingPunct="1"/>
            <a:r>
              <a:rPr lang="en-US" sz="1800"/>
              <a:t>P(1) is true: The proposition 1&lt;5 is true</a:t>
            </a:r>
            <a:endParaRPr lang="en-US" sz="1800"/>
          </a:p>
          <a:p>
            <a:pPr lvl="1" eaLnBrk="1" hangingPunct="1"/>
            <a:r>
              <a:rPr lang="en-US" sz="1800"/>
              <a:t>P(10) is false: The proposition 10&lt;5 is false</a:t>
            </a:r>
            <a:endParaRPr lang="en-US" sz="18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P(x) will create a proposition when given a value</a:t>
            </a:r>
            <a:endParaRPr lang="en-US" sz="20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Let P(x) = “x is a multiple of 5”</a:t>
            </a:r>
            <a:endParaRPr lang="en-US" sz="2000"/>
          </a:p>
          <a:p>
            <a:pPr lvl="1" eaLnBrk="1" hangingPunct="1"/>
            <a:r>
              <a:rPr lang="en-US" sz="1800"/>
              <a:t>For what values of x is P(x) true?</a:t>
            </a:r>
            <a:endParaRPr lang="en-US" sz="1800"/>
          </a:p>
          <a:p>
            <a:pPr eaLnBrk="1" hangingPunct="1"/>
            <a:endParaRPr lang="en-US" sz="2000"/>
          </a:p>
          <a:p>
            <a:pPr eaLnBrk="1" hangingPunct="1"/>
            <a:r>
              <a:rPr lang="en-US" sz="2000"/>
              <a:t>Let P(x) = x + 3</a:t>
            </a:r>
            <a:endParaRPr lang="en-US" sz="2000"/>
          </a:p>
          <a:p>
            <a:pPr lvl="1" eaLnBrk="1" hangingPunct="1"/>
            <a:r>
              <a:rPr lang="en-US" sz="1800"/>
              <a:t>For what values of x is P(x) true?</a:t>
            </a:r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Anatomy of a propositional function</a:t>
            </a:r>
            <a:endParaRPr lang="en-US" sz="36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  <a:p>
            <a:pPr eaLnBrk="1" hangingPunct="1">
              <a:buFont typeface="Monotype Sorts" pitchFamily="-65" charset="2"/>
              <a:buNone/>
            </a:pPr>
            <a:r>
              <a:rPr lang="en-US"/>
              <a:t>				P(x) = x + 5 &gt; x</a:t>
            </a:r>
            <a:endParaRPr lang="en-US"/>
          </a:p>
        </p:txBody>
      </p:sp>
      <p:sp>
        <p:nvSpPr>
          <p:cNvPr id="782340" name="AutoShape 4"/>
          <p:cNvSpPr/>
          <p:nvPr/>
        </p:nvSpPr>
        <p:spPr bwMode="auto">
          <a:xfrm rot="-5400000">
            <a:off x="4800600" y="2133600"/>
            <a:ext cx="533400" cy="1600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2341" name="Text Box 5"/>
          <p:cNvSpPr txBox="1">
            <a:spLocks noChangeArrowheads="1"/>
          </p:cNvSpPr>
          <p:nvPr/>
        </p:nvSpPr>
        <p:spPr bwMode="auto">
          <a:xfrm>
            <a:off x="2133600" y="3429000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r>
              <a:rPr lang="en-US" dirty="0"/>
              <a:t>variable</a:t>
            </a:r>
            <a:endParaRPr lang="en-US" dirty="0"/>
          </a:p>
        </p:txBody>
      </p:sp>
      <p:sp>
        <p:nvSpPr>
          <p:cNvPr id="782342" name="Text Box 6"/>
          <p:cNvSpPr txBox="1">
            <a:spLocks noChangeArrowheads="1"/>
          </p:cNvSpPr>
          <p:nvPr/>
        </p:nvSpPr>
        <p:spPr bwMode="auto">
          <a:xfrm>
            <a:off x="4724400" y="3124200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r>
              <a:rPr lang="en-US" dirty="0"/>
              <a:t>predicate</a:t>
            </a:r>
            <a:endParaRPr lang="en-US" dirty="0"/>
          </a:p>
        </p:txBody>
      </p:sp>
      <p:sp>
        <p:nvSpPr>
          <p:cNvPr id="782343" name="Line 7"/>
          <p:cNvSpPr>
            <a:spLocks noChangeShapeType="1"/>
          </p:cNvSpPr>
          <p:nvPr/>
        </p:nvSpPr>
        <p:spPr bwMode="auto">
          <a:xfrm flipV="1">
            <a:off x="2514600" y="26670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0" grpId="0" animBg="1"/>
      <p:bldP spid="782341" grpId="0"/>
      <p:bldP spid="782342" grpId="0"/>
      <p:bldP spid="7823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Propositional functions 3</a:t>
            </a: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Functions with multiple variables:</a:t>
            </a:r>
            <a:endParaRPr lang="en-US"/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P(x,y) = x + y == 0</a:t>
            </a:r>
            <a:endParaRPr lang="en-US"/>
          </a:p>
          <a:p>
            <a:pPr lvl="2" eaLnBrk="1" hangingPunct="1"/>
            <a:r>
              <a:rPr lang="en-US"/>
              <a:t>P(1,2) is false, P(1,-1) is true</a:t>
            </a:r>
            <a:endParaRPr lang="en-US"/>
          </a:p>
          <a:p>
            <a:pPr lvl="2" eaLnBrk="1" hangingPunct="1"/>
            <a:endParaRPr lang="en-US"/>
          </a:p>
          <a:p>
            <a:pPr lvl="1" eaLnBrk="1" hangingPunct="1"/>
            <a:r>
              <a:rPr lang="en-US"/>
              <a:t>P(x,y,z) = x + y == z</a:t>
            </a:r>
            <a:endParaRPr lang="en-US"/>
          </a:p>
          <a:p>
            <a:pPr lvl="2" eaLnBrk="1" hangingPunct="1"/>
            <a:r>
              <a:rPr lang="en-US"/>
              <a:t>P(3,4,5) is false, P(1,2,3) is true</a:t>
            </a:r>
            <a:endParaRPr lang="en-US"/>
          </a:p>
          <a:p>
            <a:pPr lvl="2" eaLnBrk="1" hangingPunct="1"/>
            <a:endParaRPr lang="en-US"/>
          </a:p>
          <a:p>
            <a:pPr lvl="1" eaLnBrk="1" hangingPunct="1"/>
            <a:r>
              <a:rPr lang="en-US"/>
              <a:t>P(x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 … x</a:t>
            </a:r>
            <a:r>
              <a:rPr lang="en-US" baseline="-25000"/>
              <a:t>n</a:t>
            </a:r>
            <a:r>
              <a:rPr lang="en-US"/>
              <a:t>) = …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Quantifiers</a:t>
            </a: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Why quantifiers?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Many things (in this course and beyond) are specified using quantifiers</a:t>
            </a:r>
            <a:endParaRPr lang="en-US" sz="2000"/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In some cases, it’s a more accurate way to describe things than Boolean propositions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highlight>
                  <a:srgbClr val="FFFF00"/>
                </a:highlight>
              </a:rPr>
              <a:t>A quantifier is “an operator that limits the variables of a proposition”</a:t>
            </a:r>
            <a:endParaRPr lang="en-US" sz="2400">
              <a:highlight>
                <a:srgbClr val="FFFF00"/>
              </a:highlight>
            </a:endParaRP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Two types: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Universal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Existential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quantifiers 1</a:t>
            </a: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Represented by an upside-down A: </a:t>
            </a:r>
            <a:r>
              <a:rPr lang="en-US">
                <a:sym typeface="Symbol" panose="05050102010706020507" pitchFamily="-65" charset="2"/>
              </a:rPr>
              <a:t></a:t>
            </a:r>
            <a:endParaRPr lang="en-US"/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It means “for all”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Let P(x) = x+1 &gt; x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We can state the following: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x P(x)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English translation: “for all values of x, P(x) is true”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English translation: “for all values of x, x+1&gt;x is true”</a:t>
            </a:r>
            <a:endParaRPr lang="en-US"/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quantifiers 2</a:t>
            </a:r>
            <a:endParaRPr lang="en-US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But is that always true?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x P(x)</a:t>
            </a:r>
            <a:endParaRPr lang="en-US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Let x = the character ‘a’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Is ‘a’+1 &gt; ‘a’?</a:t>
            </a:r>
            <a:endParaRPr lang="en-US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Let x = the state of Minnesota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Is Minnesota+1 &gt; Minnesota?</a:t>
            </a:r>
            <a:endParaRPr lang="en-US">
              <a:sym typeface="Symbol" panose="05050102010706020507" pitchFamily="-65" charset="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00FF"/>
                </a:solidFill>
                <a:sym typeface="Symbol" panose="05050102010706020507" pitchFamily="-65" charset="2"/>
              </a:rPr>
              <a:t>You need to specify your universe!</a:t>
            </a:r>
            <a:endParaRPr lang="en-US">
              <a:solidFill>
                <a:srgbClr val="0000FF"/>
              </a:solidFill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What values x can represent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Called the “domain” or “universe of discourse” by the textbook</a:t>
            </a:r>
            <a:endParaRPr lang="en-US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quantifiers 3</a:t>
            </a: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sym typeface="Symbol" panose="05050102010706020507" pitchFamily="-65" charset="2"/>
              </a:rPr>
              <a:t>Let the universe be the real numbers.</a:t>
            </a:r>
            <a:endParaRPr lang="en-US" sz="2600" dirty="0">
              <a:sym typeface="Symbol" panose="05050102010706020507" pitchFamily="-65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000" dirty="0">
              <a:sym typeface="Symbol" panose="05050102010706020507" pitchFamily="-65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sym typeface="Symbol" panose="05050102010706020507" pitchFamily="-65" charset="2"/>
              </a:rPr>
              <a:t>Let P(x) = x/2 &lt; x</a:t>
            </a:r>
            <a:endParaRPr lang="en-US" sz="2600" dirty="0">
              <a:sym typeface="Symbol" panose="05050102010706020507" pitchFamily="-65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ym typeface="Symbol" panose="05050102010706020507" pitchFamily="-65" charset="2"/>
              </a:rPr>
              <a:t>Not true for the negative numbers!</a:t>
            </a:r>
            <a:endParaRPr lang="en-US" dirty="0">
              <a:sym typeface="Symbol" panose="05050102010706020507" pitchFamily="-65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sym typeface="Symbol" panose="05050102010706020507" pitchFamily="-65" charset="2"/>
              </a:rPr>
              <a:t>Thus, x P(x) is false</a:t>
            </a:r>
            <a:endParaRPr lang="en-US" dirty="0">
              <a:sym typeface="Symbol" panose="05050102010706020507" pitchFamily="-65" charset="2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dirty="0">
                <a:sym typeface="Symbol" panose="05050102010706020507" pitchFamily="-65" charset="2"/>
              </a:rPr>
              <a:t>When the domain is all the real numbers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600" dirty="0">
              <a:sym typeface="Symbol" panose="05050102010706020507" pitchFamily="-65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sym typeface="Symbol" panose="05050102010706020507" pitchFamily="-65" charset="2"/>
              </a:rPr>
              <a:t>In order to prove that a universal quantification is true, it must be shown for </a:t>
            </a:r>
            <a:r>
              <a:rPr lang="en-US" sz="2600" dirty="0">
                <a:solidFill>
                  <a:srgbClr val="FF0000"/>
                </a:solidFill>
                <a:sym typeface="Symbol" panose="05050102010706020507" pitchFamily="-65" charset="2"/>
              </a:rPr>
              <a:t>ALL</a:t>
            </a:r>
            <a:r>
              <a:rPr lang="en-US" sz="2600" dirty="0">
                <a:sym typeface="Symbol" panose="05050102010706020507" pitchFamily="-65" charset="2"/>
              </a:rPr>
              <a:t> cases</a:t>
            </a:r>
            <a:endParaRPr lang="en-US" sz="2600" dirty="0">
              <a:sym typeface="Symbol" panose="05050102010706020507" pitchFamily="-65" charset="2"/>
            </a:endParaRPr>
          </a:p>
          <a:p>
            <a:pPr eaLnBrk="1" hangingPunct="1">
              <a:lnSpc>
                <a:spcPct val="80000"/>
              </a:lnSpc>
            </a:pPr>
            <a:endParaRPr lang="en-US" sz="2600" dirty="0">
              <a:sym typeface="Symbol" panose="05050102010706020507" pitchFamily="-65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>
                <a:sym typeface="Symbol" panose="05050102010706020507" pitchFamily="-65" charset="2"/>
              </a:rPr>
              <a:t>In order to prove that a universal quantification is false, it must be shown to be false for </a:t>
            </a:r>
            <a:r>
              <a:rPr lang="en-US" sz="2600" dirty="0">
                <a:solidFill>
                  <a:srgbClr val="FF0000"/>
                </a:solidFill>
                <a:sym typeface="Symbol" panose="05050102010706020507" pitchFamily="-65" charset="2"/>
              </a:rPr>
              <a:t>only ONE</a:t>
            </a:r>
            <a:r>
              <a:rPr lang="en-US" sz="2600" dirty="0">
                <a:sym typeface="Symbol" panose="05050102010706020507" pitchFamily="-65" charset="2"/>
              </a:rPr>
              <a:t> case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Universal quantification 4</a:t>
            </a:r>
            <a:endParaRPr lang="en-US"/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Given some propositional function P(x)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And values in the universe x</a:t>
            </a:r>
            <a:r>
              <a:rPr lang="en-US" baseline="-25000"/>
              <a:t>1</a:t>
            </a:r>
            <a:r>
              <a:rPr lang="en-US"/>
              <a:t> .. x</a:t>
            </a:r>
            <a:r>
              <a:rPr lang="en-US" baseline="-25000"/>
              <a:t>n</a:t>
            </a:r>
            <a:endParaRPr lang="en-US" baseline="-25000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universal quantification </a:t>
            </a:r>
            <a:r>
              <a:rPr lang="en-US">
                <a:sym typeface="Symbol" panose="05050102010706020507" pitchFamily="-65" charset="2"/>
              </a:rPr>
              <a:t>x P(x) </a:t>
            </a:r>
            <a:r>
              <a:rPr lang="en-US"/>
              <a:t>implies:</a:t>
            </a:r>
            <a:endParaRPr lang="en-US"/>
          </a:p>
          <a:p>
            <a:pPr eaLnBrk="1" hangingPunct="1"/>
            <a:endParaRPr lang="en-US"/>
          </a:p>
          <a:p>
            <a:pPr algn="ctr" eaLnBrk="1" hangingPunct="1">
              <a:buFont typeface="Monotype Sorts" pitchFamily="-65" charset="2"/>
              <a:buNone/>
            </a:pPr>
            <a:r>
              <a:rPr lang="en-US"/>
              <a:t>P(x</a:t>
            </a:r>
            <a:r>
              <a:rPr lang="en-US" baseline="-25000"/>
              <a:t>1</a:t>
            </a:r>
            <a:r>
              <a:rPr lang="en-US"/>
              <a:t>) </a:t>
            </a:r>
            <a:r>
              <a:rPr lang="en-US">
                <a:sym typeface="Symbol" panose="05050102010706020507" pitchFamily="-65" charset="2"/>
              </a:rPr>
              <a:t> P(x</a:t>
            </a:r>
            <a:r>
              <a:rPr lang="en-US" baseline="-25000"/>
              <a:t>2</a:t>
            </a:r>
            <a:r>
              <a:rPr lang="en-US">
                <a:sym typeface="Symbol" panose="05050102010706020507" pitchFamily="-65" charset="2"/>
              </a:rPr>
              <a:t>)  …  P(x</a:t>
            </a:r>
            <a:r>
              <a:rPr lang="en-US" baseline="-25000"/>
              <a:t>n</a:t>
            </a:r>
            <a:r>
              <a:rPr lang="en-US">
                <a:sym typeface="Symbol" panose="05050102010706020507" pitchFamily="-65" charset="2"/>
              </a:rPr>
              <a:t>)</a:t>
            </a:r>
            <a:endParaRPr lang="en-US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Existential quantification 1</a:t>
            </a:r>
            <a:endParaRPr lang="en-US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Represented by an backwards E: </a:t>
            </a:r>
            <a:r>
              <a:rPr lang="en-US">
                <a:sym typeface="Symbol" panose="05050102010706020507" pitchFamily="-65" charset="2"/>
              </a:rPr>
              <a:t>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It means “there exists”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Let P(x) = x+1 &gt; x</a:t>
            </a:r>
            <a:endParaRPr lang="en-US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We can state the following: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x P(x)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English translation: “there exists (a value of) x such that P(x) is true”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anose="05050102010706020507" pitchFamily="-65" charset="2"/>
              </a:rPr>
              <a:t>English translation: “for at least one value of x, x+1&gt;x is true”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Existential quantification 2</a:t>
            </a:r>
            <a:endParaRPr lang="en-US"/>
          </a:p>
        </p:txBody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Note that you still have to specify your universe</a:t>
            </a:r>
            <a:endParaRPr lang="en-US"/>
          </a:p>
          <a:p>
            <a:pPr lvl="1"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Let P(x) = x+1 &lt; x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There is no numerical value x for which x+1&lt;x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Thus, x P(x) is false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3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Introduction to Logical Operators</a:t>
            </a:r>
            <a:endParaRPr lang="en-US" sz="36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About a dozen logical operators</a:t>
            </a:r>
            <a:endParaRPr lang="en-US" dirty="0"/>
          </a:p>
          <a:p>
            <a:pPr lvl="1" eaLnBrk="1" hangingPunct="1"/>
            <a:r>
              <a:rPr lang="en-US" dirty="0"/>
              <a:t>Similar to algebraic operators + * - /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the following examples,</a:t>
            </a:r>
            <a:endParaRPr lang="en-US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i="1" dirty="0">
                <a:sym typeface="Symbol" panose="05050102010706020507" pitchFamily="-65" charset="2"/>
              </a:rPr>
              <a:t>p</a:t>
            </a:r>
            <a:r>
              <a:rPr lang="en-US" dirty="0">
                <a:sym typeface="Symbol" panose="05050102010706020507" pitchFamily="-65" charset="2"/>
              </a:rPr>
              <a:t> = “Today is Friday”</a:t>
            </a:r>
            <a:endParaRPr lang="en-US" dirty="0">
              <a:sym typeface="Symbol" panose="05050102010706020507" pitchFamily="-65" charset="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i="1" dirty="0">
                <a:sym typeface="Symbol" panose="05050102010706020507" pitchFamily="-65" charset="2"/>
              </a:rPr>
              <a:t>q</a:t>
            </a:r>
            <a:r>
              <a:rPr lang="en-US" dirty="0">
                <a:sym typeface="Symbol" panose="05050102010706020507" pitchFamily="-65" charset="2"/>
              </a:rPr>
              <a:t> = “Today is my birthday” 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Existential quantification 3</a:t>
            </a: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Let P(x) = x+1 &gt; x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There is a numerical value for which x+1&gt;x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In fact, it’s true for all of the values of x!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Thus,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</a:t>
            </a:r>
            <a:r>
              <a:rPr lang="en-US"/>
              <a:t> x P(x) is true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In order to show an existential quantification is </a:t>
            </a:r>
            <a:r>
              <a:rPr lang="en-US">
                <a:solidFill>
                  <a:srgbClr val="FF0000"/>
                </a:solidFill>
              </a:rPr>
              <a:t>true</a:t>
            </a:r>
            <a:r>
              <a:rPr lang="en-US"/>
              <a:t>, you only have to </a:t>
            </a:r>
            <a:r>
              <a:rPr lang="en-US">
                <a:solidFill>
                  <a:srgbClr val="FF0000"/>
                </a:solidFill>
              </a:rPr>
              <a:t>find ONE value</a:t>
            </a:r>
            <a:endParaRPr lang="en-US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/>
              <a:t>In order to show an existential quantification is </a:t>
            </a:r>
            <a:r>
              <a:rPr lang="en-US">
                <a:solidFill>
                  <a:srgbClr val="FF0000"/>
                </a:solidFill>
              </a:rPr>
              <a:t>false</a:t>
            </a:r>
            <a:r>
              <a:rPr lang="en-US"/>
              <a:t>, you have to show </a:t>
            </a:r>
            <a:r>
              <a:rPr lang="en-US">
                <a:solidFill>
                  <a:srgbClr val="FF0000"/>
                </a:solidFill>
              </a:rPr>
              <a:t>it’s false for ALL values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Existential quantification 4</a:t>
            </a:r>
            <a:endParaRPr lang="en-US"/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Given some propositional function P(x)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And values in the universe x</a:t>
            </a:r>
            <a:r>
              <a:rPr lang="en-US" baseline="-25000"/>
              <a:t>1</a:t>
            </a:r>
            <a:r>
              <a:rPr lang="en-US"/>
              <a:t> .. x</a:t>
            </a:r>
            <a:r>
              <a:rPr lang="en-US" baseline="-25000"/>
              <a:t>n</a:t>
            </a:r>
            <a:endParaRPr lang="en-US" baseline="-25000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existential quantification </a:t>
            </a:r>
            <a:r>
              <a:rPr lang="en-US">
                <a:sym typeface="Symbol" panose="05050102010706020507" pitchFamily="-65" charset="2"/>
              </a:rPr>
              <a:t>x P(x) </a:t>
            </a:r>
            <a:r>
              <a:rPr lang="en-US"/>
              <a:t>implies:</a:t>
            </a:r>
            <a:endParaRPr lang="en-US"/>
          </a:p>
          <a:p>
            <a:pPr eaLnBrk="1" hangingPunct="1"/>
            <a:endParaRPr lang="en-US"/>
          </a:p>
          <a:p>
            <a:pPr algn="ctr" eaLnBrk="1" hangingPunct="1">
              <a:buFont typeface="Monotype Sorts" pitchFamily="-65" charset="2"/>
              <a:buNone/>
            </a:pPr>
            <a:r>
              <a:rPr lang="en-US"/>
              <a:t>P(x</a:t>
            </a:r>
            <a:r>
              <a:rPr lang="en-US" baseline="-25000"/>
              <a:t>1</a:t>
            </a:r>
            <a:r>
              <a:rPr lang="en-US"/>
              <a:t>) </a:t>
            </a:r>
            <a:r>
              <a:rPr lang="en-US">
                <a:sym typeface="Symbol" panose="05050102010706020507" pitchFamily="-65" charset="2"/>
              </a:rPr>
              <a:t> P(x</a:t>
            </a:r>
            <a:r>
              <a:rPr lang="en-US" baseline="-25000"/>
              <a:t>2</a:t>
            </a:r>
            <a:r>
              <a:rPr lang="en-US">
                <a:sym typeface="Symbol" panose="05050102010706020507" pitchFamily="-65" charset="2"/>
              </a:rPr>
              <a:t>)  …  P(x</a:t>
            </a:r>
            <a:r>
              <a:rPr lang="en-US" baseline="-25000"/>
              <a:t>n</a:t>
            </a:r>
            <a:r>
              <a:rPr lang="en-US">
                <a:sym typeface="Symbol" panose="05050102010706020507" pitchFamily="-65" charset="2"/>
              </a:rPr>
              <a:t>)</a:t>
            </a:r>
            <a:endParaRPr lang="en-US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note on quantifiers</a:t>
            </a:r>
            <a:endParaRPr lang="en-US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75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Recall that P(x) is a propositional function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Let P(x) be “x == 0”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Recall that a proposition is a statement that is either true or false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P(x) is not a proposition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There are two ways to make a propositional function into a proposition: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Supply it with a value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For example, P(5) is false, P(0) is true</a:t>
            </a:r>
            <a:endParaRPr 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Provide a quantification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For example, </a:t>
            </a:r>
            <a:r>
              <a:rPr lang="en-US" sz="1800" dirty="0">
                <a:sym typeface="Symbol" panose="05050102010706020507" pitchFamily="-65" charset="2"/>
              </a:rPr>
              <a:t>x P(x) is false and x P(x) is true</a:t>
            </a:r>
            <a:endParaRPr lang="en-US" sz="1800" dirty="0">
              <a:sym typeface="Symbol" panose="05050102010706020507" pitchFamily="-65" charset="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sz="1600" dirty="0">
                <a:sym typeface="Symbol" panose="05050102010706020507" pitchFamily="-65" charset="2"/>
              </a:rPr>
              <a:t>Let the universe of discourse be the real numbers</a:t>
            </a:r>
            <a:endParaRPr lang="en-US" sz="1600" dirty="0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Binding variables</a:t>
            </a:r>
            <a:endParaRPr lang="en-US"/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>
                <a:sym typeface="Symbol" panose="05050102010706020507" pitchFamily="-65" charset="2"/>
              </a:rPr>
              <a:t>Let P(x,y) be x &gt; y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Consider: </a:t>
            </a:r>
            <a:r>
              <a:rPr lang="en-US">
                <a:sym typeface="Symbol" panose="05050102010706020507" pitchFamily="-65" charset="2"/>
              </a:rPr>
              <a:t>x P(x,y)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This is not a proposition!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What is y?</a:t>
            </a:r>
            <a:endParaRPr lang="en-US">
              <a:sym typeface="Symbol" panose="05050102010706020507" pitchFamily="-65" charset="2"/>
            </a:endParaRPr>
          </a:p>
          <a:p>
            <a:pPr lvl="2" eaLnBrk="1" hangingPunct="1"/>
            <a:r>
              <a:rPr lang="en-US">
                <a:sym typeface="Symbol" panose="05050102010706020507" pitchFamily="-65" charset="2"/>
              </a:rPr>
              <a:t>If it’s 5, then x P(x,y) is false</a:t>
            </a:r>
            <a:endParaRPr lang="en-US">
              <a:sym typeface="Symbol" panose="05050102010706020507" pitchFamily="-65" charset="2"/>
            </a:endParaRPr>
          </a:p>
          <a:p>
            <a:pPr lvl="2" eaLnBrk="1" hangingPunct="1"/>
            <a:r>
              <a:rPr lang="en-US">
                <a:sym typeface="Symbol" panose="05050102010706020507" pitchFamily="-65" charset="2"/>
              </a:rPr>
              <a:t>If it’s x-1, then x P(x,y) is true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Note that y is not “bound” by a quantifier</a:t>
            </a:r>
            <a:endParaRPr lang="en-US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Binding variables 2</a:t>
            </a:r>
            <a:endParaRPr lang="en-US"/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sym typeface="Symbol" panose="05050102010706020507" pitchFamily="-65" charset="2"/>
              </a:rPr>
              <a:t>(x P(x))  Q(x)</a:t>
            </a:r>
            <a:endParaRPr lang="en-US" sz="2400" dirty="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 dirty="0">
                <a:sym typeface="Symbol" panose="05050102010706020507" pitchFamily="-65" charset="2"/>
              </a:rPr>
              <a:t>The x in Q(x) is not bound; thus not a proposition</a:t>
            </a:r>
            <a:endParaRPr lang="en-US" sz="2000" dirty="0">
              <a:sym typeface="Symbol" panose="05050102010706020507" pitchFamily="-65" charset="2"/>
            </a:endParaRPr>
          </a:p>
          <a:p>
            <a:pPr eaLnBrk="1" hangingPunct="1"/>
            <a:endParaRPr lang="en-US" sz="2400" dirty="0">
              <a:sym typeface="Symbol" panose="05050102010706020507" pitchFamily="-65" charset="2"/>
            </a:endParaRPr>
          </a:p>
          <a:p>
            <a:pPr eaLnBrk="1" hangingPunct="1"/>
            <a:r>
              <a:rPr lang="en-US" sz="2400" dirty="0">
                <a:sym typeface="Symbol" panose="05050102010706020507" pitchFamily="-65" charset="2"/>
              </a:rPr>
              <a:t>(x P(x))  (x Q(x))</a:t>
            </a:r>
            <a:endParaRPr lang="en-US" sz="2400" dirty="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 dirty="0">
                <a:highlight>
                  <a:srgbClr val="FFFF00"/>
                </a:highlight>
                <a:sym typeface="Symbol" panose="05050102010706020507" pitchFamily="-65" charset="2"/>
              </a:rPr>
              <a:t>Both x values are bound; thus it is a proposition</a:t>
            </a:r>
            <a:endParaRPr lang="en-US" sz="2000" dirty="0">
              <a:highlight>
                <a:srgbClr val="FFFF00"/>
              </a:highlight>
              <a:sym typeface="Symbol" panose="05050102010706020507" pitchFamily="-65" charset="2"/>
            </a:endParaRPr>
          </a:p>
          <a:p>
            <a:pPr eaLnBrk="1" hangingPunct="1"/>
            <a:endParaRPr lang="en-US" sz="2400" dirty="0">
              <a:sym typeface="Symbol" panose="05050102010706020507" pitchFamily="-65" charset="2"/>
            </a:endParaRPr>
          </a:p>
          <a:p>
            <a:pPr eaLnBrk="1" hangingPunct="1"/>
            <a:r>
              <a:rPr lang="en-US" sz="2400" dirty="0">
                <a:sym typeface="Symbol" panose="05050102010706020507" pitchFamily="-65" charset="2"/>
              </a:rPr>
              <a:t>(x P(x)  Q(x))  (y R(y))</a:t>
            </a:r>
            <a:endParaRPr lang="en-US" sz="2400" dirty="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 dirty="0">
                <a:sym typeface="Symbol" panose="05050102010706020507" pitchFamily="-65" charset="2"/>
              </a:rPr>
              <a:t>All variables are bound; thus it is a proposition</a:t>
            </a:r>
            <a:endParaRPr lang="en-US" sz="2000" dirty="0">
              <a:sym typeface="Symbol" panose="05050102010706020507" pitchFamily="-65" charset="2"/>
            </a:endParaRPr>
          </a:p>
          <a:p>
            <a:pPr eaLnBrk="1" hangingPunct="1"/>
            <a:endParaRPr lang="en-US" sz="2400" dirty="0">
              <a:sym typeface="Symbol" panose="05050102010706020507" pitchFamily="-65" charset="2"/>
            </a:endParaRPr>
          </a:p>
          <a:p>
            <a:pPr eaLnBrk="1" hangingPunct="1"/>
            <a:r>
              <a:rPr lang="en-US" sz="2400" dirty="0">
                <a:sym typeface="Symbol" panose="05050102010706020507" pitchFamily="-65" charset="2"/>
              </a:rPr>
              <a:t>(x P(x)  Q(y))  (y R(y))</a:t>
            </a:r>
            <a:endParaRPr lang="en-US" sz="2400" dirty="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 dirty="0">
                <a:sym typeface="Symbol" panose="05050102010706020507" pitchFamily="-65" charset="2"/>
              </a:rPr>
              <a:t>The y in Q(y) is not bound; this not a proposition</a:t>
            </a:r>
            <a:endParaRPr lang="en-US" sz="2000" dirty="0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9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14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219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>
                                            <p:txEl>
                                              <p:charRg st="248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Negating quantifications</a:t>
            </a:r>
            <a:endParaRPr lang="en-US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Consider the statement:</a:t>
            </a:r>
            <a:endParaRPr lang="en-US" sz="2400"/>
          </a:p>
          <a:p>
            <a:pPr lvl="1" eaLnBrk="1" hangingPunct="1"/>
            <a:r>
              <a:rPr lang="en-US" sz="2000"/>
              <a:t>All students in this class have red hair</a:t>
            </a:r>
            <a:endParaRPr lang="en-US" sz="20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What is required to show the statement is false?</a:t>
            </a:r>
            <a:endParaRPr lang="en-US" sz="2400"/>
          </a:p>
          <a:p>
            <a:pPr lvl="1" eaLnBrk="1" hangingPunct="1"/>
            <a:r>
              <a:rPr lang="en-US" sz="2000"/>
              <a:t>There exists a student in this class that does NOT have red hair</a:t>
            </a:r>
            <a:endParaRPr lang="en-US" sz="20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To negate a universal quantification:</a:t>
            </a:r>
            <a:endParaRPr lang="en-US" sz="2400"/>
          </a:p>
          <a:p>
            <a:pPr lvl="1" eaLnBrk="1" hangingPunct="1"/>
            <a:r>
              <a:rPr lang="en-US" sz="2000"/>
              <a:t>You negate the propositional function</a:t>
            </a:r>
            <a:endParaRPr lang="en-US" sz="2000"/>
          </a:p>
          <a:p>
            <a:pPr lvl="1" eaLnBrk="1" hangingPunct="1"/>
            <a:r>
              <a:rPr lang="en-US" sz="2000"/>
              <a:t>AND you change to an existential quantification</a:t>
            </a:r>
            <a:endParaRPr lang="en-US" sz="2000"/>
          </a:p>
          <a:p>
            <a:pPr lvl="1" eaLnBrk="1" hangingPunct="1"/>
            <a:r>
              <a:rPr lang="en-US" sz="2000">
                <a:cs typeface="Arial" panose="020B0604020202020204" pitchFamily="34" charset="0"/>
              </a:rPr>
              <a:t>¬</a:t>
            </a:r>
            <a:r>
              <a:rPr lang="en-US" sz="2000">
                <a:cs typeface="Arial" panose="020B0604020202020204" pitchFamily="34" charset="0"/>
                <a:sym typeface="Symbol" panose="05050102010706020507" pitchFamily="-65" charset="2"/>
              </a:rPr>
              <a:t>x P(x) = x ¬P(x)</a:t>
            </a:r>
            <a:endParaRPr lang="en-US" sz="2000">
              <a:cs typeface="Arial" panose="020B0604020202020204" pitchFamily="34" charset="0"/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Negating quantifications 2</a:t>
            </a: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Consider the statement:</a:t>
            </a:r>
            <a:endParaRPr lang="en-US" dirty="0"/>
          </a:p>
          <a:p>
            <a:pPr lvl="1" eaLnBrk="1" hangingPunct="1"/>
            <a:r>
              <a:rPr lang="en-US" dirty="0"/>
              <a:t>There is a student in this class with red hair</a:t>
            </a:r>
            <a:endParaRPr lang="en-US" dirty="0"/>
          </a:p>
          <a:p>
            <a:pPr eaLnBrk="1" hangingPunct="1"/>
            <a:r>
              <a:rPr lang="en-US" dirty="0"/>
              <a:t>What is required to show the statement is false?</a:t>
            </a:r>
            <a:endParaRPr lang="en-US" dirty="0"/>
          </a:p>
          <a:p>
            <a:pPr lvl="1" eaLnBrk="1" hangingPunct="1"/>
            <a:r>
              <a:rPr lang="en-US" dirty="0"/>
              <a:t>All students in this class do not have red hair</a:t>
            </a:r>
            <a:endParaRPr lang="en-US" dirty="0"/>
          </a:p>
          <a:p>
            <a:pPr eaLnBrk="1" hangingPunct="1"/>
            <a:r>
              <a:rPr lang="en-US" dirty="0"/>
              <a:t>Thus, to negate an existential quantification:</a:t>
            </a:r>
            <a:endParaRPr lang="en-US" dirty="0"/>
          </a:p>
          <a:p>
            <a:pPr lvl="1" eaLnBrk="1" hangingPunct="1"/>
            <a:r>
              <a:rPr lang="en-US" dirty="0"/>
              <a:t>To negate the propositional function</a:t>
            </a:r>
            <a:endParaRPr lang="en-US" dirty="0"/>
          </a:p>
          <a:p>
            <a:pPr lvl="1" eaLnBrk="1" hangingPunct="1"/>
            <a:r>
              <a:rPr lang="en-US" dirty="0"/>
              <a:t>AND you change to a universal quantification</a:t>
            </a:r>
            <a:endParaRPr lang="en-US" dirty="0"/>
          </a:p>
          <a:p>
            <a:pPr lvl="1" eaLnBrk="1" hangingPunct="1"/>
            <a:r>
              <a:rPr lang="en-US" dirty="0">
                <a:cs typeface="Arial" panose="020B0604020202020204" pitchFamily="34" charset="0"/>
              </a:rPr>
              <a:t>¬</a:t>
            </a:r>
            <a:r>
              <a:rPr lang="en-US" dirty="0">
                <a:cs typeface="Arial" panose="020B0604020202020204" pitchFamily="34" charset="0"/>
                <a:sym typeface="Symbol" panose="05050102010706020507" pitchFamily="-65" charset="2"/>
              </a:rPr>
              <a:t>x P(x) = x ¬P(x)</a:t>
            </a:r>
            <a:endParaRPr lang="en-US" dirty="0">
              <a:cs typeface="Arial" panose="020B0604020202020204" pitchFamily="34" charset="0"/>
              <a:sym typeface="Symbol" panose="05050102010706020507" pitchFamily="-65" charset="2"/>
            </a:endParaRP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Translating from English</a:t>
            </a: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ym typeface="Symbol" panose="05050102010706020507" pitchFamily="-65" charset="2"/>
              </a:rPr>
              <a:t>What about if the universe of discourse is all students (or all people?)</a:t>
            </a:r>
            <a:endParaRPr lang="en-US" dirty="0">
              <a:sym typeface="Symbol" panose="05050102010706020507" pitchFamily="-65" charset="2"/>
            </a:endParaRPr>
          </a:p>
          <a:p>
            <a:pPr lvl="1" eaLnBrk="1" hangingPunct="1"/>
            <a:r>
              <a:rPr lang="en-US" dirty="0">
                <a:sym typeface="Symbol" panose="05050102010706020507" pitchFamily="-65" charset="2"/>
              </a:rPr>
              <a:t>Every student in this class has studied calculus.</a:t>
            </a:r>
            <a:endParaRPr lang="en-US" dirty="0">
              <a:sym typeface="Symbol" panose="05050102010706020507" pitchFamily="-65" charset="2"/>
            </a:endParaRPr>
          </a:p>
          <a:p>
            <a:pPr lvl="1" eaLnBrk="1" hangingPunct="1"/>
            <a:r>
              <a:rPr lang="en-US" dirty="0">
                <a:sym typeface="Symbol" panose="05050102010706020507" pitchFamily="-65" charset="2"/>
              </a:rPr>
              <a:t>x (S(x)C(x))</a:t>
            </a:r>
            <a:endParaRPr lang="en-US" dirty="0">
              <a:sym typeface="Symbol" panose="05050102010706020507" pitchFamily="-65" charset="2"/>
            </a:endParaRPr>
          </a:p>
          <a:p>
            <a:pPr lvl="2" eaLnBrk="1" hangingPunct="1"/>
            <a:r>
              <a:rPr lang="en-US" dirty="0">
                <a:cs typeface="Arial" panose="020B0604020202020204" pitchFamily="34" charset="0"/>
                <a:sym typeface="Symbol" panose="05050102010706020507" pitchFamily="-65" charset="2"/>
              </a:rPr>
              <a:t>This is wrong!  Why?</a:t>
            </a:r>
            <a:endParaRPr lang="en-US" dirty="0">
              <a:cs typeface="Arial" panose="020B0604020202020204" pitchFamily="34" charset="0"/>
              <a:sym typeface="Symbol" panose="05050102010706020507" pitchFamily="-65" charset="2"/>
            </a:endParaRPr>
          </a:p>
          <a:p>
            <a:pPr lvl="1" eaLnBrk="1" hangingPunct="1"/>
            <a:r>
              <a:rPr lang="en-US" dirty="0">
                <a:sym typeface="Symbol" panose="05050102010706020507" pitchFamily="-65" charset="2"/>
              </a:rPr>
              <a:t>x (S(x)</a:t>
            </a:r>
            <a:r>
              <a:rPr lang="en-US" dirty="0">
                <a:cs typeface="Arial" panose="020B0604020202020204" pitchFamily="34" charset="0"/>
                <a:sym typeface="Symbol" panose="05050102010706020507" pitchFamily="-65" charset="2"/>
              </a:rPr>
              <a:t>→</a:t>
            </a:r>
            <a:r>
              <a:rPr lang="en-US" dirty="0">
                <a:sym typeface="Symbol" panose="05050102010706020507" pitchFamily="-65" charset="2"/>
              </a:rPr>
              <a:t>C(x))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/>
            <a:endParaRPr lang="en-US" dirty="0">
              <a:sym typeface="Symbol" panose="05050102010706020507" pitchFamily="-65" charset="2"/>
            </a:endParaRPr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Translating from English 3</a:t>
            </a:r>
            <a:endParaRPr lang="en-US"/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Consider:</a:t>
            </a:r>
            <a:endParaRPr lang="en-US"/>
          </a:p>
          <a:p>
            <a:pPr lvl="1" eaLnBrk="1" hangingPunct="1"/>
            <a:r>
              <a:rPr lang="en-US"/>
              <a:t>“Some students have visited Mexico”</a:t>
            </a:r>
            <a:endParaRPr lang="en-US"/>
          </a:p>
          <a:p>
            <a:pPr lvl="1" eaLnBrk="1" hangingPunct="1"/>
            <a:r>
              <a:rPr lang="en-US"/>
              <a:t>“Every student in this class has visited Canada or Mexico”</a:t>
            </a:r>
            <a:endParaRPr lang="en-US"/>
          </a:p>
          <a:p>
            <a:pPr eaLnBrk="1" hangingPunct="1"/>
            <a:r>
              <a:rPr lang="en-US"/>
              <a:t>Let:</a:t>
            </a:r>
            <a:endParaRPr lang="en-US"/>
          </a:p>
          <a:p>
            <a:pPr lvl="1" eaLnBrk="1" hangingPunct="1"/>
            <a:r>
              <a:rPr lang="en-US"/>
              <a:t>S(x) be “x is a student in this class”</a:t>
            </a:r>
            <a:endParaRPr lang="en-US"/>
          </a:p>
          <a:p>
            <a:pPr lvl="1" eaLnBrk="1" hangingPunct="1"/>
            <a:r>
              <a:rPr lang="en-US"/>
              <a:t>M(x) be “x has visited Mexico”</a:t>
            </a:r>
            <a:endParaRPr lang="en-US"/>
          </a:p>
          <a:p>
            <a:pPr lvl="1" eaLnBrk="1" hangingPunct="1"/>
            <a:r>
              <a:rPr lang="en-US"/>
              <a:t>C(x) be “x has visited Canada”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Translating from English 4</a:t>
            </a:r>
            <a:endParaRPr lang="en-US"/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dirty="0"/>
              <a:t>Consider: “Some students have visited Mexico”</a:t>
            </a:r>
            <a:endParaRPr lang="en-US" sz="2100" dirty="0"/>
          </a:p>
          <a:p>
            <a:pPr lvl="1" eaLnBrk="1" hangingPunct="1"/>
            <a:r>
              <a:rPr lang="en-US" sz="1800" dirty="0"/>
              <a:t>Rephrasing: “There exists a student who has visited Mexico”</a:t>
            </a:r>
            <a:endParaRPr lang="en-US" sz="1800" dirty="0"/>
          </a:p>
          <a:p>
            <a:pPr eaLnBrk="1" hangingPunct="1"/>
            <a:endParaRPr lang="en-US" sz="2100" dirty="0">
              <a:sym typeface="Symbol" panose="05050102010706020507" pitchFamily="-65" charset="2"/>
            </a:endParaRPr>
          </a:p>
          <a:p>
            <a:pPr eaLnBrk="1" hangingPunct="1"/>
            <a:r>
              <a:rPr lang="en-US" sz="2100" dirty="0">
                <a:sym typeface="Symbol" panose="05050102010706020507" pitchFamily="-65" charset="2"/>
              </a:rPr>
              <a:t>x M(x)</a:t>
            </a:r>
            <a:endParaRPr lang="en-US" sz="2100" dirty="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1800" dirty="0"/>
              <a:t>True if the universe of discourse is all students</a:t>
            </a:r>
            <a:endParaRPr lang="en-US" sz="1800" dirty="0"/>
          </a:p>
          <a:p>
            <a:pPr eaLnBrk="1" hangingPunct="1"/>
            <a:endParaRPr lang="en-US" sz="2100" dirty="0">
              <a:sym typeface="Symbol" panose="05050102010706020507" pitchFamily="-65" charset="2"/>
            </a:endParaRPr>
          </a:p>
          <a:p>
            <a:pPr eaLnBrk="1" hangingPunct="1"/>
            <a:r>
              <a:rPr lang="en-US" sz="2100" dirty="0">
                <a:sym typeface="Symbol" panose="05050102010706020507" pitchFamily="-65" charset="2"/>
              </a:rPr>
              <a:t>What about if the universe of discourse is all people?</a:t>
            </a:r>
            <a:endParaRPr lang="en-US" sz="2100" dirty="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1800" dirty="0">
                <a:sym typeface="Symbol" panose="05050102010706020507" pitchFamily="-65" charset="2"/>
              </a:rPr>
              <a:t>x (S(x) </a:t>
            </a:r>
            <a:r>
              <a:rPr lang="en-US" sz="1800" dirty="0">
                <a:cs typeface="Arial" panose="020B0604020202020204" pitchFamily="34" charset="0"/>
                <a:sym typeface="Symbol" panose="05050102010706020507" pitchFamily="-65" charset="2"/>
              </a:rPr>
              <a:t>→</a:t>
            </a:r>
            <a:r>
              <a:rPr lang="en-US" sz="1800" dirty="0">
                <a:sym typeface="Symbol" panose="05050102010706020507" pitchFamily="-65" charset="2"/>
              </a:rPr>
              <a:t> M(x))</a:t>
            </a:r>
            <a:endParaRPr lang="en-US" sz="1800" dirty="0">
              <a:sym typeface="Symbol" panose="05050102010706020507" pitchFamily="-65" charset="2"/>
            </a:endParaRPr>
          </a:p>
          <a:p>
            <a:pPr lvl="2" eaLnBrk="1" hangingPunct="1"/>
            <a:r>
              <a:rPr lang="en-US" sz="1600" dirty="0">
                <a:cs typeface="Arial" panose="020B0604020202020204" pitchFamily="34" charset="0"/>
                <a:sym typeface="Symbol" panose="05050102010706020507" pitchFamily="-65" charset="2"/>
              </a:rPr>
              <a:t>This is wrong!  Why?</a:t>
            </a:r>
            <a:endParaRPr lang="en-US" sz="1600" dirty="0">
              <a:cs typeface="Arial" panose="020B0604020202020204" pitchFamily="34" charset="0"/>
              <a:sym typeface="Symbol" panose="05050102010706020507" pitchFamily="-65" charset="2"/>
            </a:endParaRPr>
          </a:p>
          <a:p>
            <a:pPr lvl="1" eaLnBrk="1" hangingPunct="1"/>
            <a:r>
              <a:rPr lang="en-US" sz="1800" dirty="0">
                <a:sym typeface="Symbol" panose="05050102010706020507" pitchFamily="-65" charset="2"/>
              </a:rPr>
              <a:t>x (S(x) </a:t>
            </a:r>
            <a:r>
              <a:rPr lang="en-US" sz="1800" dirty="0">
                <a:cs typeface="Arial" panose="020B0604020202020204" pitchFamily="34" charset="0"/>
                <a:sym typeface="Symbol" panose="05050102010706020507" pitchFamily="-65" charset="2"/>
              </a:rPr>
              <a:t> M</a:t>
            </a:r>
            <a:r>
              <a:rPr lang="en-US" sz="1800" dirty="0">
                <a:sym typeface="Symbol" panose="05050102010706020507" pitchFamily="-65" charset="2"/>
              </a:rPr>
              <a:t>(x))</a:t>
            </a:r>
            <a:endParaRPr lang="en-US" sz="1800" dirty="0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Not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/>
              <a:t>A “</a:t>
            </a:r>
            <a:r>
              <a:rPr lang="en-US">
                <a:solidFill>
                  <a:srgbClr val="0000FF"/>
                </a:solidFill>
              </a:rPr>
              <a:t>not</a:t>
            </a:r>
            <a:r>
              <a:rPr lang="en-US"/>
              <a:t>” operation switches (negates) the truth value</a:t>
            </a:r>
            <a:endParaRPr lang="en-US"/>
          </a:p>
          <a:p>
            <a:pPr eaLnBrk="1" hangingPunct="1">
              <a:lnSpc>
                <a:spcPct val="120000"/>
              </a:lnSpc>
            </a:pPr>
            <a:r>
              <a:rPr lang="en-US"/>
              <a:t>Symbol: </a:t>
            </a:r>
            <a:r>
              <a:rPr lang="en-US">
                <a:sym typeface="Symbol" panose="05050102010706020507" pitchFamily="-65" charset="2"/>
              </a:rPr>
              <a:t> or ~</a:t>
            </a:r>
            <a:endParaRPr lang="en-US">
              <a:sym typeface="Symbol" panose="05050102010706020507" pitchFamily="-65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>
                <a:sym typeface="Symbol" panose="05050102010706020507" pitchFamily="-65" charset="2"/>
              </a:rPr>
              <a:t></a:t>
            </a:r>
            <a:r>
              <a:rPr lang="en-US" i="1">
                <a:sym typeface="Symbol" panose="05050102010706020507" pitchFamily="-65" charset="2"/>
              </a:rPr>
              <a:t>p</a:t>
            </a:r>
            <a:r>
              <a:rPr lang="en-US">
                <a:sym typeface="Symbol" panose="05050102010706020507" pitchFamily="-65" charset="2"/>
              </a:rPr>
              <a:t> = “Today is not Friday”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/>
          </a:p>
        </p:txBody>
      </p:sp>
      <p:graphicFrame>
        <p:nvGraphicFramePr>
          <p:cNvPr id="704516" name="Group 4"/>
          <p:cNvGraphicFramePr>
            <a:graphicFrameLocks noGrp="1"/>
          </p:cNvGraphicFramePr>
          <p:nvPr/>
        </p:nvGraphicFramePr>
        <p:xfrm>
          <a:off x="5638800" y="2209800"/>
          <a:ext cx="2743200" cy="1552575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p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Translating from English 5</a:t>
            </a:r>
            <a:endParaRPr lang="en-US"/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Consider: “Every student in this class has visited Canada or Mexico”</a:t>
            </a:r>
            <a:endParaRPr lang="en-US"/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x (M(x)C(x))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When the universe of discourse is all students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x (S(x)</a:t>
            </a:r>
            <a:r>
              <a:rPr lang="en-US">
                <a:cs typeface="Arial" panose="020B0604020202020204" pitchFamily="34" charset="0"/>
                <a:sym typeface="Symbol" panose="05050102010706020507" pitchFamily="-65" charset="2"/>
              </a:rPr>
              <a:t>→</a:t>
            </a:r>
            <a:r>
              <a:rPr lang="en-US">
                <a:sym typeface="Symbol" panose="05050102010706020507" pitchFamily="-65" charset="2"/>
              </a:rPr>
              <a:t>(M(x)C(x))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When the universe of discourse is all people</a:t>
            </a:r>
            <a:endParaRPr lang="en-US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676400"/>
          </a:xfrm>
        </p:spPr>
        <p:txBody>
          <a:bodyPr>
            <a:normAutofit/>
          </a:bodyPr>
          <a:lstStyle/>
          <a:p>
            <a:pPr eaLnBrk="1" hangingPunct="1"/>
            <a:br>
              <a:rPr lang="en-US" sz="6000" dirty="0"/>
            </a:br>
            <a:r>
              <a:rPr lang="en-US" dirty="0"/>
              <a:t>Nested Quantifiers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quantifiers</a:t>
            </a:r>
            <a:endParaRPr lang="en-US"/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You can have multiple quantifiers on a statement</a:t>
            </a:r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anose="05050102010706020507" pitchFamily="-65" charset="2"/>
              </a:rPr>
              <a:t>xy P(x, y)</a:t>
            </a:r>
            <a:endParaRPr lang="en-US" sz="240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>
                <a:sym typeface="Symbol" panose="05050102010706020507" pitchFamily="-65" charset="2"/>
              </a:rPr>
              <a:t>“For all x, there exists a y such that P(x,y)”</a:t>
            </a:r>
            <a:endParaRPr lang="en-US" sz="200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>
                <a:sym typeface="Symbol" panose="05050102010706020507" pitchFamily="-65" charset="2"/>
              </a:rPr>
              <a:t>Example: xy (x+y == 0)</a:t>
            </a:r>
            <a:endParaRPr lang="en-US" sz="2000">
              <a:sym typeface="Symbol" panose="05050102010706020507" pitchFamily="-65" charset="2"/>
            </a:endParaRPr>
          </a:p>
          <a:p>
            <a:pPr lvl="1" eaLnBrk="1" hangingPunct="1"/>
            <a:endParaRPr lang="en-US" sz="2000">
              <a:sym typeface="Symbol" panose="05050102010706020507" pitchFamily="-65" charset="2"/>
            </a:endParaRPr>
          </a:p>
          <a:p>
            <a:pPr eaLnBrk="1" hangingPunct="1"/>
            <a:r>
              <a:rPr lang="en-US" sz="2400">
                <a:sym typeface="Symbol" panose="05050102010706020507" pitchFamily="-65" charset="2"/>
              </a:rPr>
              <a:t>xy P(x,y)</a:t>
            </a:r>
            <a:endParaRPr lang="en-US" sz="240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>
                <a:sym typeface="Symbol" panose="05050102010706020507" pitchFamily="-65" charset="2"/>
              </a:rPr>
              <a:t>There exists an x such that for all y P(x,y) is true”</a:t>
            </a:r>
            <a:endParaRPr lang="en-US" sz="200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>
                <a:sym typeface="Symbol" panose="05050102010706020507" pitchFamily="-65" charset="2"/>
              </a:rPr>
              <a:t>xy (x*y == 0)</a:t>
            </a:r>
            <a:endParaRPr lang="en-US" sz="2000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 of quantifiers</a:t>
            </a:r>
            <a:endParaRPr lang="en-US"/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ym typeface="Symbol" panose="05050102010706020507" pitchFamily="-65" charset="2"/>
              </a:rPr>
              <a:t>xy and xy are not equivalent!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xy P(x,y)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P(x,y) = (x+y == 0) is false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xy P(x,y)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P(x,y) = (x+y == 0) is true</a:t>
            </a:r>
            <a:endParaRPr lang="en-US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Negating multiple quantifiers</a:t>
            </a:r>
            <a:endParaRPr lang="en-US"/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900"/>
              <a:t>Recall negation rules for single quantifiers:</a:t>
            </a:r>
            <a:endParaRPr lang="en-US" sz="2900"/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¬x P(x) = x ¬P(x)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¬x P(x) = x ¬P(x)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Essentially, you change the quantifier(s), and negate what it’s quantifying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 sz="2900">
                <a:sym typeface="Symbol" panose="05050102010706020507" pitchFamily="-65" charset="2"/>
              </a:rPr>
              <a:t>Examples:</a:t>
            </a:r>
            <a:endParaRPr lang="en-US" sz="2900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¬(xy P(x,y))  = x ¬y P(x,y) = xy ¬P(x,y)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¬(xyz P(x,y,z)) = x¬yz P(x,y,z)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buFont typeface="Webdings" panose="05030102010509060703" pitchFamily="-65" charset="2"/>
              <a:buNone/>
            </a:pPr>
            <a:r>
              <a:rPr lang="en-US">
                <a:sym typeface="Symbol" panose="05050102010706020507" pitchFamily="-65" charset="2"/>
              </a:rPr>
              <a:t>	= x¬yz P(x,y,z)  = xyz ¬P(x,y,z)</a:t>
            </a:r>
            <a:endParaRPr lang="en-US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Negating multiple quantifiers 2</a:t>
            </a:r>
            <a:endParaRPr lang="en-US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sym typeface="Symbol" panose="05050102010706020507" pitchFamily="-65" charset="2"/>
              </a:rPr>
              <a:t>Consider ¬(xy P(x,y)) = xy ¬P(x,y)</a:t>
            </a:r>
            <a:endParaRPr lang="en-US" sz="240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>
                <a:sym typeface="Symbol" panose="05050102010706020507" pitchFamily="-65" charset="2"/>
              </a:rPr>
              <a:t>The left side is saying “for all x, there exists a y such that P is true”</a:t>
            </a:r>
            <a:endParaRPr lang="en-US" sz="200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>
                <a:sym typeface="Symbol" panose="05050102010706020507" pitchFamily="-65" charset="2"/>
              </a:rPr>
              <a:t>To disprove it (negate it), you need to show that “there exists an x such that for all y, P is false”</a:t>
            </a:r>
            <a:endParaRPr lang="en-US" sz="2000">
              <a:sym typeface="Symbol" panose="05050102010706020507" pitchFamily="-65" charset="2"/>
            </a:endParaRPr>
          </a:p>
          <a:p>
            <a:pPr lvl="1" eaLnBrk="1" hangingPunct="1"/>
            <a:endParaRPr lang="en-US" sz="2000">
              <a:sym typeface="Symbol" panose="05050102010706020507" pitchFamily="-65" charset="2"/>
            </a:endParaRPr>
          </a:p>
          <a:p>
            <a:pPr eaLnBrk="1" hangingPunct="1"/>
            <a:r>
              <a:rPr lang="en-US" sz="2400">
                <a:sym typeface="Symbol" panose="05050102010706020507" pitchFamily="-65" charset="2"/>
              </a:rPr>
              <a:t>Consider ¬(xy P(x,y)) = xy ¬P(x,y)</a:t>
            </a:r>
            <a:endParaRPr lang="en-US" sz="240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>
                <a:sym typeface="Symbol" panose="05050102010706020507" pitchFamily="-65" charset="2"/>
              </a:rPr>
              <a:t>The left side is saying “there exists an x such that for all y, P is true”</a:t>
            </a:r>
            <a:endParaRPr lang="en-US" sz="2000">
              <a:sym typeface="Symbol" panose="05050102010706020507" pitchFamily="-65" charset="2"/>
            </a:endParaRPr>
          </a:p>
          <a:p>
            <a:pPr lvl="1" eaLnBrk="1" hangingPunct="1"/>
            <a:r>
              <a:rPr lang="en-US" sz="2000">
                <a:sym typeface="Symbol" panose="05050102010706020507" pitchFamily="-65" charset="2"/>
              </a:rPr>
              <a:t>To disprove it (negate it), you need to show that “for all x, there exists a y such that P is false”</a:t>
            </a:r>
            <a:endParaRPr lang="en-US" sz="2000">
              <a:sym typeface="Symbol" panose="05050102010706020507" pitchFamily="-65" charset="2"/>
            </a:endParaRPr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Translating between English and quantifiers</a:t>
            </a:r>
            <a:endParaRPr lang="en-US" sz="3600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/>
              <a:t>The product of two negative integers is positive</a:t>
            </a:r>
            <a:endParaRPr lang="en-US" sz="2300"/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anose="05050102010706020507" pitchFamily="-65" charset="2"/>
              </a:rPr>
              <a:t>xy ((x&lt;0)  (y&lt;0) → (xy &gt; 0))</a:t>
            </a:r>
            <a:endParaRPr lang="en-US" sz="2200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anose="05050102010706020507" pitchFamily="-65" charset="2"/>
              </a:rPr>
              <a:t>Why conditional instead of and?</a:t>
            </a:r>
            <a:endParaRPr lang="en-US" sz="220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/>
              <a:t>The average of two positive integers is positive</a:t>
            </a:r>
            <a:endParaRPr lang="en-US" sz="2300"/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anose="05050102010706020507" pitchFamily="-65" charset="2"/>
              </a:rPr>
              <a:t>xy ((x&gt;0)  (y&gt;0) → ((x+y)/2 &gt; 0))</a:t>
            </a:r>
            <a:endParaRPr lang="en-US" sz="220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/>
              <a:t>The difference of two negative integers is not necessarily negative</a:t>
            </a:r>
            <a:endParaRPr lang="en-US" sz="2300"/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anose="05050102010706020507" pitchFamily="-65" charset="2"/>
              </a:rPr>
              <a:t>xy ((x&lt;0)  (y&lt;0)  (|x-y|≥0))</a:t>
            </a:r>
            <a:endParaRPr lang="en-US" sz="2200">
              <a:sym typeface="Symbol" panose="05050102010706020507" pitchFamily="-65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anose="05050102010706020507" pitchFamily="-65" charset="2"/>
              </a:rPr>
              <a:t>Why and instead of conditional?</a:t>
            </a:r>
            <a:endParaRPr lang="en-US" sz="220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/>
              <a:t>The absolute value of the sum of two integers does not exceed the sum of the absolute values of these integers</a:t>
            </a:r>
            <a:endParaRPr lang="en-US" sz="2300"/>
          </a:p>
          <a:p>
            <a:pPr lvl="1" eaLnBrk="1" hangingPunct="1">
              <a:lnSpc>
                <a:spcPct val="90000"/>
              </a:lnSpc>
            </a:pPr>
            <a:r>
              <a:rPr lang="en-US" sz="2200">
                <a:sym typeface="Symbol" panose="05050102010706020507" pitchFamily="-65" charset="2"/>
              </a:rPr>
              <a:t>xy (|x+y| ≤ |x| + |y|)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Translating between English and quantifiers</a:t>
            </a:r>
            <a:endParaRPr lang="en-US" sz="3600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500" dirty="0">
                <a:sym typeface="Symbol" panose="05050102010706020507" pitchFamily="-65" charset="2"/>
              </a:rPr>
              <a:t></a:t>
            </a:r>
            <a:r>
              <a:rPr lang="en-US" sz="2500" dirty="0" err="1">
                <a:sym typeface="Symbol" panose="05050102010706020507" pitchFamily="-65" charset="2"/>
              </a:rPr>
              <a:t>xy</a:t>
            </a:r>
            <a:r>
              <a:rPr lang="en-US" sz="2500" dirty="0">
                <a:sym typeface="Symbol" panose="05050102010706020507" pitchFamily="-65" charset="2"/>
              </a:rPr>
              <a:t> (</a:t>
            </a:r>
            <a:r>
              <a:rPr lang="en-US" sz="2500" dirty="0" err="1">
                <a:sym typeface="Symbol" panose="05050102010706020507" pitchFamily="-65" charset="2"/>
              </a:rPr>
              <a:t>x+y</a:t>
            </a:r>
            <a:r>
              <a:rPr lang="en-US" sz="2500" dirty="0">
                <a:sym typeface="Symbol" panose="05050102010706020507" pitchFamily="-65" charset="2"/>
              </a:rPr>
              <a:t> = y)</a:t>
            </a:r>
            <a:endParaRPr lang="en-US" sz="2500" dirty="0">
              <a:sym typeface="Symbol" panose="05050102010706020507" pitchFamily="-65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anose="05050102010706020507" pitchFamily="-65" charset="2"/>
              </a:rPr>
              <a:t>There exists an additive identity for all real numbers</a:t>
            </a:r>
            <a:endParaRPr lang="en-US" sz="2000" dirty="0">
              <a:sym typeface="Symbol" panose="05050102010706020507" pitchFamily="-65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500" dirty="0">
                <a:sym typeface="Symbol" panose="05050102010706020507" pitchFamily="-65" charset="2"/>
              </a:rPr>
              <a:t></a:t>
            </a:r>
            <a:r>
              <a:rPr lang="en-US" sz="2500" dirty="0" err="1">
                <a:sym typeface="Symbol" panose="05050102010706020507" pitchFamily="-65" charset="2"/>
              </a:rPr>
              <a:t>xy</a:t>
            </a:r>
            <a:r>
              <a:rPr lang="en-US" sz="2500" dirty="0">
                <a:sym typeface="Symbol" panose="05050102010706020507" pitchFamily="-65" charset="2"/>
              </a:rPr>
              <a:t> (((x≥0)  (y&lt;0)) → (x-y &gt; 0))</a:t>
            </a:r>
            <a:endParaRPr lang="en-US" sz="2500" dirty="0">
              <a:sym typeface="Symbol" panose="05050102010706020507" pitchFamily="-65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anose="05050102010706020507" pitchFamily="-65" charset="2"/>
              </a:rPr>
              <a:t>A non-negative number minus a negative number is greater than zero</a:t>
            </a:r>
            <a:endParaRPr lang="en-US" sz="2000" dirty="0">
              <a:sym typeface="Symbol" panose="05050102010706020507" pitchFamily="-65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500" dirty="0">
                <a:sym typeface="Symbol" panose="05050102010706020507" pitchFamily="-65" charset="2"/>
              </a:rPr>
              <a:t></a:t>
            </a:r>
            <a:r>
              <a:rPr lang="en-US" sz="2500" dirty="0" err="1">
                <a:sym typeface="Symbol" panose="05050102010706020507" pitchFamily="-65" charset="2"/>
              </a:rPr>
              <a:t>xy</a:t>
            </a:r>
            <a:r>
              <a:rPr lang="en-US" sz="2500" dirty="0">
                <a:sym typeface="Symbol" panose="05050102010706020507" pitchFamily="-65" charset="2"/>
              </a:rPr>
              <a:t> (((x≤0)  (y≤0))  (x-y &gt; 0))</a:t>
            </a:r>
            <a:endParaRPr lang="en-US" sz="2500" dirty="0">
              <a:sym typeface="Symbol" panose="05050102010706020507" pitchFamily="-65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anose="05050102010706020507" pitchFamily="-65" charset="2"/>
              </a:rPr>
              <a:t>The difference between two non-positive numbers is not necessarily non-positive (i.e. can be positive)</a:t>
            </a:r>
            <a:endParaRPr lang="en-US" sz="2000" dirty="0">
              <a:sym typeface="Symbol" panose="05050102010706020507" pitchFamily="-65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500" dirty="0">
                <a:sym typeface="Symbol" panose="05050102010706020507" pitchFamily="-65" charset="2"/>
              </a:rPr>
              <a:t></a:t>
            </a:r>
            <a:r>
              <a:rPr lang="en-US" sz="2500" dirty="0" err="1">
                <a:sym typeface="Symbol" panose="05050102010706020507" pitchFamily="-65" charset="2"/>
              </a:rPr>
              <a:t>xy</a:t>
            </a:r>
            <a:r>
              <a:rPr lang="en-US" sz="2500" dirty="0">
                <a:sym typeface="Symbol" panose="05050102010706020507" pitchFamily="-65" charset="2"/>
              </a:rPr>
              <a:t> (((x≠0)  (y≠0)) </a:t>
            </a:r>
            <a:r>
              <a:rPr lang="en-US" sz="2500" dirty="0">
                <a:ea typeface="ヒラギノ角ゴ Pro W3" pitchFamily="-65" charset="-128"/>
                <a:sym typeface="Symbol" panose="05050102010706020507" pitchFamily="-65" charset="2"/>
              </a:rPr>
              <a:t>↔</a:t>
            </a:r>
            <a:r>
              <a:rPr lang="en-US" sz="2500" dirty="0">
                <a:sym typeface="Symbol" panose="05050102010706020507" pitchFamily="-65" charset="2"/>
              </a:rPr>
              <a:t> (</a:t>
            </a:r>
            <a:r>
              <a:rPr lang="en-US" sz="2500" dirty="0" err="1">
                <a:sym typeface="Symbol" panose="05050102010706020507" pitchFamily="-65" charset="2"/>
              </a:rPr>
              <a:t>xy</a:t>
            </a:r>
            <a:r>
              <a:rPr lang="en-US" sz="2500" dirty="0">
                <a:sym typeface="Symbol" panose="05050102010706020507" pitchFamily="-65" charset="2"/>
              </a:rPr>
              <a:t> ≠ 0))</a:t>
            </a:r>
            <a:endParaRPr lang="en-US" sz="2500" dirty="0">
              <a:sym typeface="Symbol" panose="05050102010706020507" pitchFamily="-65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anose="05050102010706020507" pitchFamily="-65" charset="2"/>
              </a:rPr>
              <a:t>The product of two non-zero numbers is non-zero if and only if both factors are non-zero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sz="6000" dirty="0"/>
            </a:br>
            <a:r>
              <a:rPr lang="en-US" dirty="0"/>
              <a:t>Rules of Inference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Valid Arguments</a:t>
            </a:r>
            <a:endParaRPr lang="en-US"/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Assume you are given the following two statements: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“you are in this class”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“if you are in this class, you will get a grade”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Therefore,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“You will get a grade”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/>
              <a:t>	  	p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dirty="0"/>
              <a:t> q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/>
              <a:t>	  	p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dirty="0">
                <a:latin typeface="Futura" pitchFamily="-65" charset="0"/>
              </a:rPr>
              <a:t>   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</a:t>
            </a:r>
            <a:r>
              <a:rPr lang="en-US" dirty="0"/>
              <a:t> 	q</a:t>
            </a:r>
            <a:endParaRPr lang="en-US" dirty="0"/>
          </a:p>
        </p:txBody>
      </p:sp>
      <p:sp>
        <p:nvSpPr>
          <p:cNvPr id="81925" name="Line 4"/>
          <p:cNvSpPr>
            <a:spLocks noChangeShapeType="1"/>
          </p:cNvSpPr>
          <p:nvPr/>
        </p:nvSpPr>
        <p:spPr bwMode="auto">
          <a:xfrm>
            <a:off x="914400" y="5562600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And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/>
              <a:t>An “</a:t>
            </a:r>
            <a:r>
              <a:rPr lang="en-US">
                <a:solidFill>
                  <a:srgbClr val="0000FF"/>
                </a:solidFill>
              </a:rPr>
              <a:t>and</a:t>
            </a:r>
            <a:r>
              <a:rPr lang="en-US"/>
              <a:t>” operation is true if both operands are true</a:t>
            </a:r>
            <a:endParaRPr lang="en-US"/>
          </a:p>
          <a:p>
            <a:pPr eaLnBrk="1" hangingPunct="1">
              <a:lnSpc>
                <a:spcPct val="110000"/>
              </a:lnSpc>
            </a:pPr>
            <a:r>
              <a:rPr lang="en-US"/>
              <a:t>Symbol: </a:t>
            </a:r>
            <a:r>
              <a:rPr lang="en-US">
                <a:sym typeface="Symbol" panose="05050102010706020507" pitchFamily="-65" charset="2"/>
              </a:rPr>
              <a:t>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>
                <a:sym typeface="Symbol" panose="05050102010706020507" pitchFamily="-65" charset="2"/>
              </a:rPr>
              <a:t>It’s like the ‘A’ in And</a:t>
            </a:r>
            <a:endParaRPr lang="en-US">
              <a:sym typeface="Symbol" panose="05050102010706020507" pitchFamily="-65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i="1">
                <a:sym typeface="Symbol" panose="05050102010706020507" pitchFamily="-65" charset="2"/>
              </a:rPr>
              <a:t>p</a:t>
            </a:r>
            <a:r>
              <a:rPr lang="en-US">
                <a:sym typeface="Symbol" panose="05050102010706020507" pitchFamily="-65" charset="2"/>
              </a:rPr>
              <a:t></a:t>
            </a:r>
            <a:r>
              <a:rPr lang="en-US" i="1">
                <a:sym typeface="Symbol" panose="05050102010706020507" pitchFamily="-65" charset="2"/>
              </a:rPr>
              <a:t>q</a:t>
            </a:r>
            <a:r>
              <a:rPr lang="en-US">
                <a:sym typeface="Symbol" panose="05050102010706020507" pitchFamily="-65" charset="2"/>
              </a:rPr>
              <a:t> = “Today is Friday and </a:t>
            </a:r>
            <a:br>
              <a:rPr lang="en-US">
                <a:sym typeface="Symbol" panose="05050102010706020507" pitchFamily="-65" charset="2"/>
              </a:rPr>
            </a:br>
            <a:r>
              <a:rPr lang="en-US">
                <a:sym typeface="Symbol" panose="05050102010706020507" pitchFamily="-65" charset="2"/>
              </a:rPr>
              <a:t>today is my birthday”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/>
          </a:p>
        </p:txBody>
      </p:sp>
      <p:graphicFrame>
        <p:nvGraphicFramePr>
          <p:cNvPr id="706564" name="Group 4"/>
          <p:cNvGraphicFramePr>
            <a:graphicFrameLocks noGrp="1"/>
          </p:cNvGraphicFramePr>
          <p:nvPr/>
        </p:nvGraphicFramePr>
        <p:xfrm>
          <a:off x="5715000" y="2209800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</a:t>
            </a:r>
            <a:endParaRPr lang="en-US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</a:t>
            </a:r>
            <a:r>
              <a:rPr lang="en-US">
                <a:solidFill>
                  <a:srgbClr val="0000FF"/>
                </a:solidFill>
              </a:rPr>
              <a:t>Argument </a:t>
            </a:r>
            <a:r>
              <a:rPr lang="en-US"/>
              <a:t>in propositional logic is a sequence of propositions.</a:t>
            </a:r>
            <a:endParaRPr lang="en-US"/>
          </a:p>
          <a:p>
            <a:pPr eaLnBrk="1" hangingPunct="1"/>
            <a:r>
              <a:rPr lang="en-US"/>
              <a:t>All but the final proposition are called </a:t>
            </a:r>
            <a:r>
              <a:rPr lang="en-US">
                <a:solidFill>
                  <a:srgbClr val="0000FF"/>
                </a:solidFill>
              </a:rPr>
              <a:t>premises</a:t>
            </a:r>
            <a:r>
              <a:rPr lang="en-US"/>
              <a:t>.</a:t>
            </a:r>
            <a:endParaRPr lang="en-US"/>
          </a:p>
          <a:p>
            <a:pPr eaLnBrk="1" hangingPunct="1"/>
            <a:r>
              <a:rPr lang="en-US"/>
              <a:t>The final proposition is called </a:t>
            </a:r>
            <a:r>
              <a:rPr lang="en-US">
                <a:solidFill>
                  <a:srgbClr val="0000FF"/>
                </a:solidFill>
              </a:rPr>
              <a:t>conclusion</a:t>
            </a:r>
            <a:r>
              <a:rPr lang="en-US"/>
              <a:t>.</a:t>
            </a:r>
            <a:endParaRPr lang="en-US"/>
          </a:p>
          <a:p>
            <a:pPr eaLnBrk="1" hangingPunct="1"/>
            <a:r>
              <a:rPr lang="en-US"/>
              <a:t>An argument is </a:t>
            </a:r>
            <a:r>
              <a:rPr lang="en-US">
                <a:solidFill>
                  <a:srgbClr val="0000FF"/>
                </a:solidFill>
              </a:rPr>
              <a:t>valid</a:t>
            </a:r>
            <a:r>
              <a:rPr lang="en-US"/>
              <a:t> if the truth of all premises implies that the conclusion is true.</a:t>
            </a:r>
            <a:endParaRPr lang="en-US"/>
          </a:p>
          <a:p>
            <a:pPr lvl="1" eaLnBrk="1" hangingPunct="1"/>
            <a:r>
              <a:rPr lang="en-US"/>
              <a:t>i.e. (p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p</a:t>
            </a:r>
            <a:r>
              <a:rPr lang="en-US" baseline="-25000"/>
              <a:t>2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…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p</a:t>
            </a:r>
            <a:r>
              <a:rPr lang="en-US" baseline="-25000"/>
              <a:t>n</a:t>
            </a:r>
            <a:r>
              <a:rPr lang="en-US"/>
              <a:t>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/>
              <a:t> q is a tautology.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609600" y="4114800"/>
            <a:ext cx="1981200" cy="1828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Modus Ponens</a:t>
            </a:r>
            <a:endParaRPr lang="en-US"/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1117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Consider (p </a:t>
            </a:r>
            <a:r>
              <a:rPr lang="en-US">
                <a:sym typeface="Symbol" panose="05050102010706020507" pitchFamily="-65" charset="2"/>
              </a:rPr>
              <a:t> (p→q)) → q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sym typeface="Symbol" panose="05050102010706020507" pitchFamily="-65" charset="2"/>
              </a:rPr>
              <a:t>		p</a:t>
            </a:r>
            <a:endParaRPr lang="en-US">
              <a:sym typeface="Symbol" panose="05050102010706020507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sym typeface="Symbol" panose="05050102010706020507" pitchFamily="-65" charset="2"/>
              </a:rPr>
              <a:t>		</a:t>
            </a:r>
            <a:r>
              <a:rPr lang="en-US" u="sng">
                <a:sym typeface="Symbol" panose="05050102010706020507" pitchFamily="-65" charset="2"/>
              </a:rPr>
              <a:t>p </a:t>
            </a:r>
            <a:r>
              <a:rPr lang="en-US" u="sng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u="sng">
                <a:sym typeface="Symbol" panose="05050102010706020507" pitchFamily="-65" charset="2"/>
              </a:rPr>
              <a:t> q</a:t>
            </a:r>
            <a:endParaRPr lang="en-US">
              <a:sym typeface="Symbol" panose="05050102010706020507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>
                <a:latin typeface="Times New Roman" panose="02020603050405020304" pitchFamily="18" charset="0"/>
                <a:sym typeface="Symbol" panose="05050102010706020507" pitchFamily="-65" charset="2"/>
              </a:rPr>
              <a:t>	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</a:t>
            </a:r>
            <a:r>
              <a:rPr lang="en-US">
                <a:sym typeface="Symbol" panose="05050102010706020507" pitchFamily="-65" charset="2"/>
              </a:rPr>
              <a:t> q</a:t>
            </a:r>
            <a:endParaRPr lang="en-US">
              <a:sym typeface="Symbol" panose="05050102010706020507" pitchFamily="-65" charset="2"/>
            </a:endParaRPr>
          </a:p>
        </p:txBody>
      </p:sp>
      <p:graphicFrame>
        <p:nvGraphicFramePr>
          <p:cNvPr id="868357" name="Group 5"/>
          <p:cNvGraphicFramePr>
            <a:graphicFrameLocks noGrp="1"/>
          </p:cNvGraphicFramePr>
          <p:nvPr/>
        </p:nvGraphicFramePr>
        <p:xfrm>
          <a:off x="533400" y="1676400"/>
          <a:ext cx="6746875" cy="2286000"/>
        </p:xfrm>
        <a:graphic>
          <a:graphicData uri="http://schemas.openxmlformats.org/drawingml/2006/table">
            <a:tbl>
              <a:tblPr/>
              <a:tblGrid>
                <a:gridCol w="679450"/>
                <a:gridCol w="774700"/>
                <a:gridCol w="936625"/>
                <a:gridCol w="1747838"/>
                <a:gridCol w="260826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(p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q))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(p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(p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q))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→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Modus Ponens example</a:t>
            </a:r>
            <a:endParaRPr lang="en-US"/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Assume you are given the following two statements: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“you are in this class”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“if you are in this class, you will get a grade”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p = “you are in this class”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q = “you will get a grade”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By Modus Ponens, you can conclude that you will get a grade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609600" y="3429000"/>
            <a:ext cx="1981200" cy="18288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Modus Tollens</a:t>
            </a:r>
            <a:endParaRPr lang="en-US"/>
          </a:p>
        </p:txBody>
      </p:sp>
      <p:sp>
        <p:nvSpPr>
          <p:cNvPr id="872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Assume that we know: </a:t>
            </a:r>
            <a:r>
              <a:rPr lang="en-US" dirty="0">
                <a:cs typeface="Tahoma" panose="020B0604030504040204" pitchFamily="-65" charset="0"/>
                <a:sym typeface="Symbol" panose="05050102010706020507" pitchFamily="-65" charset="2"/>
              </a:rPr>
              <a:t>¬</a:t>
            </a:r>
            <a:r>
              <a:rPr lang="en-US" dirty="0"/>
              <a:t>q and p </a:t>
            </a:r>
            <a:r>
              <a:rPr lang="en-US" dirty="0">
                <a:sym typeface="Symbol" panose="05050102010706020507" pitchFamily="-65" charset="2"/>
              </a:rPr>
              <a:t>→</a:t>
            </a:r>
            <a:r>
              <a:rPr lang="en-US" dirty="0"/>
              <a:t> q</a:t>
            </a:r>
            <a:endParaRPr lang="en-US" dirty="0"/>
          </a:p>
          <a:p>
            <a:pPr lvl="1" eaLnBrk="1" hangingPunct="1"/>
            <a:r>
              <a:rPr lang="en-US" dirty="0"/>
              <a:t>Recall that p </a:t>
            </a:r>
            <a:r>
              <a:rPr lang="en-US" dirty="0">
                <a:sym typeface="Symbol" panose="05050102010706020507" pitchFamily="-65" charset="2"/>
              </a:rPr>
              <a:t>→</a:t>
            </a:r>
            <a:r>
              <a:rPr lang="en-US" dirty="0"/>
              <a:t> q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</a:t>
            </a:r>
            <a:r>
              <a:rPr lang="en-US" dirty="0"/>
              <a:t> </a:t>
            </a:r>
            <a:r>
              <a:rPr lang="en-US" dirty="0">
                <a:cs typeface="Tahoma" panose="020B0604030504040204" pitchFamily="-65" charset="0"/>
                <a:sym typeface="Symbol" panose="05050102010706020507" pitchFamily="-65" charset="2"/>
              </a:rPr>
              <a:t>¬</a:t>
            </a:r>
            <a:r>
              <a:rPr lang="en-US" dirty="0"/>
              <a:t>q </a:t>
            </a:r>
            <a:r>
              <a:rPr lang="en-US" dirty="0">
                <a:sym typeface="Symbol" panose="05050102010706020507" pitchFamily="-65" charset="2"/>
              </a:rPr>
              <a:t>→</a:t>
            </a:r>
            <a:r>
              <a:rPr lang="en-US" dirty="0"/>
              <a:t> </a:t>
            </a:r>
            <a:r>
              <a:rPr lang="en-US" dirty="0">
                <a:cs typeface="Tahoma" panose="020B0604030504040204" pitchFamily="-65" charset="0"/>
                <a:sym typeface="Symbol" panose="05050102010706020507" pitchFamily="-65" charset="2"/>
              </a:rPr>
              <a:t>¬</a:t>
            </a:r>
            <a:r>
              <a:rPr lang="en-US" dirty="0"/>
              <a:t>p</a:t>
            </a:r>
            <a:endParaRPr lang="en-US" dirty="0"/>
          </a:p>
          <a:p>
            <a:pPr eaLnBrk="1" hangingPunct="1"/>
            <a:r>
              <a:rPr lang="en-US" dirty="0"/>
              <a:t>Thus, we know </a:t>
            </a:r>
            <a:r>
              <a:rPr lang="en-US" dirty="0">
                <a:cs typeface="Tahoma" panose="020B0604030504040204" pitchFamily="-65" charset="0"/>
                <a:sym typeface="Symbol" panose="05050102010706020507" pitchFamily="-65" charset="2"/>
              </a:rPr>
              <a:t>¬</a:t>
            </a:r>
            <a:r>
              <a:rPr lang="en-US" dirty="0"/>
              <a:t>q and </a:t>
            </a:r>
            <a:r>
              <a:rPr lang="en-US" dirty="0">
                <a:cs typeface="Tahoma" panose="020B0604030504040204" pitchFamily="-65" charset="0"/>
                <a:sym typeface="Symbol" panose="05050102010706020507" pitchFamily="-65" charset="2"/>
              </a:rPr>
              <a:t>¬</a:t>
            </a:r>
            <a:r>
              <a:rPr lang="en-US" dirty="0"/>
              <a:t>q </a:t>
            </a:r>
            <a:r>
              <a:rPr lang="en-US" dirty="0">
                <a:sym typeface="Symbol" panose="05050102010706020507" pitchFamily="-65" charset="2"/>
              </a:rPr>
              <a:t>→</a:t>
            </a:r>
            <a:r>
              <a:rPr lang="en-US" dirty="0"/>
              <a:t> </a:t>
            </a:r>
            <a:r>
              <a:rPr lang="en-US" dirty="0">
                <a:cs typeface="Tahoma" panose="020B0604030504040204" pitchFamily="-65" charset="0"/>
                <a:sym typeface="Symbol" panose="05050102010706020507" pitchFamily="-65" charset="2"/>
              </a:rPr>
              <a:t>¬</a:t>
            </a:r>
            <a:r>
              <a:rPr lang="en-US" dirty="0"/>
              <a:t>p</a:t>
            </a:r>
            <a:endParaRPr lang="en-US" dirty="0"/>
          </a:p>
          <a:p>
            <a:pPr eaLnBrk="1" hangingPunct="1"/>
            <a:r>
              <a:rPr lang="en-US" dirty="0"/>
              <a:t>We can conclude </a:t>
            </a:r>
            <a:r>
              <a:rPr lang="en-US" dirty="0">
                <a:cs typeface="Tahoma" panose="020B0604030504040204" pitchFamily="-65" charset="0"/>
                <a:sym typeface="Symbol" panose="05050102010706020507" pitchFamily="-65" charset="2"/>
              </a:rPr>
              <a:t>¬</a:t>
            </a:r>
            <a:r>
              <a:rPr lang="en-US" dirty="0"/>
              <a:t>p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sym typeface="Symbol" panose="05050102010706020507" pitchFamily="-65" charset="2"/>
              </a:rPr>
              <a:t>		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dirty="0">
                <a:sym typeface="Symbol" panose="05050102010706020507" pitchFamily="-65" charset="2"/>
              </a:rPr>
              <a:t> q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sym typeface="Symbol" panose="05050102010706020507" pitchFamily="-65" charset="2"/>
              </a:rPr>
              <a:t>		</a:t>
            </a:r>
            <a:r>
              <a:rPr lang="en-US" u="sng" dirty="0">
                <a:sym typeface="Symbol" panose="05050102010706020507" pitchFamily="-65" charset="2"/>
              </a:rPr>
              <a:t>p </a:t>
            </a:r>
            <a:r>
              <a:rPr lang="en-US" u="sng" dirty="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u="sng" dirty="0">
                <a:sym typeface="Symbol" panose="05050102010706020507" pitchFamily="-65" charset="2"/>
              </a:rPr>
              <a:t> q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buFont typeface="Monotype Sorts" pitchFamily="-65" charset="2"/>
              <a:buNone/>
            </a:pPr>
            <a:r>
              <a:rPr lang="en-US" dirty="0">
                <a:latin typeface="Times New Roman" panose="02020603050405020304" pitchFamily="18" charset="0"/>
                <a:sym typeface="Symbol" panose="05050102010706020507" pitchFamily="-65" charset="2"/>
              </a:rPr>
              <a:t>	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</a:t>
            </a:r>
            <a:r>
              <a:rPr lang="en-US" dirty="0">
                <a:sym typeface="Symbol" panose="05050102010706020507" pitchFamily="-65" charset="2"/>
              </a:rPr>
              <a:t> </a:t>
            </a:r>
            <a:r>
              <a:rPr lang="en-US" dirty="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dirty="0">
                <a:sym typeface="Symbol" panose="05050102010706020507" pitchFamily="-65" charset="2"/>
              </a:rPr>
              <a:t> p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Modus Tollens example</a:t>
            </a:r>
            <a:endParaRPr lang="en-US"/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Assume you are given the following two statements: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“you will not get a grade”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“if you are in this class, you will get a grade”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p = “you are in this class”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Let q = “you will get a grade”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By Modus Tollens, you can conclude that you are not in this class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Addition &amp; Simplification</a:t>
            </a:r>
            <a:endParaRPr lang="en-US"/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pPr eaLnBrk="1" hangingPunct="1"/>
            <a:r>
              <a:rPr lang="en-US" sz="2400"/>
              <a:t>Addition: If you know that p is true, then p </a:t>
            </a:r>
            <a:r>
              <a:rPr lang="en-US" sz="2400">
                <a:sym typeface="Symbol" panose="05050102010706020507" pitchFamily="-65" charset="2"/>
              </a:rPr>
              <a:t></a:t>
            </a:r>
            <a:r>
              <a:rPr lang="en-US" sz="2400"/>
              <a:t> q will ALWAYS be true</a:t>
            </a:r>
            <a:endParaRPr lang="en-US" sz="2400"/>
          </a:p>
          <a:p>
            <a:pPr eaLnBrk="1" hangingPunct="1">
              <a:buFont typeface="Monotype Sorts" pitchFamily="-65" charset="2"/>
              <a:buNone/>
            </a:pPr>
            <a:r>
              <a:rPr lang="en-US" sz="2400"/>
              <a:t>	    </a:t>
            </a:r>
            <a:r>
              <a:rPr lang="en-US" sz="2400" u="sng"/>
              <a:t>p</a:t>
            </a:r>
            <a:endParaRPr lang="en-US" sz="2400" u="sng"/>
          </a:p>
          <a:p>
            <a:pPr eaLnBrk="1" hangingPunct="1">
              <a:buFont typeface="Monotype Sorts" pitchFamily="-65" charset="2"/>
              <a:buNone/>
            </a:pP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	</a:t>
            </a:r>
            <a:r>
              <a:rPr lang="en-US" sz="2400"/>
              <a:t> p 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 sz="2400"/>
              <a:t> q</a:t>
            </a:r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Simplification: If p </a:t>
            </a:r>
            <a:r>
              <a:rPr lang="en-US" sz="2400">
                <a:sym typeface="Symbol" panose="05050102010706020507" pitchFamily="-65" charset="2"/>
              </a:rPr>
              <a:t></a:t>
            </a:r>
            <a:r>
              <a:rPr lang="en-US" sz="2400"/>
              <a:t> q is true, then p will ALWAYS be true</a:t>
            </a:r>
            <a:endParaRPr lang="en-US" sz="2400"/>
          </a:p>
          <a:p>
            <a:pPr eaLnBrk="1" hangingPunct="1">
              <a:buFont typeface="Monotype Sorts" pitchFamily="-65" charset="2"/>
              <a:buNone/>
            </a:pPr>
            <a:r>
              <a:rPr lang="en-US" sz="2400"/>
              <a:t>		</a:t>
            </a:r>
            <a:r>
              <a:rPr lang="en-US" sz="2400" u="sng"/>
              <a:t>p </a:t>
            </a:r>
            <a:r>
              <a:rPr lang="en-US" sz="2400" u="sng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sz="2400" u="sng"/>
              <a:t> q</a:t>
            </a:r>
            <a:endParaRPr lang="en-US" sz="2400"/>
          </a:p>
          <a:p>
            <a:pPr eaLnBrk="1" hangingPunct="1">
              <a:buFont typeface="Monotype Sorts" pitchFamily="-65" charset="2"/>
              <a:buNone/>
            </a:pP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	</a:t>
            </a:r>
            <a:r>
              <a:rPr lang="en-US" sz="2400"/>
              <a:t> q</a:t>
            </a:r>
            <a:endParaRPr lang="en-US" sz="2400">
              <a:cs typeface="Tahoma" panose="020B0604030504040204" pitchFamily="-65" charset="0"/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Proof</a:t>
            </a:r>
            <a:endParaRPr lang="en-US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We have the hypotheses: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“It is not sunny this afternoon and it is colder than yesterday”</a:t>
            </a:r>
            <a:endParaRPr lang="en-US" sz="1800"/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“We will go swimming only if it is sunny”</a:t>
            </a:r>
            <a:endParaRPr lang="en-US" sz="1800"/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“If we do not go swimming, then we will take a canoe trip”</a:t>
            </a:r>
            <a:endParaRPr lang="en-US" sz="1800"/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“If we take a canoe trip, then we will be home by sunset”</a:t>
            </a:r>
            <a:endParaRPr lang="en-US" sz="18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Does this imply that “we will be home by sunset”?</a:t>
            </a:r>
            <a:endParaRPr lang="en-US" sz="20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((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sz="2400"/>
              <a:t> p 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sz="2400"/>
              <a:t> q) 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sz="2400"/>
              <a:t> (r 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sz="2400"/>
              <a:t> p) 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sz="2400"/>
              <a:t> (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 sz="2400"/>
              <a:t> r 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sz="2400"/>
              <a:t> s) 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 sz="2400"/>
              <a:t> (s 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sz="2400"/>
              <a:t> t)) </a:t>
            </a:r>
            <a:r>
              <a:rPr lang="en-US" sz="2400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 sz="2400"/>
              <a:t> t ???</a:t>
            </a:r>
            <a:endParaRPr lang="en-US" sz="2400"/>
          </a:p>
          <a:p>
            <a:pPr lvl="1" eaLnBrk="1" hangingPunct="1"/>
            <a:r>
              <a:rPr lang="en-US" sz="2000"/>
              <a:t>When</a:t>
            </a:r>
            <a:endParaRPr lang="en-US" sz="2000"/>
          </a:p>
          <a:p>
            <a:pPr lvl="2" eaLnBrk="1" hangingPunct="1"/>
            <a:r>
              <a:rPr lang="en-US"/>
              <a:t>p = “</a:t>
            </a:r>
            <a:r>
              <a:rPr lang="en-US" sz="1800"/>
              <a:t>It is sunny this afternoon”</a:t>
            </a:r>
            <a:endParaRPr lang="en-US" sz="1800"/>
          </a:p>
          <a:p>
            <a:pPr lvl="2" eaLnBrk="1" hangingPunct="1"/>
            <a:r>
              <a:rPr lang="en-US" sz="1800"/>
              <a:t>q = “it is colder than yesterday”</a:t>
            </a:r>
            <a:endParaRPr lang="en-US" sz="1800"/>
          </a:p>
          <a:p>
            <a:pPr lvl="2" eaLnBrk="1" hangingPunct="1"/>
            <a:r>
              <a:rPr lang="en-US" sz="1800"/>
              <a:t>r = “We will go swimming”</a:t>
            </a:r>
            <a:endParaRPr lang="en-US" sz="1800"/>
          </a:p>
          <a:p>
            <a:pPr lvl="2" eaLnBrk="1" hangingPunct="1"/>
            <a:r>
              <a:rPr lang="en-US" sz="1800"/>
              <a:t>s = “we will take a canoe trip”</a:t>
            </a:r>
            <a:endParaRPr lang="en-US" sz="1800"/>
          </a:p>
          <a:p>
            <a:pPr lvl="2" eaLnBrk="1" hangingPunct="1"/>
            <a:r>
              <a:rPr lang="en-US" sz="1800"/>
              <a:t>t = “we will be home by sunset”</a:t>
            </a:r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  <a:endParaRPr lang="en-US"/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000"/>
              <a:t>¬p </a:t>
            </a:r>
            <a:r>
              <a:rPr lang="en-US" sz="2000">
                <a:sym typeface="Symbol" panose="05050102010706020507" pitchFamily="-65" charset="2"/>
              </a:rPr>
              <a:t> q		1</a:t>
            </a:r>
            <a:r>
              <a:rPr lang="en-US" sz="2000" baseline="30000">
                <a:sym typeface="Symbol" panose="05050102010706020507" pitchFamily="-65" charset="2"/>
              </a:rPr>
              <a:t>st</a:t>
            </a:r>
            <a:r>
              <a:rPr lang="en-US" sz="2000">
                <a:sym typeface="Symbol" panose="05050102010706020507" pitchFamily="-65" charset="2"/>
              </a:rPr>
              <a:t> hypothesis</a:t>
            </a:r>
            <a:endParaRPr lang="en-US" sz="2000">
              <a:sym typeface="Symbol" panose="05050102010706020507" pitchFamily="-65" charset="2"/>
            </a:endParaRPr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¬p			Simplification using step 1</a:t>
            </a:r>
            <a:endParaRPr lang="en-US" sz="2000"/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r → p		2</a:t>
            </a:r>
            <a:r>
              <a:rPr lang="en-US" sz="2000" baseline="30000"/>
              <a:t>nd</a:t>
            </a:r>
            <a:r>
              <a:rPr lang="en-US" sz="2000"/>
              <a:t> hypothesis</a:t>
            </a:r>
            <a:endParaRPr lang="en-US" sz="2000"/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¬r			Modus tollens using steps 2 &amp; 3</a:t>
            </a:r>
            <a:endParaRPr lang="en-US" sz="2000"/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¬r → s		3</a:t>
            </a:r>
            <a:r>
              <a:rPr lang="en-US" sz="2000" baseline="30000"/>
              <a:t>rd</a:t>
            </a:r>
            <a:r>
              <a:rPr lang="en-US" sz="2000"/>
              <a:t> hypothesis</a:t>
            </a:r>
            <a:endParaRPr lang="en-US" sz="2000"/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s			Modus ponens using steps 4 &amp; 5</a:t>
            </a:r>
            <a:endParaRPr lang="en-US" sz="2000"/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s → t   		4</a:t>
            </a:r>
            <a:r>
              <a:rPr lang="en-US" sz="2000" baseline="30000"/>
              <a:t>th</a:t>
            </a:r>
            <a:r>
              <a:rPr lang="en-US" sz="2000"/>
              <a:t> hypothesis</a:t>
            </a:r>
            <a:endParaRPr lang="en-US" sz="2000"/>
          </a:p>
          <a:p>
            <a:pPr marL="533400" indent="-533400" eaLnBrk="1" hangingPunct="1">
              <a:buFontTx/>
              <a:buAutoNum type="arabicPeriod"/>
            </a:pPr>
            <a:r>
              <a:rPr lang="en-US" sz="2000"/>
              <a:t>t			Modus ponens using steps 6 &amp; 7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Rules of Inference</a:t>
            </a:r>
            <a:endParaRPr lang="en-US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300"/>
              <a:t>Conjunction: if p and q are true separately, then p</a:t>
            </a:r>
            <a:r>
              <a:rPr lang="en-US" sz="2300">
                <a:sym typeface="Symbol" panose="05050102010706020507" pitchFamily="-65" charset="2"/>
              </a:rPr>
              <a:t>q is true</a:t>
            </a:r>
            <a:endParaRPr lang="en-US" sz="230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30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sym typeface="Symbol" panose="05050102010706020507" pitchFamily="-65" charset="2"/>
              </a:rPr>
              <a:t>Disjunctive syllogism: If pq is true, and p is false, then q must be true</a:t>
            </a:r>
            <a:endParaRPr lang="en-US" sz="230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30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>
                <a:sym typeface="Symbol" panose="05050102010706020507" pitchFamily="-65" charset="2"/>
              </a:rPr>
              <a:t>Resolution: If pq is true, and ¬pr is true, then qr must be true</a:t>
            </a:r>
            <a:endParaRPr lang="en-US" sz="230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300">
              <a:sym typeface="Symbol" panose="05050102010706020507" pitchFamily="-65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300"/>
              <a:t>Hypothetical syllogism: If p</a:t>
            </a:r>
            <a:r>
              <a:rPr lang="en-US" sz="2500"/>
              <a:t>→</a:t>
            </a:r>
            <a:r>
              <a:rPr lang="en-US" sz="2300"/>
              <a:t>q is true, and q</a:t>
            </a:r>
            <a:r>
              <a:rPr lang="en-US" sz="2500"/>
              <a:t>→</a:t>
            </a:r>
            <a:r>
              <a:rPr lang="en-US" sz="2300"/>
              <a:t>r is true, then p</a:t>
            </a:r>
            <a:r>
              <a:rPr lang="en-US" sz="2500"/>
              <a:t>→</a:t>
            </a:r>
            <a:r>
              <a:rPr lang="en-US" sz="2300"/>
              <a:t>r must be true</a:t>
            </a:r>
            <a:endParaRPr lang="en-US" sz="2300"/>
          </a:p>
          <a:p>
            <a:pPr eaLnBrk="1" hangingPunct="1">
              <a:lnSpc>
                <a:spcPct val="90000"/>
              </a:lnSpc>
            </a:pPr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Summary: Rules of Inference</a:t>
            </a:r>
            <a:endParaRPr lang="en-US" dirty="0"/>
          </a:p>
        </p:txBody>
      </p:sp>
      <p:graphicFrame>
        <p:nvGraphicFramePr>
          <p:cNvPr id="933891" name="Group 3"/>
          <p:cNvGraphicFramePr>
            <a:graphicFrameLocks noGrp="1"/>
          </p:cNvGraphicFramePr>
          <p:nvPr/>
        </p:nvGraphicFramePr>
        <p:xfrm>
          <a:off x="381000" y="990600"/>
          <a:ext cx="8382000" cy="5319713"/>
        </p:xfrm>
        <a:graphic>
          <a:graphicData uri="http://schemas.openxmlformats.org/drawingml/2006/table">
            <a:tbl>
              <a:tblPr/>
              <a:tblGrid>
                <a:gridCol w="2095500"/>
                <a:gridCol w="1943100"/>
                <a:gridCol w="2247900"/>
                <a:gridCol w="2095500"/>
              </a:tblGrid>
              <a:tr h="1335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Modus ponens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Modus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tollens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Hypothetical syllogism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q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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Disjunctive syllogism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4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Addition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Simplification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Conjunction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q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Resolution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  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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p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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q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-65" charset="2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 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91" name="Line 30"/>
          <p:cNvSpPr>
            <a:spLocks noChangeShapeType="1"/>
          </p:cNvSpPr>
          <p:nvPr/>
        </p:nvSpPr>
        <p:spPr bwMode="auto">
          <a:xfrm>
            <a:off x="2667000" y="1905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2" name="Line 31"/>
          <p:cNvSpPr>
            <a:spLocks noChangeShapeType="1"/>
          </p:cNvSpPr>
          <p:nvPr/>
        </p:nvSpPr>
        <p:spPr bwMode="auto">
          <a:xfrm>
            <a:off x="2667000" y="3276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3" name="Line 32"/>
          <p:cNvSpPr>
            <a:spLocks noChangeShapeType="1"/>
          </p:cNvSpPr>
          <p:nvPr/>
        </p:nvSpPr>
        <p:spPr bwMode="auto">
          <a:xfrm>
            <a:off x="2667000" y="4376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4" name="Line 33"/>
          <p:cNvSpPr>
            <a:spLocks noChangeShapeType="1"/>
          </p:cNvSpPr>
          <p:nvPr/>
        </p:nvSpPr>
        <p:spPr bwMode="auto">
          <a:xfrm>
            <a:off x="2667000" y="5900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5" name="Line 34"/>
          <p:cNvSpPr>
            <a:spLocks noChangeShapeType="1"/>
          </p:cNvSpPr>
          <p:nvPr/>
        </p:nvSpPr>
        <p:spPr bwMode="auto">
          <a:xfrm>
            <a:off x="6858000" y="19050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6" name="Line 35"/>
          <p:cNvSpPr>
            <a:spLocks noChangeShapeType="1"/>
          </p:cNvSpPr>
          <p:nvPr/>
        </p:nvSpPr>
        <p:spPr bwMode="auto">
          <a:xfrm>
            <a:off x="6858000" y="32766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7" name="Line 36"/>
          <p:cNvSpPr>
            <a:spLocks noChangeShapeType="1"/>
          </p:cNvSpPr>
          <p:nvPr/>
        </p:nvSpPr>
        <p:spPr bwMode="auto">
          <a:xfrm>
            <a:off x="6858000" y="4376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8" name="Line 37"/>
          <p:cNvSpPr>
            <a:spLocks noChangeShapeType="1"/>
          </p:cNvSpPr>
          <p:nvPr/>
        </p:nvSpPr>
        <p:spPr bwMode="auto">
          <a:xfrm>
            <a:off x="6858000" y="590073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Or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/>
              <a:t>An “</a:t>
            </a:r>
            <a:r>
              <a:rPr lang="en-US">
                <a:solidFill>
                  <a:srgbClr val="0000FF"/>
                </a:solidFill>
              </a:rPr>
              <a:t>or</a:t>
            </a:r>
            <a:r>
              <a:rPr lang="en-US"/>
              <a:t>” operation is true if either operands are true</a:t>
            </a:r>
            <a:endParaRPr lang="en-US"/>
          </a:p>
          <a:p>
            <a:pPr eaLnBrk="1" hangingPunct="1">
              <a:lnSpc>
                <a:spcPct val="130000"/>
              </a:lnSpc>
            </a:pPr>
            <a:r>
              <a:rPr lang="en-US"/>
              <a:t>Symbol: </a:t>
            </a:r>
            <a:r>
              <a:rPr lang="en-US">
                <a:sym typeface="Symbol" panose="05050102010706020507" pitchFamily="-65" charset="2"/>
              </a:rPr>
              <a:t></a:t>
            </a:r>
            <a:endParaRPr lang="en-US" sz="1400">
              <a:sym typeface="Symbol" panose="05050102010706020507" pitchFamily="-65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i="1">
                <a:sym typeface="Symbol" panose="05050102010706020507" pitchFamily="-65" charset="2"/>
              </a:rPr>
              <a:t>p</a:t>
            </a:r>
            <a:r>
              <a:rPr lang="en-US">
                <a:sym typeface="Symbol" panose="05050102010706020507" pitchFamily="-65" charset="2"/>
              </a:rPr>
              <a:t></a:t>
            </a:r>
            <a:r>
              <a:rPr lang="en-US" i="1">
                <a:sym typeface="Symbol" panose="05050102010706020507" pitchFamily="-65" charset="2"/>
              </a:rPr>
              <a:t>q</a:t>
            </a:r>
            <a:r>
              <a:rPr lang="en-US">
                <a:sym typeface="Symbol" panose="05050102010706020507" pitchFamily="-65" charset="2"/>
              </a:rPr>
              <a:t> = “Today is Friday or </a:t>
            </a:r>
            <a:br>
              <a:rPr lang="en-US">
                <a:sym typeface="Symbol" panose="05050102010706020507" pitchFamily="-65" charset="2"/>
              </a:rPr>
            </a:br>
            <a:r>
              <a:rPr lang="en-US">
                <a:sym typeface="Symbol" panose="05050102010706020507" pitchFamily="-65" charset="2"/>
              </a:rPr>
              <a:t>today is my birthday (or </a:t>
            </a:r>
            <a:br>
              <a:rPr lang="en-US">
                <a:sym typeface="Symbol" panose="05050102010706020507" pitchFamily="-65" charset="2"/>
              </a:rPr>
            </a:br>
            <a:r>
              <a:rPr lang="en-US">
                <a:sym typeface="Symbol" panose="05050102010706020507" pitchFamily="-65" charset="2"/>
              </a:rPr>
              <a:t>possibly both)”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/>
          </a:p>
        </p:txBody>
      </p:sp>
      <p:graphicFrame>
        <p:nvGraphicFramePr>
          <p:cNvPr id="708612" name="Group 4"/>
          <p:cNvGraphicFramePr>
            <a:graphicFrameLocks noGrp="1"/>
          </p:cNvGraphicFramePr>
          <p:nvPr/>
        </p:nvGraphicFramePr>
        <p:xfrm>
          <a:off x="5562600" y="22891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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Proof</a:t>
            </a:r>
            <a:endParaRPr lang="en-US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/>
              <a:t>Example</a:t>
            </a:r>
            <a:endParaRPr lang="en-US"/>
          </a:p>
          <a:p>
            <a:pPr lvl="1" eaLnBrk="1" hangingPunct="1"/>
            <a:r>
              <a:rPr lang="en-US"/>
              <a:t>“If it does not rain or if it is not foggy, then the sailing race will be held and the lifesaving demonstration will go on”</a:t>
            </a:r>
            <a:endParaRPr lang="en-US"/>
          </a:p>
          <a:p>
            <a:pPr lvl="2" eaLnBrk="1" hangingPunct="1"/>
            <a:r>
              <a:rPr lang="en-US"/>
              <a:t>(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r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</a:t>
            </a:r>
            <a:r>
              <a:rPr lang="en-US"/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f)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/>
              <a:t> (s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</a:t>
            </a:r>
            <a:r>
              <a:rPr lang="en-US"/>
              <a:t> l)</a:t>
            </a:r>
            <a:endParaRPr lang="en-US"/>
          </a:p>
          <a:p>
            <a:pPr lvl="1" eaLnBrk="1" hangingPunct="1"/>
            <a:r>
              <a:rPr lang="en-US"/>
              <a:t>“If the sailing race is held, then the trophy will be awarded”</a:t>
            </a:r>
            <a:endParaRPr lang="en-US"/>
          </a:p>
          <a:p>
            <a:pPr lvl="2" eaLnBrk="1" hangingPunct="1"/>
            <a:r>
              <a:rPr lang="en-US"/>
              <a:t>s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</a:t>
            </a:r>
            <a:r>
              <a:rPr lang="en-US"/>
              <a:t> t</a:t>
            </a:r>
            <a:endParaRPr lang="en-US"/>
          </a:p>
          <a:p>
            <a:pPr lvl="1" eaLnBrk="1" hangingPunct="1"/>
            <a:r>
              <a:rPr lang="en-US"/>
              <a:t>“The trophy was not awarded”</a:t>
            </a:r>
            <a:endParaRPr lang="en-US"/>
          </a:p>
          <a:p>
            <a:pPr lvl="2" eaLnBrk="1" hangingPunct="1"/>
            <a:r>
              <a:rPr lang="en-US">
                <a:latin typeface="Times New Roman" panose="02020603050405020304" pitchFamily="18" charset="0"/>
              </a:rPr>
              <a:t> </a:t>
            </a:r>
            <a:r>
              <a:rPr lang="en-US">
                <a:latin typeface="Symbol" panose="05050102010706020507" pitchFamily="-65" charset="2"/>
                <a:sym typeface="Symbol" panose="05050102010706020507" pitchFamily="-65" charset="2"/>
              </a:rPr>
              <a:t></a:t>
            </a:r>
            <a:r>
              <a:rPr lang="en-US"/>
              <a:t> t</a:t>
            </a:r>
            <a:endParaRPr lang="en-US"/>
          </a:p>
          <a:p>
            <a:pPr eaLnBrk="1" hangingPunct="1"/>
            <a:r>
              <a:rPr lang="en-US"/>
              <a:t>Can you conclude: “It rained”?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  <a:endParaRPr lang="en-US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0550" indent="-590550" eaLnBrk="1" hangingPunct="1">
              <a:buFontTx/>
              <a:buAutoNum type="arabicPeriod"/>
            </a:pPr>
            <a:r>
              <a:rPr lang="en-US" sz="2200"/>
              <a:t>¬t	</a:t>
            </a:r>
            <a:r>
              <a:rPr lang="en-US" sz="2200">
                <a:sym typeface="Symbol" panose="05050102010706020507" pitchFamily="-65" charset="2"/>
              </a:rPr>
              <a:t>	3</a:t>
            </a:r>
            <a:r>
              <a:rPr lang="en-US" sz="2200" baseline="30000">
                <a:sym typeface="Symbol" panose="05050102010706020507" pitchFamily="-65" charset="2"/>
              </a:rPr>
              <a:t>rd</a:t>
            </a:r>
            <a:r>
              <a:rPr lang="en-US" sz="2200">
                <a:sym typeface="Symbol" panose="05050102010706020507" pitchFamily="-65" charset="2"/>
              </a:rPr>
              <a:t> hypothesis</a:t>
            </a:r>
            <a:endParaRPr lang="en-US" sz="2200">
              <a:sym typeface="Symbol" panose="05050102010706020507" pitchFamily="-65" charset="2"/>
            </a:endParaRP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s → t		2</a:t>
            </a:r>
            <a:r>
              <a:rPr lang="en-US" sz="2200" baseline="30000"/>
              <a:t>nd</a:t>
            </a:r>
            <a:r>
              <a:rPr lang="en-US" sz="2200"/>
              <a:t> hypothesis</a:t>
            </a:r>
            <a:endParaRPr lang="en-US" sz="2200"/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¬s		Modus tollens using steps 2 &amp; 3</a:t>
            </a:r>
            <a:endParaRPr lang="en-US" sz="2200"/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(¬r</a:t>
            </a:r>
            <a:r>
              <a:rPr lang="en-US" sz="2200">
                <a:sym typeface="Symbol" panose="05050102010706020507" pitchFamily="-65" charset="2"/>
              </a:rPr>
              <a:t></a:t>
            </a:r>
            <a:r>
              <a:rPr lang="en-US" sz="2200"/>
              <a:t>¬f)→(s</a:t>
            </a:r>
            <a:r>
              <a:rPr lang="en-US" sz="2200">
                <a:sym typeface="Symbol" panose="05050102010706020507" pitchFamily="-65" charset="2"/>
              </a:rPr>
              <a:t>l)	1</a:t>
            </a:r>
            <a:r>
              <a:rPr lang="en-US" sz="2200" baseline="30000">
                <a:sym typeface="Symbol" panose="05050102010706020507" pitchFamily="-65" charset="2"/>
              </a:rPr>
              <a:t>st</a:t>
            </a:r>
            <a:r>
              <a:rPr lang="en-US" sz="2200">
                <a:sym typeface="Symbol" panose="05050102010706020507" pitchFamily="-65" charset="2"/>
              </a:rPr>
              <a:t> hypothesis</a:t>
            </a:r>
            <a:endParaRPr lang="en-US" sz="2200">
              <a:sym typeface="Symbol" panose="05050102010706020507" pitchFamily="-65" charset="2"/>
            </a:endParaRP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¬(s</a:t>
            </a:r>
            <a:r>
              <a:rPr lang="en-US" sz="2200">
                <a:sym typeface="Symbol" panose="05050102010706020507" pitchFamily="-65" charset="2"/>
              </a:rPr>
              <a:t>l)</a:t>
            </a:r>
            <a:r>
              <a:rPr lang="en-US" sz="2200"/>
              <a:t>→¬(¬r</a:t>
            </a:r>
            <a:r>
              <a:rPr lang="en-US" sz="2200">
                <a:sym typeface="Symbol" panose="05050102010706020507" pitchFamily="-65" charset="2"/>
              </a:rPr>
              <a:t></a:t>
            </a:r>
            <a:r>
              <a:rPr lang="en-US" sz="2200"/>
              <a:t>¬f) Contrapositive of step 4</a:t>
            </a:r>
            <a:endParaRPr lang="en-US" sz="2200"/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(¬s</a:t>
            </a:r>
            <a:r>
              <a:rPr lang="en-US" sz="2200">
                <a:sym typeface="Symbol" panose="05050102010706020507" pitchFamily="-65" charset="2"/>
              </a:rPr>
              <a:t></a:t>
            </a:r>
            <a:r>
              <a:rPr lang="en-US" sz="2200"/>
              <a:t>¬</a:t>
            </a:r>
            <a:r>
              <a:rPr lang="en-US" sz="2200">
                <a:sym typeface="Symbol" panose="05050102010706020507" pitchFamily="-65" charset="2"/>
              </a:rPr>
              <a:t>l)</a:t>
            </a:r>
            <a:r>
              <a:rPr lang="en-US" sz="2200"/>
              <a:t>→(r</a:t>
            </a:r>
            <a:r>
              <a:rPr lang="en-US" sz="2200">
                <a:sym typeface="Symbol" panose="05050102010706020507" pitchFamily="-65" charset="2"/>
              </a:rPr>
              <a:t></a:t>
            </a:r>
            <a:r>
              <a:rPr lang="en-US" sz="2200"/>
              <a:t>f)	DeMorgan’s law and double negation law</a:t>
            </a:r>
            <a:endParaRPr lang="en-US" sz="2200"/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¬s</a:t>
            </a:r>
            <a:r>
              <a:rPr lang="en-US" sz="2200">
                <a:sym typeface="Symbol" panose="05050102010706020507" pitchFamily="-65" charset="2"/>
              </a:rPr>
              <a:t></a:t>
            </a:r>
            <a:r>
              <a:rPr lang="en-US" sz="2200"/>
              <a:t>¬</a:t>
            </a:r>
            <a:r>
              <a:rPr lang="en-US" sz="2200">
                <a:sym typeface="Symbol" panose="05050102010706020507" pitchFamily="-65" charset="2"/>
              </a:rPr>
              <a:t>l		Addition from step 3</a:t>
            </a:r>
            <a:endParaRPr lang="en-US" sz="2200">
              <a:sym typeface="Symbol" panose="05050102010706020507" pitchFamily="-65" charset="2"/>
            </a:endParaRPr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r</a:t>
            </a:r>
            <a:r>
              <a:rPr lang="en-US" sz="2200">
                <a:sym typeface="Symbol" panose="05050102010706020507" pitchFamily="-65" charset="2"/>
              </a:rPr>
              <a:t></a:t>
            </a:r>
            <a:r>
              <a:rPr lang="en-US" sz="2200"/>
              <a:t>f		Modus ponens using steps 6 &amp; 7</a:t>
            </a:r>
            <a:endParaRPr lang="en-US" sz="2200"/>
          </a:p>
          <a:p>
            <a:pPr marL="590550" indent="-590550" eaLnBrk="1" hangingPunct="1">
              <a:buFontTx/>
              <a:buAutoNum type="arabicPeriod"/>
            </a:pPr>
            <a:r>
              <a:rPr lang="en-US" sz="2200"/>
              <a:t>r			Simplification using step 8</a:t>
            </a:r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Rules of inference for the universal quantifier</a:t>
            </a:r>
            <a:endParaRPr lang="en-US" sz="3600"/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eaLnBrk="1" hangingPunct="1"/>
            <a:r>
              <a:rPr lang="en-US"/>
              <a:t>Assume that we know that </a:t>
            </a:r>
            <a:r>
              <a:rPr lang="en-US">
                <a:sym typeface="Symbol" panose="05050102010706020507" pitchFamily="-65" charset="2"/>
              </a:rPr>
              <a:t>x P(x) is true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Then we can conclude that P(c) is true</a:t>
            </a:r>
            <a:endParaRPr lang="en-US">
              <a:sym typeface="Symbol" panose="05050102010706020507" pitchFamily="-65" charset="2"/>
            </a:endParaRPr>
          </a:p>
          <a:p>
            <a:pPr lvl="2" eaLnBrk="1" hangingPunct="1"/>
            <a:r>
              <a:rPr lang="en-US">
                <a:sym typeface="Symbol" panose="05050102010706020507" pitchFamily="-65" charset="2"/>
              </a:rPr>
              <a:t>Here c stands for some specific constant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This is called “universal instantiation”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Assume that we know that P(c) is true for any value of c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Then we can conclude that x P(x) is true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This is called “universal generalization”</a:t>
            </a:r>
            <a:endParaRPr lang="en-US">
              <a:sym typeface="Symbol" panose="05050102010706020507" pitchFamily="-65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Rules of inference for the existential  quantifier</a:t>
            </a:r>
            <a:endParaRPr lang="en-US" sz="320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Assume that we know that </a:t>
            </a:r>
            <a:r>
              <a:rPr lang="en-US">
                <a:sym typeface="Symbol" panose="05050102010706020507" pitchFamily="-65" charset="2"/>
              </a:rPr>
              <a:t>x P(x) is true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Then we can conclude that P(c) is true for some value of c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This is called “existential instantiation”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endParaRPr lang="en-US">
              <a:sym typeface="Symbol" panose="05050102010706020507" pitchFamily="-65" charset="2"/>
            </a:endParaRPr>
          </a:p>
          <a:p>
            <a:pPr eaLnBrk="1" hangingPunct="1"/>
            <a:r>
              <a:rPr lang="en-US">
                <a:sym typeface="Symbol" panose="05050102010706020507" pitchFamily="-65" charset="2"/>
              </a:rPr>
              <a:t>Assume that we know that P(c) is true for some value of c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Then we can conclude that x P(x) is true</a:t>
            </a:r>
            <a:endParaRPr lang="en-US">
              <a:sym typeface="Symbol" panose="05050102010706020507" pitchFamily="-65" charset="2"/>
            </a:endParaRPr>
          </a:p>
          <a:p>
            <a:pPr lvl="1" eaLnBrk="1" hangingPunct="1"/>
            <a:r>
              <a:rPr lang="en-US">
                <a:sym typeface="Symbol" panose="05050102010706020507" pitchFamily="-65" charset="2"/>
              </a:rPr>
              <a:t>This is called “existential generalization”</a:t>
            </a:r>
            <a:endParaRPr lang="en-US">
              <a:sym typeface="Symbol" panose="05050102010706020507" pitchFamily="-65" charset="2"/>
            </a:endParaRPr>
          </a:p>
          <a:p>
            <a:pPr eaLnBrk="1" hangingPunct="1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  <a:endParaRPr lang="en-US"/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049963" cy="4673600"/>
          </a:xfrm>
        </p:spPr>
        <p:txBody>
          <a:bodyPr/>
          <a:lstStyle/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Given the hypotheses:</a:t>
            </a:r>
            <a:endParaRPr lang="en-US" sz="2400"/>
          </a:p>
          <a:p>
            <a:pPr lvl="1" eaLnBrk="1" hangingPunct="1"/>
            <a:r>
              <a:rPr lang="en-US" sz="2000"/>
              <a:t>“Linda, a student in this class, owns a red convertible.”</a:t>
            </a:r>
            <a:endParaRPr lang="en-US" sz="2000"/>
          </a:p>
          <a:p>
            <a:pPr lvl="1" eaLnBrk="1" hangingPunct="1"/>
            <a:r>
              <a:rPr lang="en-US" sz="2000"/>
              <a:t>“Everybody who owns a red convertible has gotten at least one speeding ticket”</a:t>
            </a:r>
            <a:endParaRPr lang="en-US" sz="2000"/>
          </a:p>
          <a:p>
            <a:pPr eaLnBrk="1" hangingPunct="1"/>
            <a:r>
              <a:rPr lang="en-US" sz="2400"/>
              <a:t>Can you conclude: “Somebody in this class has gotten a speeding ticket”?</a:t>
            </a:r>
            <a:endParaRPr lang="en-US" sz="2400"/>
          </a:p>
        </p:txBody>
      </p:sp>
      <p:sp>
        <p:nvSpPr>
          <p:cNvPr id="944132" name="Text Box 4"/>
          <p:cNvSpPr txBox="1">
            <a:spLocks noChangeArrowheads="1"/>
          </p:cNvSpPr>
          <p:nvPr/>
        </p:nvSpPr>
        <p:spPr bwMode="auto">
          <a:xfrm>
            <a:off x="6172200" y="2057400"/>
            <a:ext cx="24161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sz="2400"/>
              <a:t>C(Linda)</a:t>
            </a:r>
            <a:endParaRPr lang="en-US" sz="2400"/>
          </a:p>
          <a:p>
            <a:pPr eaLnBrk="1" hangingPunct="1"/>
            <a:r>
              <a:rPr lang="en-US" sz="2400"/>
              <a:t>R(Linda)</a:t>
            </a:r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anose="05050102010706020507" pitchFamily="-65" charset="2"/>
              </a:rPr>
              <a:t>x (R(x)→T(x))</a:t>
            </a:r>
            <a:endParaRPr lang="en-US" sz="2400">
              <a:sym typeface="Symbol" panose="05050102010706020507" pitchFamily="-65" charset="2"/>
            </a:endParaRP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anose="05050102010706020507" pitchFamily="-65" charset="2"/>
              </a:rPr>
              <a:t>x (C(x)T(x))</a:t>
            </a:r>
            <a:endParaRPr lang="en-US" sz="2400"/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6324600" y="3657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  <a:endParaRPr lang="en-US"/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4525963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dirty="0">
                <a:sym typeface="Symbol" panose="05050102010706020507" pitchFamily="-65" charset="2"/>
              </a:rPr>
              <a:t>x (R(x)→T(x))		3</a:t>
            </a:r>
            <a:r>
              <a:rPr lang="en-US" sz="1800" baseline="30000" dirty="0">
                <a:sym typeface="Symbol" panose="05050102010706020507" pitchFamily="-65" charset="2"/>
              </a:rPr>
              <a:t>rd</a:t>
            </a:r>
            <a:r>
              <a:rPr lang="en-US" sz="1800" dirty="0">
                <a:sym typeface="Symbol" panose="05050102010706020507" pitchFamily="-65" charset="2"/>
              </a:rPr>
              <a:t> hypothesis</a:t>
            </a:r>
            <a:endParaRPr lang="en-US" sz="1800" dirty="0">
              <a:sym typeface="Symbol" panose="05050102010706020507" pitchFamily="-65" charset="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dirty="0">
                <a:sym typeface="Symbol" panose="05050102010706020507" pitchFamily="-65" charset="2"/>
              </a:rPr>
              <a:t>R(Linda) → T(Linda)	Universal instantiation using step 1</a:t>
            </a:r>
            <a:endParaRPr lang="en-US" sz="1800" dirty="0">
              <a:sym typeface="Symbol" panose="05050102010706020507" pitchFamily="-65" charset="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dirty="0">
                <a:sym typeface="Symbol" panose="05050102010706020507" pitchFamily="-65" charset="2"/>
              </a:rPr>
              <a:t>R(Linda)			2</a:t>
            </a:r>
            <a:r>
              <a:rPr lang="en-US" sz="1800" baseline="30000" dirty="0">
                <a:sym typeface="Symbol" panose="05050102010706020507" pitchFamily="-65" charset="2"/>
              </a:rPr>
              <a:t>nd</a:t>
            </a:r>
            <a:r>
              <a:rPr lang="en-US" sz="1800" dirty="0">
                <a:sym typeface="Symbol" panose="05050102010706020507" pitchFamily="-65" charset="2"/>
              </a:rPr>
              <a:t> hypothesis</a:t>
            </a:r>
            <a:endParaRPr lang="en-US" sz="1800" dirty="0">
              <a:sym typeface="Symbol" panose="05050102010706020507" pitchFamily="-65" charset="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dirty="0">
                <a:sym typeface="Symbol" panose="05050102010706020507" pitchFamily="-65" charset="2"/>
              </a:rPr>
              <a:t>T(Linda)			Modus ponens using steps 2 &amp; 3</a:t>
            </a:r>
            <a:endParaRPr lang="en-US" sz="1800" dirty="0">
              <a:sym typeface="Symbol" panose="05050102010706020507" pitchFamily="-65" charset="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dirty="0">
                <a:sym typeface="Symbol" panose="05050102010706020507" pitchFamily="-65" charset="2"/>
              </a:rPr>
              <a:t>C(Linda)			1</a:t>
            </a:r>
            <a:r>
              <a:rPr lang="en-US" sz="1800" baseline="30000" dirty="0">
                <a:sym typeface="Symbol" panose="05050102010706020507" pitchFamily="-65" charset="2"/>
              </a:rPr>
              <a:t>st</a:t>
            </a:r>
            <a:r>
              <a:rPr lang="en-US" sz="1800" dirty="0">
                <a:sym typeface="Symbol" panose="05050102010706020507" pitchFamily="-65" charset="2"/>
              </a:rPr>
              <a:t> hypothesis</a:t>
            </a:r>
            <a:endParaRPr lang="en-US" sz="1800" dirty="0">
              <a:sym typeface="Symbol" panose="05050102010706020507" pitchFamily="-65" charset="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dirty="0">
                <a:sym typeface="Symbol" panose="05050102010706020507" pitchFamily="-65" charset="2"/>
              </a:rPr>
              <a:t>C(Linda)  T(Linda)	Conjunction using steps 4 &amp; 5</a:t>
            </a:r>
            <a:endParaRPr lang="en-US" sz="1800" dirty="0">
              <a:sym typeface="Symbol" panose="05050102010706020507" pitchFamily="-65" charset="2"/>
            </a:endParaRPr>
          </a:p>
          <a:p>
            <a:pPr marL="609600" indent="-609600" eaLnBrk="1" hangingPunct="1">
              <a:lnSpc>
                <a:spcPct val="120000"/>
              </a:lnSpc>
              <a:spcBef>
                <a:spcPct val="0"/>
              </a:spcBef>
              <a:buFontTx/>
              <a:buAutoNum type="arabicPeriod"/>
            </a:pPr>
            <a:r>
              <a:rPr lang="en-US" sz="1800" dirty="0">
                <a:sym typeface="Symbol" panose="05050102010706020507" pitchFamily="-65" charset="2"/>
              </a:rPr>
              <a:t>x (C(x)T(x))		Existential generalization using step 6</a:t>
            </a:r>
            <a:endParaRPr lang="en-US" sz="1800" dirty="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1295400" y="4267200"/>
            <a:ext cx="579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/>
              <a:t>Thus, we have shown that “Somebody in this class has gotten a speeding ticket”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8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  <a:endParaRPr lang="en-US"/>
          </a:p>
        </p:txBody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127750" cy="467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Given the hypotheses: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“There is someone in this class who has been to France”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“Everyone who goes to France visits the Louvre”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Can you conclude: “Someone in this class has visited the Louvre”?</a:t>
            </a:r>
            <a:endParaRPr lang="en-US"/>
          </a:p>
        </p:txBody>
      </p:sp>
      <p:sp>
        <p:nvSpPr>
          <p:cNvPr id="948228" name="Text Box 4"/>
          <p:cNvSpPr txBox="1">
            <a:spLocks noChangeArrowheads="1"/>
          </p:cNvSpPr>
          <p:nvPr/>
        </p:nvSpPr>
        <p:spPr bwMode="auto">
          <a:xfrm>
            <a:off x="6324600" y="1143000"/>
            <a:ext cx="2212975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anose="05050102010706020507" pitchFamily="-65" charset="2"/>
              </a:rPr>
              <a:t>x (C(x)F(x))</a:t>
            </a:r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anose="05050102010706020507" pitchFamily="-65" charset="2"/>
              </a:rPr>
              <a:t>x (F(x)→L(x))</a:t>
            </a:r>
            <a:endParaRPr lang="en-US" sz="2400">
              <a:sym typeface="Symbol" panose="05050102010706020507" pitchFamily="-65" charset="2"/>
            </a:endParaRPr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>
                <a:sym typeface="Symbol" panose="05050102010706020507" pitchFamily="-65" charset="2"/>
              </a:rPr>
              <a:t>x (C(x)L(x))</a:t>
            </a:r>
            <a:endParaRPr lang="en-US" sz="2400">
              <a:sym typeface="Symbol" panose="05050102010706020507" pitchFamily="-65" charset="2"/>
            </a:endParaRPr>
          </a:p>
        </p:txBody>
      </p:sp>
      <p:sp>
        <p:nvSpPr>
          <p:cNvPr id="948229" name="Line 5"/>
          <p:cNvSpPr>
            <a:spLocks noChangeShapeType="1"/>
          </p:cNvSpPr>
          <p:nvPr/>
        </p:nvSpPr>
        <p:spPr bwMode="auto">
          <a:xfrm>
            <a:off x="6324600" y="3581400"/>
            <a:ext cx="213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proof</a:t>
            </a:r>
            <a:endParaRPr lang="en-US"/>
          </a:p>
        </p:txBody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anose="05050102010706020507" pitchFamily="-65" charset="2"/>
              </a:rPr>
              <a:t>x (C(x)F(x))		1</a:t>
            </a:r>
            <a:r>
              <a:rPr lang="en-US" sz="1800" baseline="30000">
                <a:sym typeface="Symbol" panose="05050102010706020507" pitchFamily="-65" charset="2"/>
              </a:rPr>
              <a:t>st</a:t>
            </a:r>
            <a:r>
              <a:rPr lang="en-US" sz="1800">
                <a:sym typeface="Symbol" panose="05050102010706020507" pitchFamily="-65" charset="2"/>
              </a:rPr>
              <a:t> hypothesis</a:t>
            </a:r>
            <a:endParaRPr lang="en-US" sz="1800">
              <a:sym typeface="Symbol" panose="05050102010706020507" pitchFamily="-65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1800"/>
              <a:t>C(y) </a:t>
            </a:r>
            <a:r>
              <a:rPr lang="en-US" sz="1800">
                <a:sym typeface="Symbol" panose="05050102010706020507" pitchFamily="-65" charset="2"/>
              </a:rPr>
              <a:t> F(y)		Existential instantiation using step 1</a:t>
            </a:r>
            <a:endParaRPr lang="en-US" sz="1800">
              <a:sym typeface="Symbol" panose="05050102010706020507" pitchFamily="-65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1800"/>
              <a:t>F(y)			Simplification using step 2</a:t>
            </a:r>
            <a:endParaRPr lang="en-US" sz="1800"/>
          </a:p>
          <a:p>
            <a:pPr marL="609600" indent="-609600" eaLnBrk="1" hangingPunct="1">
              <a:buFontTx/>
              <a:buAutoNum type="arabicPeriod"/>
            </a:pPr>
            <a:r>
              <a:rPr lang="en-US" sz="1800"/>
              <a:t>C(y)			Simplification using step 2</a:t>
            </a:r>
            <a:endParaRPr lang="en-US" sz="1800"/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anose="05050102010706020507" pitchFamily="-65" charset="2"/>
              </a:rPr>
              <a:t>x (F(x)→L(x))		2</a:t>
            </a:r>
            <a:r>
              <a:rPr lang="en-US" sz="1800" baseline="30000">
                <a:sym typeface="Symbol" panose="05050102010706020507" pitchFamily="-65" charset="2"/>
              </a:rPr>
              <a:t>nd</a:t>
            </a:r>
            <a:r>
              <a:rPr lang="en-US" sz="1800">
                <a:sym typeface="Symbol" panose="05050102010706020507" pitchFamily="-65" charset="2"/>
              </a:rPr>
              <a:t> hypothesis</a:t>
            </a:r>
            <a:endParaRPr lang="en-US" sz="1800">
              <a:sym typeface="Symbol" panose="05050102010706020507" pitchFamily="-65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anose="05050102010706020507" pitchFamily="-65" charset="2"/>
              </a:rPr>
              <a:t>F(y) → L(y)		Universal instantiation using step 5</a:t>
            </a:r>
            <a:endParaRPr lang="en-US" sz="1800">
              <a:sym typeface="Symbol" panose="05050102010706020507" pitchFamily="-65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anose="05050102010706020507" pitchFamily="-65" charset="2"/>
              </a:rPr>
              <a:t>L(y)			Modus ponens using steps 3 &amp; 6</a:t>
            </a:r>
            <a:endParaRPr lang="en-US" sz="1800">
              <a:sym typeface="Symbol" panose="05050102010706020507" pitchFamily="-65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anose="05050102010706020507" pitchFamily="-65" charset="2"/>
              </a:rPr>
              <a:t>C(y)  L(y)			Conjunction using steps 4 &amp; 7</a:t>
            </a:r>
            <a:endParaRPr lang="en-US" sz="1800">
              <a:sym typeface="Symbol" panose="05050102010706020507" pitchFamily="-65" charset="2"/>
            </a:endParaRPr>
          </a:p>
          <a:p>
            <a:pPr marL="609600" indent="-609600" eaLnBrk="1" hangingPunct="1">
              <a:buFontTx/>
              <a:buAutoNum type="arabicPeriod"/>
            </a:pPr>
            <a:r>
              <a:rPr lang="en-US" sz="1800">
                <a:sym typeface="Symbol" panose="05050102010706020507" pitchFamily="-65" charset="2"/>
              </a:rPr>
              <a:t>x (C(x)L(x))		Existential generalization using step 8</a:t>
            </a:r>
            <a:endParaRPr lang="en-US" sz="1400"/>
          </a:p>
        </p:txBody>
      </p:sp>
      <p:sp>
        <p:nvSpPr>
          <p:cNvPr id="950276" name="Rectangle 4"/>
          <p:cNvSpPr>
            <a:spLocks noChangeArrowheads="1"/>
          </p:cNvSpPr>
          <p:nvPr/>
        </p:nvSpPr>
        <p:spPr bwMode="auto">
          <a:xfrm>
            <a:off x="762000" y="5029200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/>
              <a:t>Thus, we have shown that “Someone in this class has visited the Louvre”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How do you know which one to use?</a:t>
            </a:r>
            <a:endParaRPr lang="en-US" sz="3600"/>
          </a:p>
        </p:txBody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Experience!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In general, use quantifiers with statements like “for all” or “there exists”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br>
              <a:rPr lang="en-US" sz="4400" dirty="0"/>
            </a:br>
            <a:r>
              <a:rPr lang="en-US" dirty="0"/>
              <a:t>Introduction to Proofs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 </a:t>
            </a:r>
            <a:br>
              <a:rPr lang="en-US" sz="4400" dirty="0"/>
            </a:br>
            <a:r>
              <a:rPr lang="en-US" dirty="0"/>
              <a:t>Proof Methods and Strategy</a:t>
            </a:r>
            <a:r>
              <a:rPr lang="en-US" sz="4400" dirty="0"/>
              <a:t> 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Logical operators: Exclusive Or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An exclusive or operation is true if one of the operands are true, but false if both are true</a:t>
            </a: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Symbol: </a:t>
            </a:r>
            <a:r>
              <a:rPr lang="en-US" dirty="0">
                <a:sym typeface="Symbol" panose="05050102010706020507" pitchFamily="-65" charset="2"/>
              </a:rPr>
              <a:t>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sym typeface="Symbol" panose="05050102010706020507" pitchFamily="-65" charset="2"/>
              </a:rPr>
              <a:t>Often called XOR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i="1" dirty="0" err="1">
                <a:sym typeface="Symbol" panose="05050102010706020507" pitchFamily="-65" charset="2"/>
              </a:rPr>
              <a:t>p</a:t>
            </a:r>
            <a:r>
              <a:rPr lang="en-US" dirty="0" err="1">
                <a:sym typeface="Symbol" panose="05050102010706020507" pitchFamily="-65" charset="2"/>
              </a:rPr>
              <a:t></a:t>
            </a:r>
            <a:r>
              <a:rPr lang="en-US" i="1" dirty="0" err="1">
                <a:sym typeface="Symbol" panose="05050102010706020507" pitchFamily="-65" charset="2"/>
              </a:rPr>
              <a:t>q</a:t>
            </a:r>
            <a:r>
              <a:rPr lang="en-US" dirty="0">
                <a:sym typeface="Symbol" panose="05050102010706020507" pitchFamily="-65" charset="2"/>
              </a:rPr>
              <a:t>  (</a:t>
            </a:r>
            <a:r>
              <a:rPr lang="en-US" i="1" dirty="0">
                <a:sym typeface="Symbol" panose="05050102010706020507" pitchFamily="-65" charset="2"/>
              </a:rPr>
              <a:t>p</a:t>
            </a:r>
            <a:r>
              <a:rPr lang="en-US" dirty="0">
                <a:sym typeface="Symbol" panose="05050102010706020507" pitchFamily="-65" charset="2"/>
              </a:rPr>
              <a:t>  </a:t>
            </a:r>
            <a:r>
              <a:rPr lang="en-US" i="1" dirty="0">
                <a:sym typeface="Symbol" panose="05050102010706020507" pitchFamily="-65" charset="2"/>
              </a:rPr>
              <a:t>q</a:t>
            </a:r>
            <a:r>
              <a:rPr lang="en-US" dirty="0">
                <a:sym typeface="Symbol" panose="05050102010706020507" pitchFamily="-65" charset="2"/>
              </a:rPr>
              <a:t>)  ¬(</a:t>
            </a:r>
            <a:r>
              <a:rPr lang="en-US" i="1" dirty="0">
                <a:sym typeface="Symbol" panose="05050102010706020507" pitchFamily="-65" charset="2"/>
              </a:rPr>
              <a:t>p</a:t>
            </a:r>
            <a:r>
              <a:rPr lang="en-US" dirty="0">
                <a:sym typeface="Symbol" panose="05050102010706020507" pitchFamily="-65" charset="2"/>
              </a:rPr>
              <a:t>  </a:t>
            </a:r>
            <a:r>
              <a:rPr lang="en-US" i="1" dirty="0">
                <a:sym typeface="Symbol" panose="05050102010706020507" pitchFamily="-65" charset="2"/>
              </a:rPr>
              <a:t>q</a:t>
            </a:r>
            <a:r>
              <a:rPr lang="en-US" dirty="0">
                <a:sym typeface="Symbol" panose="05050102010706020507" pitchFamily="-65" charset="2"/>
              </a:rPr>
              <a:t>) 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110000"/>
              </a:lnSpc>
            </a:pPr>
            <a:endParaRPr lang="en-US" i="1" dirty="0">
              <a:sym typeface="Symbol" panose="05050102010706020507" pitchFamily="-65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i="1" dirty="0" err="1">
                <a:sym typeface="Symbol" panose="05050102010706020507" pitchFamily="-65" charset="2"/>
              </a:rPr>
              <a:t>p</a:t>
            </a:r>
            <a:r>
              <a:rPr lang="en-US" dirty="0" err="1">
                <a:sym typeface="Symbol" panose="05050102010706020507" pitchFamily="-65" charset="2"/>
              </a:rPr>
              <a:t></a:t>
            </a:r>
            <a:r>
              <a:rPr lang="en-US" i="1" dirty="0" err="1">
                <a:sym typeface="Symbol" panose="05050102010706020507" pitchFamily="-65" charset="2"/>
              </a:rPr>
              <a:t>q</a:t>
            </a:r>
            <a:r>
              <a:rPr lang="en-US" dirty="0">
                <a:sym typeface="Symbol" panose="05050102010706020507" pitchFamily="-65" charset="2"/>
              </a:rPr>
              <a:t> = “Today is Friday or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>
              <a:lnSpc>
                <a:spcPct val="110000"/>
              </a:lnSpc>
              <a:buFont typeface="Monotype Sorts" pitchFamily="-65" charset="2"/>
              <a:buNone/>
            </a:pPr>
            <a:r>
              <a:rPr lang="en-US" dirty="0">
                <a:sym typeface="Symbol" panose="05050102010706020507" pitchFamily="-65" charset="2"/>
              </a:rPr>
              <a:t>	today is my birthday, but not both”</a:t>
            </a:r>
            <a:endParaRPr lang="en-US" dirty="0">
              <a:sym typeface="Symbol" panose="05050102010706020507" pitchFamily="-65" charset="2"/>
            </a:endParaRPr>
          </a:p>
          <a:p>
            <a:pPr eaLnBrk="1" hangingPunct="1"/>
            <a:endParaRPr lang="en-US" dirty="0"/>
          </a:p>
        </p:txBody>
      </p:sp>
      <p:graphicFrame>
        <p:nvGraphicFramePr>
          <p:cNvPr id="710660" name="Group 4"/>
          <p:cNvGraphicFramePr>
            <a:graphicFrameLocks noGrp="1"/>
          </p:cNvGraphicFramePr>
          <p:nvPr/>
        </p:nvGraphicFramePr>
        <p:xfrm>
          <a:off x="5791200" y="2593975"/>
          <a:ext cx="2895600" cy="2587625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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  <a:sym typeface="Symbol" panose="05050102010706020507" pitchFamily="-65" charset="2"/>
                        </a:rPr>
                        <a:t>q</a:t>
                      </a:r>
                      <a:endParaRPr kumimoji="0" lang="en-US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  <a:sym typeface="Symbol" panose="05050102010706020507" pitchFamily="-65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-65" charset="0"/>
                          <a:ea typeface="Osaka" pitchFamily="-65" charset="-128"/>
                          <a:cs typeface="Arial" panose="020B0604020202020204" pitchFamily="34" charset="0"/>
                        </a:rPr>
                        <a:t>F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-65" charset="0"/>
                        <a:ea typeface="Osaka" pitchFamily="-65" charset="-128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Terminology</a:t>
            </a:r>
            <a:endParaRPr lang="en-US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Theorem: a statement that can be shown true. Sometimes called facts.</a:t>
            </a:r>
            <a:endParaRPr lang="en-US" sz="2000"/>
          </a:p>
          <a:p>
            <a:pPr lvl="1" eaLnBrk="1" hangingPunct="1"/>
            <a:r>
              <a:rPr lang="en-US" sz="1800"/>
              <a:t>Proposition: less important theorem</a:t>
            </a:r>
            <a:endParaRPr lang="en-US" sz="1800"/>
          </a:p>
          <a:p>
            <a:pPr eaLnBrk="1" hangingPunct="1"/>
            <a:r>
              <a:rPr lang="en-US" sz="2000"/>
              <a:t>Proof: Demonstration that a theorem is true.</a:t>
            </a:r>
            <a:endParaRPr lang="en-US" sz="2000"/>
          </a:p>
          <a:p>
            <a:pPr eaLnBrk="1" hangingPunct="1"/>
            <a:r>
              <a:rPr lang="en-US" sz="2000"/>
              <a:t>Axiom: A statement that is assumed to be true.</a:t>
            </a:r>
            <a:endParaRPr lang="en-US" sz="2000"/>
          </a:p>
          <a:p>
            <a:pPr eaLnBrk="1" hangingPunct="1"/>
            <a:r>
              <a:rPr lang="en-US" sz="2000"/>
              <a:t>Lemma: a less important theorem that is useful to prove a theorem.</a:t>
            </a:r>
            <a:endParaRPr lang="en-US" sz="2000"/>
          </a:p>
          <a:p>
            <a:pPr eaLnBrk="1" hangingPunct="1"/>
            <a:r>
              <a:rPr lang="en-US" sz="2000"/>
              <a:t>Corollary: a theorem that can be proven directly from a theorem that has been proved.</a:t>
            </a:r>
            <a:endParaRPr lang="en-US" sz="2000"/>
          </a:p>
          <a:p>
            <a:pPr eaLnBrk="1" hangingPunct="1"/>
            <a:r>
              <a:rPr lang="en-US" sz="2000"/>
              <a:t>Conjecture: a statement that is being proposed to be a true statement.</a:t>
            </a:r>
            <a:endParaRPr 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Direct proofs</a:t>
            </a:r>
            <a:endParaRPr lang="en-US" dirty="0"/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54856"/>
            <a:ext cx="8229600" cy="45259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Consider an implication: </a:t>
            </a:r>
            <a:r>
              <a:rPr lang="en-US" sz="2800" dirty="0" err="1"/>
              <a:t>p→q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p is false, then the implication is always true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Thus, show that if p is true, then q is true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To perform a direct proof, assume that p is true, and show that q must therefore be true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Show that the square of an even number is an even number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Rephrased: if n is even, then n</a:t>
            </a:r>
            <a:r>
              <a:rPr lang="en-US" sz="2400" baseline="30000" dirty="0"/>
              <a:t>2</a:t>
            </a:r>
            <a:r>
              <a:rPr lang="en-US" sz="2400" dirty="0"/>
              <a:t> is even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Monotype Sorts" pitchFamily="-65" charset="2"/>
              <a:buNone/>
            </a:pPr>
            <a:r>
              <a:rPr lang="en-US" sz="2800" dirty="0"/>
              <a:t>(Proof) Assume n is even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buFont typeface="Webdings" panose="05030102010509060703" pitchFamily="-65" charset="2"/>
              <a:buNone/>
            </a:pPr>
            <a:r>
              <a:rPr lang="en-US" sz="2400" dirty="0"/>
              <a:t>Thus, n = 2k, for some k (definition of even numbers)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Font typeface="Webdings" panose="05030102010509060703" pitchFamily="-65" charset="2"/>
              <a:buNone/>
            </a:pP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(2k)</a:t>
            </a:r>
            <a:r>
              <a:rPr lang="en-US" sz="2400" baseline="30000" dirty="0"/>
              <a:t>2</a:t>
            </a:r>
            <a:r>
              <a:rPr lang="en-US" sz="2400" dirty="0"/>
              <a:t> = 4k</a:t>
            </a:r>
            <a:r>
              <a:rPr lang="en-US" sz="2400" baseline="30000" dirty="0"/>
              <a:t>2</a:t>
            </a:r>
            <a:r>
              <a:rPr lang="en-US" sz="2400" dirty="0"/>
              <a:t> = 2(2k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Font typeface="Webdings" panose="05030102010509060703" pitchFamily="-65" charset="2"/>
              <a:buNone/>
            </a:pPr>
            <a:r>
              <a:rPr lang="en-US" sz="2400" dirty="0"/>
              <a:t>As n</a:t>
            </a:r>
            <a:r>
              <a:rPr lang="en-US" sz="2400" baseline="30000" dirty="0"/>
              <a:t>2</a:t>
            </a:r>
            <a:r>
              <a:rPr lang="en-US" sz="2400" dirty="0"/>
              <a:t> is 2 times an integer, n</a:t>
            </a:r>
            <a:r>
              <a:rPr lang="en-US" sz="2400" baseline="30000" dirty="0"/>
              <a:t>2</a:t>
            </a:r>
            <a:r>
              <a:rPr lang="en-US" sz="2400" dirty="0"/>
              <a:t> is thus even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Indirect proofs</a:t>
            </a:r>
            <a:endParaRPr lang="en-US"/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Consider an implication: p→q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It’s contrapositive is ¬q→¬p</a:t>
            </a:r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/>
              <a:t>Is logically equivalent to the original implication!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If the antecedent (¬q) is false, then the contrapositive is always true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Thus, show that if ¬q is true, then ¬p is true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To perform an indirect proof, do a direct proof on the contrapositive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Indirect proof example</a:t>
            </a:r>
            <a:endParaRPr lang="en-US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If n</a:t>
            </a:r>
            <a:r>
              <a:rPr lang="en-US" sz="2400" baseline="30000"/>
              <a:t>2</a:t>
            </a:r>
            <a:r>
              <a:rPr lang="en-US" sz="2400"/>
              <a:t> is an odd integer then n is an odd integer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Prove the contrapositive: If n is an even integer, then n</a:t>
            </a:r>
            <a:r>
              <a:rPr lang="en-US" sz="2400" baseline="30000"/>
              <a:t>2</a:t>
            </a:r>
            <a:r>
              <a:rPr lang="en-US" sz="2400"/>
              <a:t> is an even integer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Proof: n=2k for some integer k (definition of even numbers)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 n</a:t>
            </a:r>
            <a:r>
              <a:rPr lang="en-US" sz="2400" baseline="30000"/>
              <a:t>2</a:t>
            </a:r>
            <a:r>
              <a:rPr lang="en-US" sz="2400"/>
              <a:t> = (2k)</a:t>
            </a:r>
            <a:r>
              <a:rPr lang="en-US" sz="2400" baseline="30000"/>
              <a:t>2</a:t>
            </a:r>
            <a:r>
              <a:rPr lang="en-US" sz="2400"/>
              <a:t> = 4k</a:t>
            </a:r>
            <a:r>
              <a:rPr lang="en-US" sz="2400" baseline="30000"/>
              <a:t>2</a:t>
            </a:r>
            <a:r>
              <a:rPr lang="en-US" sz="2400"/>
              <a:t> = 2(2k</a:t>
            </a:r>
            <a:r>
              <a:rPr lang="en-US" sz="2400" baseline="30000"/>
              <a:t>2</a:t>
            </a:r>
            <a:r>
              <a:rPr lang="en-US" sz="2400"/>
              <a:t>)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Since n</a:t>
            </a:r>
            <a:r>
              <a:rPr lang="en-US" sz="2400" baseline="30000"/>
              <a:t>2</a:t>
            </a:r>
            <a:r>
              <a:rPr lang="en-US" sz="2400"/>
              <a:t> is 2 times an integer, it is even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>
                <a:solidFill>
                  <a:srgbClr val="00B200"/>
                </a:solidFill>
              </a:rPr>
              <a:t>When do you use a direct proof versus an indirect proof?</a:t>
            </a:r>
            <a:endParaRPr lang="en-US" sz="2400">
              <a:solidFill>
                <a:srgbClr val="00B2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443"/>
            <a:ext cx="8229600" cy="785882"/>
          </a:xfrm>
        </p:spPr>
        <p:txBody>
          <a:bodyPr/>
          <a:lstStyle/>
          <a:p>
            <a:pPr eaLnBrk="1" hangingPunct="1"/>
            <a:r>
              <a:rPr lang="en-US" dirty="0"/>
              <a:t>Example of which to use</a:t>
            </a:r>
            <a:endParaRPr lang="en-US" dirty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365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Prove that if n is an integer and n</a:t>
            </a:r>
            <a:r>
              <a:rPr lang="en-US" sz="2400" baseline="30000" dirty="0"/>
              <a:t>3</a:t>
            </a:r>
            <a:r>
              <a:rPr lang="en-US" sz="2400" dirty="0"/>
              <a:t>+5 is odd, then n is even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Via direct proof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</a:t>
            </a:r>
            <a:r>
              <a:rPr lang="en-US" sz="2000" baseline="30000" dirty="0"/>
              <a:t>3</a:t>
            </a:r>
            <a:r>
              <a:rPr lang="en-US" sz="2000" dirty="0"/>
              <a:t>+5 = 2k+1 for some integer k (definition of odd numbers)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n</a:t>
            </a:r>
            <a:r>
              <a:rPr lang="en-US" sz="2000" baseline="30000" dirty="0"/>
              <a:t>3</a:t>
            </a:r>
            <a:r>
              <a:rPr lang="en-US" sz="2000" dirty="0"/>
              <a:t> = 2k-4</a:t>
            </a:r>
            <a:endParaRPr lang="en-US" sz="2000" dirty="0"/>
          </a:p>
          <a:p>
            <a:pPr lvl="1" eaLnBrk="1" hangingPunct="1">
              <a:lnSpc>
                <a:spcPct val="80000"/>
              </a:lnSpc>
              <a:buFont typeface="Webdings" panose="05030102010509060703" pitchFamily="-65" charset="2"/>
              <a:buNone/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Umm…                           ???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So direct proof didn’t work out.  So: indirect proof</a:t>
            </a:r>
            <a:endParaRPr lang="en-US" sz="2400" dirty="0"/>
          </a:p>
          <a:p>
            <a:pPr lvl="1" eaLnBrk="1" hangingPunct="1"/>
            <a:r>
              <a:rPr lang="en-US" sz="2000" dirty="0"/>
              <a:t>Contrapositive: If n is odd, then n</a:t>
            </a:r>
            <a:r>
              <a:rPr lang="en-US" sz="2000" baseline="30000" dirty="0"/>
              <a:t>3</a:t>
            </a:r>
            <a:r>
              <a:rPr lang="en-US" sz="2000" dirty="0"/>
              <a:t>+5 is even</a:t>
            </a:r>
            <a:endParaRPr lang="en-US" sz="2000" dirty="0"/>
          </a:p>
          <a:p>
            <a:pPr lvl="1" eaLnBrk="1" hangingPunct="1"/>
            <a:r>
              <a:rPr lang="en-US" sz="2000" dirty="0"/>
              <a:t>Assume n is odd, and show that n</a:t>
            </a:r>
            <a:r>
              <a:rPr lang="en-US" sz="2000" baseline="30000" dirty="0"/>
              <a:t>3</a:t>
            </a:r>
            <a:r>
              <a:rPr lang="en-US" sz="2000" dirty="0"/>
              <a:t>+5 is even</a:t>
            </a:r>
            <a:endParaRPr lang="en-US" sz="2000" dirty="0"/>
          </a:p>
          <a:p>
            <a:pPr lvl="1" eaLnBrk="1" hangingPunct="1"/>
            <a:r>
              <a:rPr lang="en-US" sz="2000" dirty="0"/>
              <a:t>n=2k+1 for some integer k (definition of odd numbers)</a:t>
            </a:r>
            <a:endParaRPr lang="en-US" sz="2000" dirty="0"/>
          </a:p>
          <a:p>
            <a:pPr lvl="1" eaLnBrk="1" hangingPunct="1"/>
            <a:r>
              <a:rPr lang="en-US" sz="2000" dirty="0"/>
              <a:t>n</a:t>
            </a:r>
            <a:r>
              <a:rPr lang="en-US" sz="2000" baseline="30000" dirty="0"/>
              <a:t>3</a:t>
            </a:r>
            <a:r>
              <a:rPr lang="en-US" sz="2000" dirty="0"/>
              <a:t>+5 = (2k+1)</a:t>
            </a:r>
            <a:r>
              <a:rPr lang="en-US" sz="2000" baseline="30000" dirty="0"/>
              <a:t>3</a:t>
            </a:r>
            <a:r>
              <a:rPr lang="en-US" sz="2000" dirty="0"/>
              <a:t>+5 = 8k</a:t>
            </a:r>
            <a:r>
              <a:rPr lang="en-US" sz="2000" baseline="30000" dirty="0"/>
              <a:t>3</a:t>
            </a:r>
            <a:r>
              <a:rPr lang="en-US" sz="2000" dirty="0"/>
              <a:t>+12k</a:t>
            </a:r>
            <a:r>
              <a:rPr lang="en-US" sz="2000" baseline="30000" dirty="0"/>
              <a:t>2</a:t>
            </a:r>
            <a:r>
              <a:rPr lang="en-US" sz="2000" dirty="0"/>
              <a:t>+6k+6 = 2(4k</a:t>
            </a:r>
            <a:r>
              <a:rPr lang="en-US" sz="2000" baseline="30000" dirty="0"/>
              <a:t>3</a:t>
            </a:r>
            <a:r>
              <a:rPr lang="en-US" sz="2000" dirty="0"/>
              <a:t>+6k</a:t>
            </a:r>
            <a:r>
              <a:rPr lang="en-US" sz="2000" baseline="30000" dirty="0"/>
              <a:t>2</a:t>
            </a:r>
            <a:r>
              <a:rPr lang="en-US" sz="2000" dirty="0"/>
              <a:t>+3k+3)</a:t>
            </a:r>
            <a:endParaRPr lang="en-US" sz="2000" dirty="0"/>
          </a:p>
          <a:p>
            <a:pPr lvl="1" eaLnBrk="1" hangingPunct="1"/>
            <a:r>
              <a:rPr lang="en-US" sz="2000" dirty="0"/>
              <a:t>As 2(4k</a:t>
            </a:r>
            <a:r>
              <a:rPr lang="en-US" sz="2000" baseline="30000" dirty="0"/>
              <a:t>3</a:t>
            </a:r>
            <a:r>
              <a:rPr lang="en-US" sz="2000" dirty="0"/>
              <a:t>+6k</a:t>
            </a:r>
            <a:r>
              <a:rPr lang="en-US" sz="2000" baseline="30000" dirty="0"/>
              <a:t>2</a:t>
            </a:r>
            <a:r>
              <a:rPr lang="en-US" sz="2000" dirty="0"/>
              <a:t>+3k+3) is 2 times an integer, it is even</a:t>
            </a:r>
            <a:endParaRPr lang="en-US" sz="2000" dirty="0"/>
          </a:p>
        </p:txBody>
      </p:sp>
      <p:graphicFrame>
        <p:nvGraphicFramePr>
          <p:cNvPr id="1059844" name="Object 2"/>
          <p:cNvGraphicFramePr>
            <a:graphicFrameLocks noChangeAspect="1"/>
          </p:cNvGraphicFramePr>
          <p:nvPr/>
        </p:nvGraphicFramePr>
        <p:xfrm>
          <a:off x="2359025" y="3429000"/>
          <a:ext cx="1527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4572000" imgH="1143000" progId="Equation.3">
                  <p:embed/>
                </p:oleObj>
              </mc:Choice>
              <mc:Fallback>
                <p:oleObj name="Equation" r:id="rId1" imgW="4572000" imgH="1143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3429000"/>
                        <a:ext cx="15271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by contradiction</a:t>
            </a:r>
            <a:endParaRPr lang="en-US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pPr eaLnBrk="1" hangingPunct="1"/>
            <a:r>
              <a:rPr lang="en-US" sz="2400" dirty="0"/>
              <a:t>Given a statement p, assume it is false</a:t>
            </a:r>
            <a:endParaRPr lang="en-US" sz="2400" dirty="0"/>
          </a:p>
          <a:p>
            <a:pPr lvl="1" eaLnBrk="1" hangingPunct="1"/>
            <a:r>
              <a:rPr lang="en-US" sz="2000" dirty="0"/>
              <a:t>Assume ¬p</a:t>
            </a:r>
            <a:endParaRPr lang="en-US" sz="2000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Prove that ¬p cannot occur</a:t>
            </a:r>
            <a:endParaRPr lang="en-US" sz="2400" dirty="0"/>
          </a:p>
          <a:p>
            <a:pPr lvl="1" eaLnBrk="1" hangingPunct="1"/>
            <a:r>
              <a:rPr lang="en-US" sz="2000" dirty="0"/>
              <a:t>A contradiction exists</a:t>
            </a:r>
            <a:endParaRPr lang="en-US" sz="2000" dirty="0"/>
          </a:p>
          <a:p>
            <a:pPr marL="457200" lvl="1" indent="0" eaLnBrk="1" hangingPunct="1">
              <a:buNone/>
            </a:pPr>
            <a:endParaRPr lang="en-US" sz="2000" dirty="0"/>
          </a:p>
          <a:p>
            <a:pPr eaLnBrk="1" hangingPunct="1"/>
            <a:r>
              <a:rPr lang="en-US" sz="2400" dirty="0"/>
              <a:t>Given a statement of the form </a:t>
            </a:r>
            <a:r>
              <a:rPr lang="en-US" sz="2400" dirty="0" err="1"/>
              <a:t>p→q</a:t>
            </a:r>
            <a:endParaRPr lang="en-US" sz="2400" dirty="0"/>
          </a:p>
          <a:p>
            <a:pPr lvl="1" eaLnBrk="1" hangingPunct="1"/>
            <a:r>
              <a:rPr lang="en-US" sz="2000" dirty="0"/>
              <a:t>To assume it’s false, you only have to consider the case where p is true and q is false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Proof by contradiction example 1</a:t>
            </a:r>
            <a:endParaRPr lang="en-US" sz="3600"/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Theorem (by Euclid): There are infinitely many prime numbers. 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Proof. Assume there are a finite number of primes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List them as follows: p</a:t>
            </a:r>
            <a:r>
              <a:rPr lang="en-US" sz="2400" baseline="-25000"/>
              <a:t>1</a:t>
            </a:r>
            <a:r>
              <a:rPr lang="en-US" sz="2400"/>
              <a:t>, p</a:t>
            </a:r>
            <a:r>
              <a:rPr lang="en-US" sz="2400" baseline="-25000"/>
              <a:t>2</a:t>
            </a:r>
            <a:r>
              <a:rPr lang="en-US" sz="2400"/>
              <a:t> …, p</a:t>
            </a:r>
            <a:r>
              <a:rPr lang="en-US" sz="2400" baseline="-25000"/>
              <a:t>n</a:t>
            </a:r>
            <a:r>
              <a:rPr lang="en-US" sz="2400"/>
              <a:t>.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Consider the number q = p</a:t>
            </a:r>
            <a:r>
              <a:rPr lang="en-US" sz="2400" baseline="-25000"/>
              <a:t>1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 … p</a:t>
            </a:r>
            <a:r>
              <a:rPr lang="en-US" sz="2400" baseline="-25000"/>
              <a:t>n</a:t>
            </a:r>
            <a:r>
              <a:rPr lang="en-US" sz="2400"/>
              <a:t> + 1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This number is not divisible by any of the listed primes</a:t>
            </a:r>
            <a:endParaRPr lang="en-US" sz="2000"/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If we divided p</a:t>
            </a:r>
            <a:r>
              <a:rPr lang="en-US" sz="1800" baseline="-25000"/>
              <a:t>i</a:t>
            </a:r>
            <a:r>
              <a:rPr lang="en-US" sz="1800"/>
              <a:t> into q, there would result a remainder of 1</a:t>
            </a:r>
            <a:endParaRPr lang="en-US" sz="18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We must conclude that q is a prime number, not among the primes listed above</a:t>
            </a:r>
            <a:endParaRPr lang="en-US" sz="2000"/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This contradicts our assumption that all primes are in the list </a:t>
            </a:r>
            <a:br>
              <a:rPr lang="en-US" sz="1800"/>
            </a:br>
            <a:r>
              <a:rPr lang="en-US" sz="1800"/>
              <a:t>p</a:t>
            </a:r>
            <a:r>
              <a:rPr lang="en-US" sz="1800" baseline="-25000"/>
              <a:t>1</a:t>
            </a:r>
            <a:r>
              <a:rPr lang="en-US" sz="1800"/>
              <a:t>, p</a:t>
            </a:r>
            <a:r>
              <a:rPr lang="en-US" sz="1800" baseline="-25000"/>
              <a:t>2</a:t>
            </a:r>
            <a:r>
              <a:rPr lang="en-US" sz="1800"/>
              <a:t> …, p</a:t>
            </a:r>
            <a:r>
              <a:rPr lang="en-US" sz="1800" baseline="-25000"/>
              <a:t>n</a:t>
            </a:r>
            <a:r>
              <a:rPr lang="en-US" sz="1800"/>
              <a:t>.</a:t>
            </a:r>
            <a:endParaRPr lang="en-US" sz="1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/>
              <a:t>Proof by contradiction example 2</a:t>
            </a:r>
            <a:endParaRPr lang="en-US" sz="3600" dirty="0"/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09700"/>
            <a:ext cx="7543800" cy="35433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/>
              <a:t>Prove that if n is an integer and n</a:t>
            </a:r>
            <a:r>
              <a:rPr lang="en-US" sz="1800" baseline="30000" dirty="0"/>
              <a:t>3</a:t>
            </a:r>
            <a:r>
              <a:rPr lang="en-US" sz="1800" dirty="0"/>
              <a:t>+5 is odd, then n is even</a:t>
            </a:r>
            <a:endParaRPr 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sz="1800" dirty="0"/>
              <a:t>Rephrased: If n</a:t>
            </a:r>
            <a:r>
              <a:rPr lang="en-US" sz="1800" baseline="30000" dirty="0"/>
              <a:t>3</a:t>
            </a:r>
            <a:r>
              <a:rPr lang="en-US" sz="1800" dirty="0"/>
              <a:t>+5 is odd, then n is even</a:t>
            </a:r>
            <a:endParaRPr lang="en-US" sz="1800" dirty="0"/>
          </a:p>
          <a:p>
            <a:pPr eaLnBrk="1" hangingPunct="1">
              <a:lnSpc>
                <a:spcPct val="110000"/>
              </a:lnSpc>
            </a:pPr>
            <a:endParaRPr 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sz="1800" dirty="0"/>
              <a:t>Assume p is true and q is false</a:t>
            </a:r>
            <a:endParaRPr lang="en-US" sz="1800" dirty="0"/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Assume that n</a:t>
            </a:r>
            <a:r>
              <a:rPr lang="en-US" sz="1600" baseline="30000" dirty="0"/>
              <a:t>3</a:t>
            </a:r>
            <a:r>
              <a:rPr lang="en-US" sz="1600" dirty="0"/>
              <a:t>+5 is odd, and n is odd</a:t>
            </a:r>
            <a:endParaRPr lang="en-US" sz="1600" dirty="0"/>
          </a:p>
          <a:p>
            <a:pPr eaLnBrk="1" hangingPunct="1">
              <a:lnSpc>
                <a:spcPct val="110000"/>
              </a:lnSpc>
            </a:pPr>
            <a:r>
              <a:rPr lang="en-US" sz="1800" dirty="0"/>
              <a:t>n=2k+1 for some integer k (definition of odd numbers)</a:t>
            </a:r>
            <a:endParaRPr 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sz="1800" dirty="0"/>
              <a:t>n</a:t>
            </a:r>
            <a:r>
              <a:rPr lang="en-US" sz="1800" baseline="30000" dirty="0"/>
              <a:t>3</a:t>
            </a:r>
            <a:r>
              <a:rPr lang="en-US" sz="1800" dirty="0"/>
              <a:t>+5 = (2k+1)</a:t>
            </a:r>
            <a:r>
              <a:rPr lang="en-US" sz="1800" baseline="30000" dirty="0"/>
              <a:t>3</a:t>
            </a:r>
            <a:r>
              <a:rPr lang="en-US" sz="1800" dirty="0"/>
              <a:t>+5 = 8k</a:t>
            </a:r>
            <a:r>
              <a:rPr lang="en-US" sz="1800" baseline="30000" dirty="0"/>
              <a:t>3</a:t>
            </a:r>
            <a:r>
              <a:rPr lang="en-US" sz="1800" dirty="0"/>
              <a:t>+12k</a:t>
            </a:r>
            <a:r>
              <a:rPr lang="en-US" sz="1800" baseline="30000" dirty="0"/>
              <a:t>2</a:t>
            </a:r>
            <a:r>
              <a:rPr lang="en-US" sz="1800" dirty="0"/>
              <a:t>+6k+6 = 2(4k</a:t>
            </a:r>
            <a:r>
              <a:rPr lang="en-US" sz="1800" baseline="30000" dirty="0"/>
              <a:t>3</a:t>
            </a:r>
            <a:r>
              <a:rPr lang="en-US" sz="1800" dirty="0"/>
              <a:t>+6k</a:t>
            </a:r>
            <a:r>
              <a:rPr lang="en-US" sz="1800" baseline="30000" dirty="0"/>
              <a:t>2</a:t>
            </a:r>
            <a:r>
              <a:rPr lang="en-US" sz="1800" dirty="0"/>
              <a:t>+3k+3)</a:t>
            </a:r>
            <a:endParaRPr 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sz="1800" dirty="0"/>
              <a:t>As 2(4k</a:t>
            </a:r>
            <a:r>
              <a:rPr lang="en-US" sz="1800" baseline="30000" dirty="0"/>
              <a:t>3</a:t>
            </a:r>
            <a:r>
              <a:rPr lang="en-US" sz="1800" dirty="0"/>
              <a:t>+6k</a:t>
            </a:r>
            <a:r>
              <a:rPr lang="en-US" sz="1800" baseline="30000" dirty="0"/>
              <a:t>2</a:t>
            </a:r>
            <a:r>
              <a:rPr lang="en-US" sz="1800" dirty="0"/>
              <a:t>+3k+3) is 2 times an integer, it must be even</a:t>
            </a:r>
            <a:endParaRPr lang="en-US" sz="1800" dirty="0"/>
          </a:p>
          <a:p>
            <a:pPr eaLnBrk="1" hangingPunct="1">
              <a:lnSpc>
                <a:spcPct val="110000"/>
              </a:lnSpc>
            </a:pPr>
            <a:r>
              <a:rPr lang="en-US" sz="1800" dirty="0"/>
              <a:t>Contradiction!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Vacuous and Trivial proofs</a:t>
            </a:r>
            <a:endParaRPr lang="en-US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/>
              <a:t>Vacuous proof</a:t>
            </a:r>
            <a:endParaRPr lang="en-US"/>
          </a:p>
          <a:p>
            <a:pPr lvl="1" eaLnBrk="1" hangingPunct="1"/>
            <a:r>
              <a:rPr lang="en-US"/>
              <a:t>Consider an implication: p→q</a:t>
            </a:r>
            <a:endParaRPr lang="en-US"/>
          </a:p>
          <a:p>
            <a:pPr lvl="1" eaLnBrk="1" hangingPunct="1"/>
            <a:r>
              <a:rPr lang="en-US"/>
              <a:t>If it can be shown that p is false, then the implication is always true</a:t>
            </a:r>
            <a:endParaRPr lang="en-US"/>
          </a:p>
          <a:p>
            <a:pPr lvl="2" eaLnBrk="1" hangingPunct="1"/>
            <a:r>
              <a:rPr lang="en-US"/>
              <a:t>By definition of an implication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Trivial Proof</a:t>
            </a:r>
            <a:endParaRPr lang="en-US"/>
          </a:p>
          <a:p>
            <a:pPr lvl="1" eaLnBrk="1" hangingPunct="1"/>
            <a:r>
              <a:rPr lang="en-US"/>
              <a:t>Consider an implication: p→q</a:t>
            </a:r>
            <a:endParaRPr lang="en-US"/>
          </a:p>
          <a:p>
            <a:pPr lvl="1" eaLnBrk="1" hangingPunct="1"/>
            <a:r>
              <a:rPr lang="en-US"/>
              <a:t>If it can be shown that q is true, then the implication is always true</a:t>
            </a:r>
            <a:endParaRPr lang="en-US"/>
          </a:p>
          <a:p>
            <a:pPr lvl="2" eaLnBrk="1" hangingPunct="1"/>
            <a:r>
              <a:rPr lang="en-US"/>
              <a:t>By definition of an implication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Vacuous proof example</a:t>
            </a:r>
            <a:endParaRPr lang="en-US"/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Consider the statement: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All criminology majors in CS 2011 are female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Rephrased: If you are a criminology major and you are in CS 2011, then you are female</a:t>
            </a:r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/>
              <a:t>Could also use quantifiers!</a:t>
            </a: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Since there are no criminology majors in this class, the antecedent is false, and the implication is true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A220-55C7-4414-B1D5-55A5C5D24C2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ABLE_ENDDRAG_ORIGIN_RECT" val="222*185"/>
  <p:tag name="TABLE_ENDDRAG_RECT" val="474*185*222*18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26205</Words>
  <Application>WPS Presentation</Application>
  <PresentationFormat>On-screen Show (4:3)</PresentationFormat>
  <Paragraphs>2132</Paragraphs>
  <Slides>101</Slides>
  <Notes>99</Notes>
  <HiddenSlides>5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21" baseType="lpstr">
      <vt:lpstr>Arial</vt:lpstr>
      <vt:lpstr>SimSun</vt:lpstr>
      <vt:lpstr>Wingdings</vt:lpstr>
      <vt:lpstr>Osaka</vt:lpstr>
      <vt:lpstr>Yu Gothic</vt:lpstr>
      <vt:lpstr>Symbol</vt:lpstr>
      <vt:lpstr>Monotype Sorts</vt:lpstr>
      <vt:lpstr>Wingdings</vt:lpstr>
      <vt:lpstr>Verdana</vt:lpstr>
      <vt:lpstr>Calibri</vt:lpstr>
      <vt:lpstr>Microsoft YaHei</vt:lpstr>
      <vt:lpstr>Arial Unicode MS</vt:lpstr>
      <vt:lpstr>ヒラギノ角ゴ Pro W3</vt:lpstr>
      <vt:lpstr>Times New Roman</vt:lpstr>
      <vt:lpstr>Webdings</vt:lpstr>
      <vt:lpstr>Futura</vt:lpstr>
      <vt:lpstr>Tahoma</vt:lpstr>
      <vt:lpstr>AdorshoLipi</vt:lpstr>
      <vt:lpstr>Office Theme</vt:lpstr>
      <vt:lpstr>Equation.3</vt:lpstr>
      <vt:lpstr>  Discrete Mathematics  Logic &amp; Proof </vt:lpstr>
      <vt:lpstr>   Propositional Logic</vt:lpstr>
      <vt:lpstr>Propositions</vt:lpstr>
      <vt:lpstr>Propositional variables</vt:lpstr>
      <vt:lpstr>Introduction to Logical Operators</vt:lpstr>
      <vt:lpstr>Logical operators: Not</vt:lpstr>
      <vt:lpstr>Logical operators: And</vt:lpstr>
      <vt:lpstr>Logical operators: Or</vt:lpstr>
      <vt:lpstr>Logical operators: Exclusive Or</vt:lpstr>
      <vt:lpstr>Inclusive Or versus Exclusive Or</vt:lpstr>
      <vt:lpstr>Logical operators: Conditional 1</vt:lpstr>
      <vt:lpstr>Logical operators: Conditional 2</vt:lpstr>
      <vt:lpstr>Logical operators: Conditional 3</vt:lpstr>
      <vt:lpstr>Logical operators: Conditional 4</vt:lpstr>
      <vt:lpstr>Logical operators: Bi-conditional 1</vt:lpstr>
      <vt:lpstr>Logical operators: Bi-conditional 2</vt:lpstr>
      <vt:lpstr>Boolean operators summary</vt:lpstr>
      <vt:lpstr>Precedence of operators</vt:lpstr>
      <vt:lpstr>Translating English Sentences</vt:lpstr>
      <vt:lpstr>Translation Example 2</vt:lpstr>
      <vt:lpstr>Translation Example </vt:lpstr>
      <vt:lpstr>A variety of terminology is used to express p → q.</vt:lpstr>
      <vt:lpstr>Let p be the statement “Maria learns discrete mathematics” and q the statement “Maria will find a good job.” Express the statement p → q as a statement in English.</vt:lpstr>
      <vt:lpstr>Translation Example </vt:lpstr>
      <vt:lpstr>Translation Example </vt:lpstr>
      <vt:lpstr>Bit Operations</vt:lpstr>
      <vt:lpstr>   Propositional Equivalence</vt:lpstr>
      <vt:lpstr>Tautology, Contradiction, Equivalence</vt:lpstr>
      <vt:lpstr>Examples</vt:lpstr>
      <vt:lpstr>Examples</vt:lpstr>
      <vt:lpstr>How to prove equivalence?</vt:lpstr>
      <vt:lpstr>Truth Table Solution</vt:lpstr>
      <vt:lpstr>Logical Equivalences</vt:lpstr>
      <vt:lpstr>Proof using Logical Equivalence</vt:lpstr>
      <vt:lpstr>Example</vt:lpstr>
      <vt:lpstr>Example</vt:lpstr>
      <vt:lpstr>Example (cnt)</vt:lpstr>
      <vt:lpstr>    Predicates and Quantifiers</vt:lpstr>
      <vt:lpstr>Today</vt:lpstr>
      <vt:lpstr>Propositional Functions</vt:lpstr>
      <vt:lpstr>Anatomy of a propositional function</vt:lpstr>
      <vt:lpstr>Propositional functions 3</vt:lpstr>
      <vt:lpstr>Quantifiers</vt:lpstr>
      <vt:lpstr>Universal quantifiers 1</vt:lpstr>
      <vt:lpstr>Universal quantifiers 2</vt:lpstr>
      <vt:lpstr>Universal quantifiers 3</vt:lpstr>
      <vt:lpstr>Universal quantification 4</vt:lpstr>
      <vt:lpstr>Existential quantification 1</vt:lpstr>
      <vt:lpstr>Existential quantification 2</vt:lpstr>
      <vt:lpstr>Existential quantification 3</vt:lpstr>
      <vt:lpstr>Existential quantification 4</vt:lpstr>
      <vt:lpstr>A note on quantifiers</vt:lpstr>
      <vt:lpstr>Binding variables</vt:lpstr>
      <vt:lpstr>Binding variables 2</vt:lpstr>
      <vt:lpstr>Negating quantifications</vt:lpstr>
      <vt:lpstr>Negating quantifications 2</vt:lpstr>
      <vt:lpstr>Translating from English</vt:lpstr>
      <vt:lpstr>Translating from English 3</vt:lpstr>
      <vt:lpstr>Translating from English 4</vt:lpstr>
      <vt:lpstr>Translating from English 5</vt:lpstr>
      <vt:lpstr> Nested Quantifiers</vt:lpstr>
      <vt:lpstr>Multiple quantifiers</vt:lpstr>
      <vt:lpstr>Order of quantifiers</vt:lpstr>
      <vt:lpstr>Negating multiple quantifiers</vt:lpstr>
      <vt:lpstr>Negating multiple quantifiers 2</vt:lpstr>
      <vt:lpstr>Translating between English and quantifiers</vt:lpstr>
      <vt:lpstr>Translating between English and quantifiers</vt:lpstr>
      <vt:lpstr> Rules of Inference</vt:lpstr>
      <vt:lpstr>Valid Arguments</vt:lpstr>
      <vt:lpstr>Definitions</vt:lpstr>
      <vt:lpstr>Modus Ponens</vt:lpstr>
      <vt:lpstr>Modus Ponens example</vt:lpstr>
      <vt:lpstr>Modus Tollens</vt:lpstr>
      <vt:lpstr>Modus Tollens example</vt:lpstr>
      <vt:lpstr>Addition &amp; Simplification</vt:lpstr>
      <vt:lpstr>Example Proof</vt:lpstr>
      <vt:lpstr>Example of proof</vt:lpstr>
      <vt:lpstr>More Rules of Inference</vt:lpstr>
      <vt:lpstr>Summary: Rules of Inference</vt:lpstr>
      <vt:lpstr>Example Proof</vt:lpstr>
      <vt:lpstr>Example of proof</vt:lpstr>
      <vt:lpstr>Rules of inference for the universal quantifier</vt:lpstr>
      <vt:lpstr>Rules of inference for the existential  quantifier</vt:lpstr>
      <vt:lpstr>Example of proof</vt:lpstr>
      <vt:lpstr>Example of proof</vt:lpstr>
      <vt:lpstr>Example of proof</vt:lpstr>
      <vt:lpstr>Example of proof</vt:lpstr>
      <vt:lpstr>How do you know which one to use?</vt:lpstr>
      <vt:lpstr> Introduction to Proofs    Proof Methods and Strategy </vt:lpstr>
      <vt:lpstr>Terminology</vt:lpstr>
      <vt:lpstr>Direct proofs</vt:lpstr>
      <vt:lpstr>Indirect proofs</vt:lpstr>
      <vt:lpstr>Indirect proof example</vt:lpstr>
      <vt:lpstr>Example of which to use</vt:lpstr>
      <vt:lpstr>Proof by contradiction</vt:lpstr>
      <vt:lpstr>Proof by contradiction example 1</vt:lpstr>
      <vt:lpstr>Proof by contradiction example 2</vt:lpstr>
      <vt:lpstr>Vacuous and Trivial proofs</vt:lpstr>
      <vt:lpstr>Vacuous proof example</vt:lpstr>
      <vt:lpstr>Trivial proof example</vt:lpstr>
      <vt:lpstr>Proof methods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Discrete Mathematics  Logic &amp; Proof </dc:title>
  <dc:creator>sanjoy</dc:creator>
  <cp:lastModifiedBy>Lenovo</cp:lastModifiedBy>
  <cp:revision>25</cp:revision>
  <dcterms:created xsi:type="dcterms:W3CDTF">2012-04-03T03:32:00Z</dcterms:created>
  <dcterms:modified xsi:type="dcterms:W3CDTF">2024-09-29T11:53:52Z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AA1F462B502A42C1A9F3C697EA0C707F_12</vt:lpwstr>
  </property>
  <property fmtid="{D5CDD505-2E9C-101B-9397-08002B2CF9AE}" pid="3" name="KSOProductBuildVer">
    <vt:lpwstr>1033-12.2.0.18283</vt:lpwstr>
  </property>
</Properties>
</file>